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Lst>
  <p:notesMasterIdLst>
    <p:notesMasterId r:id="rId8"/>
  </p:notesMasterIdLst>
  <p:handoutMasterIdLst>
    <p:handoutMasterId r:id="rId85"/>
  </p:handoutMasterIdLst>
  <p:sldIdLst>
    <p:sldId id="258" r:id="rId7"/>
    <p:sldId id="387" r:id="rId9"/>
    <p:sldId id="298" r:id="rId10"/>
    <p:sldId id="388" r:id="rId11"/>
    <p:sldId id="3870" r:id="rId12"/>
    <p:sldId id="391" r:id="rId13"/>
    <p:sldId id="3909" r:id="rId14"/>
    <p:sldId id="3910" r:id="rId15"/>
    <p:sldId id="3911" r:id="rId16"/>
    <p:sldId id="3912" r:id="rId17"/>
    <p:sldId id="3913" r:id="rId18"/>
    <p:sldId id="3914" r:id="rId19"/>
    <p:sldId id="3915" r:id="rId20"/>
    <p:sldId id="3916" r:id="rId21"/>
    <p:sldId id="3917" r:id="rId22"/>
    <p:sldId id="3918" r:id="rId23"/>
    <p:sldId id="3919" r:id="rId24"/>
    <p:sldId id="3920" r:id="rId25"/>
    <p:sldId id="3921" r:id="rId26"/>
    <p:sldId id="3922" r:id="rId27"/>
    <p:sldId id="3923" r:id="rId28"/>
    <p:sldId id="3924" r:id="rId29"/>
    <p:sldId id="3925" r:id="rId30"/>
    <p:sldId id="3926" r:id="rId31"/>
    <p:sldId id="3927" r:id="rId32"/>
    <p:sldId id="3928" r:id="rId33"/>
    <p:sldId id="3929" r:id="rId34"/>
    <p:sldId id="3892" r:id="rId35"/>
    <p:sldId id="3893" r:id="rId36"/>
    <p:sldId id="3894" r:id="rId37"/>
    <p:sldId id="3895" r:id="rId38"/>
    <p:sldId id="3896" r:id="rId39"/>
    <p:sldId id="3897" r:id="rId40"/>
    <p:sldId id="3898" r:id="rId41"/>
    <p:sldId id="3899" r:id="rId42"/>
    <p:sldId id="3900" r:id="rId43"/>
    <p:sldId id="3901" r:id="rId44"/>
    <p:sldId id="3902" r:id="rId45"/>
    <p:sldId id="3903" r:id="rId46"/>
    <p:sldId id="3904" r:id="rId47"/>
    <p:sldId id="3905" r:id="rId48"/>
    <p:sldId id="3906" r:id="rId49"/>
    <p:sldId id="3907" r:id="rId50"/>
    <p:sldId id="3908" r:id="rId51"/>
    <p:sldId id="3930" r:id="rId52"/>
    <p:sldId id="3931" r:id="rId53"/>
    <p:sldId id="3932" r:id="rId54"/>
    <p:sldId id="3933" r:id="rId55"/>
    <p:sldId id="3934" r:id="rId56"/>
    <p:sldId id="3935" r:id="rId57"/>
    <p:sldId id="3936" r:id="rId58"/>
    <p:sldId id="3937" r:id="rId59"/>
    <p:sldId id="3938" r:id="rId60"/>
    <p:sldId id="3939" r:id="rId61"/>
    <p:sldId id="3940" r:id="rId62"/>
    <p:sldId id="3941" r:id="rId63"/>
    <p:sldId id="3942" r:id="rId64"/>
    <p:sldId id="3943" r:id="rId65"/>
    <p:sldId id="3944" r:id="rId66"/>
    <p:sldId id="3945" r:id="rId67"/>
    <p:sldId id="3946" r:id="rId68"/>
    <p:sldId id="3947" r:id="rId69"/>
    <p:sldId id="3948" r:id="rId70"/>
    <p:sldId id="3949" r:id="rId71"/>
    <p:sldId id="3950" r:id="rId72"/>
    <p:sldId id="3951" r:id="rId73"/>
    <p:sldId id="3952" r:id="rId74"/>
    <p:sldId id="3953" r:id="rId75"/>
    <p:sldId id="3954" r:id="rId76"/>
    <p:sldId id="3955" r:id="rId77"/>
    <p:sldId id="3956" r:id="rId78"/>
    <p:sldId id="3957" r:id="rId79"/>
    <p:sldId id="3958" r:id="rId80"/>
    <p:sldId id="3959" r:id="rId81"/>
    <p:sldId id="3960" r:id="rId82"/>
    <p:sldId id="3961" r:id="rId83"/>
    <p:sldId id="392"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56F"/>
    <a:srgbClr val="E6E6E6"/>
    <a:srgbClr val="DE4949"/>
    <a:srgbClr val="17267D"/>
    <a:srgbClr val="DA872E"/>
    <a:srgbClr val="ED993A"/>
    <a:srgbClr val="A65412"/>
    <a:srgbClr val="383838"/>
    <a:srgbClr val="0B0B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94660"/>
  </p:normalViewPr>
  <p:slideViewPr>
    <p:cSldViewPr snapToGrid="0">
      <p:cViewPr varScale="1">
        <p:scale>
          <a:sx n="81" d="100"/>
          <a:sy n="81"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handoutMaster" Target="handoutMasters/handoutMaster1.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1A13A-D60A-422D-BAA6-E4E7ADFA2A2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886AE-BC43-4E5F-A7F0-F089821543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B03DA0-2A3E-43BF-84BA-149049E9B28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B03DA0-2A3E-43BF-84BA-149049E9B28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B03DA0-2A3E-43BF-84BA-149049E9B28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B03DA0-2A3E-43BF-84BA-149049E9B28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D236CB-90A2-4AC9-B284-F3889B6037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B03DA0-2A3E-43BF-84BA-149049E9B28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B03DA0-2A3E-43BF-84BA-149049E9B28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1F100F-3339-45DC-AED6-E93871D3C0B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1F100F-3339-45DC-AED6-E93871D3C0B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1F100F-3339-45DC-AED6-E93871D3C0B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幻灯片图像占位符 1"/>
          <p:cNvSpPr>
            <a:spLocks noGrp="1" noRot="1" noChangeAspect="1" noTextEdit="1"/>
          </p:cNvSpPr>
          <p:nvPr>
            <p:ph type="sldImg"/>
          </p:nvPr>
        </p:nvSpPr>
        <p:spPr>
          <a:ln>
            <a:solidFill>
              <a:srgbClr val="000000">
                <a:alpha val="100000"/>
              </a:srgbClr>
            </a:solidFill>
            <a:miter lim="800000"/>
          </a:ln>
        </p:spPr>
      </p:sp>
      <p:sp>
        <p:nvSpPr>
          <p:cNvPr id="53251"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5325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Font typeface="Arial" panose="020B0604020202020204" pitchFamily="34" charset="0"/>
            </a:pPr>
            <a:fld id="{9A0DB2DC-4C9A-4742-B13C-FB6460FD3503}" type="slidenum">
              <a:rPr lang="en-US" altLang="en-US" sz="1200" dirty="0"/>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主题">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lstStyle>
            <a:lvl1pPr>
              <a:lnSpc>
                <a:spcPct val="100000"/>
              </a:lnSpc>
              <a:defRPr sz="80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en-US" noProof="1"/>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anose="020B0604020202020204" pitchFamily="34" charset="0"/>
              <a:buChar char="•"/>
              <a:defRPr/>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9" name="Oval 6"/>
          <p:cNvSpPr/>
          <p:nvPr/>
        </p:nvSpPr>
        <p:spPr>
          <a:xfrm>
            <a:off x="5994400" y="3924300"/>
            <a:ext cx="112184"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a:ln>
                <a:noFill/>
              </a:ln>
              <a:solidFill>
                <a:srgbClr val="FFFFFF"/>
              </a:solidFill>
              <a:effectLst/>
              <a:uLnTx/>
              <a:uFillTx/>
              <a:latin typeface="Palatino Linotype" panose="02040502050505030304" pitchFamily="18" charset="0"/>
              <a:ea typeface="宋体" panose="02010600030101010101" pitchFamily="2" charset="-122"/>
              <a:cs typeface="+mn-cs"/>
            </a:endParaRPr>
          </a:p>
        </p:txBody>
      </p:sp>
      <p:sp>
        <p:nvSpPr>
          <p:cNvPr id="10" name="Oval 7"/>
          <p:cNvSpPr/>
          <p:nvPr/>
        </p:nvSpPr>
        <p:spPr>
          <a:xfrm>
            <a:off x="6261100" y="3924300"/>
            <a:ext cx="112184"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a:ln>
                <a:noFill/>
              </a:ln>
              <a:solidFill>
                <a:srgbClr val="FFFFFF"/>
              </a:solidFill>
              <a:effectLst/>
              <a:uLnTx/>
              <a:uFillTx/>
              <a:latin typeface="Palatino Linotype" panose="02040502050505030304" pitchFamily="18" charset="0"/>
              <a:ea typeface="宋体" panose="02010600030101010101" pitchFamily="2" charset="-122"/>
              <a:cs typeface="+mn-cs"/>
            </a:endParaRPr>
          </a:p>
        </p:txBody>
      </p:sp>
      <p:sp>
        <p:nvSpPr>
          <p:cNvPr id="11" name="Oval 8"/>
          <p:cNvSpPr/>
          <p:nvPr/>
        </p:nvSpPr>
        <p:spPr>
          <a:xfrm>
            <a:off x="5729817" y="3924300"/>
            <a:ext cx="112184"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a:ln>
                <a:noFill/>
              </a:ln>
              <a:solidFill>
                <a:srgbClr val="FFFFFF"/>
              </a:solidFill>
              <a:effectLst/>
              <a:uLnTx/>
              <a:uFillTx/>
              <a:latin typeface="Palatino Linotype" panose="02040502050505030304" pitchFamily="18" charset="0"/>
              <a:ea typeface="宋体" panose="02010600030101010101" pitchFamily="2" charset="-122"/>
              <a:cs typeface="+mn-cs"/>
            </a:endParaRPr>
          </a:p>
        </p:txBody>
      </p:sp>
      <p:sp>
        <p:nvSpPr>
          <p:cNvPr id="2" name="Title 1"/>
          <p:cNvSpPr>
            <a:spLocks noGrp="1"/>
          </p:cNvSpPr>
          <p:nvPr>
            <p:ph type="title"/>
          </p:nvPr>
        </p:nvSpPr>
        <p:spPr>
          <a:xfrm>
            <a:off x="963084" y="1371600"/>
            <a:ext cx="10363200" cy="2505075"/>
          </a:xfrm>
        </p:spPr>
        <p:txBody>
          <a:bodyPr/>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963084" y="4068763"/>
            <a:ext cx="10363200" cy="1131887"/>
          </a:xfrm>
        </p:spPr>
        <p:txBody>
          <a:bodyPr/>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12" name="Date Placeholder 3"/>
          <p:cNvSpPr>
            <a:spLocks noGrp="1"/>
          </p:cNvSpPr>
          <p:nvPr>
            <p:ph type="dt" sz="half" idx="2"/>
          </p:nvPr>
        </p:nvSpPr>
        <p:spPr>
          <a:xfrm>
            <a:off x="8483600" y="6356350"/>
            <a:ext cx="2781300" cy="365125"/>
          </a:xfrm>
          <a:prstGeom prst="rect">
            <a:avLst/>
          </a:prstGeom>
        </p:spPr>
        <p:txBody>
          <a:bodyPr vert="horz" lIns="91440" tIns="45720" rIns="4572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F925EB-10F5-4162-BA62-A0BB0C92CF4F}"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13" name="Footer Placeholder 4"/>
          <p:cNvSpPr>
            <a:spLocks noGrp="1"/>
          </p:cNvSpPr>
          <p:nvPr>
            <p:ph type="ftr" sz="quarter" idx="3"/>
          </p:nvPr>
        </p:nvSpPr>
        <p:spPr>
          <a:xfrm>
            <a:off x="878417" y="6356350"/>
            <a:ext cx="3797300" cy="365125"/>
          </a:xfrm>
          <a:prstGeom prst="rect">
            <a:avLst/>
          </a:prstGeom>
        </p:spPr>
        <p:txBody>
          <a:bodyPr vert="horz" lIns="4572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14" name="Slide Number Placeholder 5"/>
          <p:cNvSpPr>
            <a:spLocks noGrp="1"/>
          </p:cNvSpPr>
          <p:nvPr>
            <p:ph type="sldNum" sz="quarter" idx="4"/>
          </p:nvPr>
        </p:nvSpPr>
        <p:spPr>
          <a:xfrm>
            <a:off x="11391900" y="6356350"/>
            <a:ext cx="749300" cy="365125"/>
          </a:xfrm>
          <a:prstGeom prst="rect">
            <a:avLst/>
          </a:prstGeom>
        </p:spPr>
        <p:txBody>
          <a:bodyPr vert="horz" wrap="square" lIns="27432" tIns="45720" rIns="4572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7907F2F-24A8-4423-BA33-B47DBD058B7F}"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4" name="Content Placeholder 3"/>
          <p:cNvSpPr>
            <a:spLocks noGrp="1"/>
          </p:cNvSpPr>
          <p:nvPr>
            <p:ph sz="half" idx="2"/>
          </p:nvPr>
        </p:nvSpPr>
        <p:spPr>
          <a:xfrm>
            <a:off x="6197600" y="1600200"/>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9" name="Content Placeholder 8"/>
          <p:cNvSpPr>
            <a:spLocks noGrp="1"/>
          </p:cNvSpPr>
          <p:nvPr>
            <p:ph sz="quarter" idx="13"/>
          </p:nvPr>
        </p:nvSpPr>
        <p:spPr>
          <a:xfrm>
            <a:off x="487680" y="1600200"/>
            <a:ext cx="5388864" cy="452628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3" name="日期占位符 2"/>
          <p:cNvSpPr>
            <a:spLocks noGrp="1"/>
          </p:cNvSpPr>
          <p:nvPr>
            <p:ph type="dt" sz="half" idx="14"/>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页脚占位符 4"/>
          <p:cNvSpPr>
            <a:spLocks noGrp="1"/>
          </p:cNvSpPr>
          <p:nvPr>
            <p:ph type="ftr" sz="quarter" idx="15"/>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灯片编号占位符 5"/>
          <p:cNvSpPr>
            <a:spLocks noGrp="1"/>
          </p:cNvSpPr>
          <p:nvPr>
            <p:ph type="sldNum" sz="quarter" idx="16"/>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5" name="Text Placeholder 4"/>
          <p:cNvSpPr>
            <a:spLocks noGrp="1"/>
          </p:cNvSpPr>
          <p:nvPr>
            <p:ph type="body" sz="quarter" idx="3"/>
          </p:nvPr>
        </p:nvSpPr>
        <p:spPr>
          <a:xfrm>
            <a:off x="6197600"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1" name="Content Placeholder 10"/>
          <p:cNvSpPr>
            <a:spLocks noGrp="1"/>
          </p:cNvSpPr>
          <p:nvPr>
            <p:ph sz="quarter" idx="13"/>
          </p:nvPr>
        </p:nvSpPr>
        <p:spPr>
          <a:xfrm>
            <a:off x="609600" y="2212848"/>
            <a:ext cx="5388864" cy="3913632"/>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13" name="Content Placeholder 12"/>
          <p:cNvSpPr>
            <a:spLocks noGrp="1"/>
          </p:cNvSpPr>
          <p:nvPr>
            <p:ph sz="quarter" idx="14"/>
          </p:nvPr>
        </p:nvSpPr>
        <p:spPr>
          <a:xfrm>
            <a:off x="6230112" y="2212848"/>
            <a:ext cx="5388864" cy="391318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日期占位符 3"/>
          <p:cNvSpPr>
            <a:spLocks noGrp="1"/>
          </p:cNvSpPr>
          <p:nvPr>
            <p:ph type="dt" sz="half" idx="15"/>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6" name="页脚占位符 5"/>
          <p:cNvSpPr>
            <a:spLocks noGrp="1"/>
          </p:cNvSpPr>
          <p:nvPr>
            <p:ph type="ftr" sz="quarter" idx="16"/>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7" name="灯片编号占位符 6"/>
          <p:cNvSpPr>
            <a:spLocks noGrp="1"/>
          </p:cNvSpPr>
          <p:nvPr>
            <p:ph type="sldNum" sz="quarter" idx="17"/>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日期占位符 2"/>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384193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876116" y="266700"/>
            <a:ext cx="4011084" cy="2095500"/>
          </a:xfrm>
        </p:spPr>
        <p:txBody>
          <a:bodyPr/>
          <a:lstStyle>
            <a:lvl1pPr algn="ctr">
              <a:lnSpc>
                <a:spcPct val="100000"/>
              </a:lnSpc>
              <a:defRPr sz="2800" b="0">
                <a:effectLst>
                  <a:outerShdw blurRad="50800" dist="25400" dir="5400000" algn="t" rotWithShape="0">
                    <a:prstClr val="black">
                      <a:alpha val="25000"/>
                    </a:prstClr>
                  </a:outerShdw>
                </a:effectLst>
              </a:defRPr>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958849" y="273050"/>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Text Placeholder 3"/>
          <p:cNvSpPr>
            <a:spLocks noGrp="1"/>
          </p:cNvSpPr>
          <p:nvPr>
            <p:ph type="body" sz="half" idx="2"/>
          </p:nvPr>
        </p:nvSpPr>
        <p:spPr>
          <a:xfrm>
            <a:off x="7876116" y="2438400"/>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lstStyle>
            <a:lvl1pPr algn="ctr">
              <a:lnSpc>
                <a:spcPct val="100000"/>
              </a:lnSpc>
              <a:defRPr sz="2800" b="0"/>
            </a:lvl1pPr>
          </a:lstStyle>
          <a:p>
            <a:r>
              <a:rPr lang="zh-CN" altLang="en-US" noProof="1"/>
              <a:t>单击此处编辑母版标题样式</a:t>
            </a:r>
            <a:endParaRPr lang="en-US" noProof="1"/>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vert="horz" wrap="square" lIns="91440" tIns="45720" rIns="91440" bIns="45720" numCol="1" rtlCol="0" anchor="t" anchorCtr="0" compatLnSpc="1">
            <a:norm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rgbClr val="7F7F7F"/>
                </a:solidFill>
                <a:effectLst/>
                <a:uLnTx/>
                <a:uFillTx/>
                <a:latin typeface="+mj-lt"/>
                <a:ea typeface="+mn-ea"/>
                <a:cs typeface="+mn-cs"/>
              </a:rPr>
              <a:t>单击图标添加图片</a:t>
            </a:r>
            <a:endParaRPr kumimoji="0" lang="en-US" sz="3200" b="0" i="0" u="none" strike="noStrike" kern="1200" cap="none" spc="0" normalizeH="0" baseline="0" noProof="0" dirty="0">
              <a:ln>
                <a:noFill/>
              </a:ln>
              <a:solidFill>
                <a:srgbClr val="7F7F7F"/>
              </a:solidFill>
              <a:effectLst/>
              <a:uLnTx/>
              <a:uFillTx/>
              <a:latin typeface="+mj-lt"/>
              <a:ea typeface="+mn-ea"/>
              <a:cs typeface="+mn-cs"/>
            </a:endParaRPr>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lstStyle>
            <a:lvl1pPr>
              <a:lnSpc>
                <a:spcPct val="100000"/>
              </a:lnSpc>
              <a:defRPr sz="80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en-US" noProof="1"/>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anose="020B0604020202020204" pitchFamily="34" charset="0"/>
              <a:buChar char="•"/>
              <a:defRPr/>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9" name="Oval 6"/>
          <p:cNvSpPr/>
          <p:nvPr/>
        </p:nvSpPr>
        <p:spPr>
          <a:xfrm>
            <a:off x="5994400" y="3924300"/>
            <a:ext cx="112184"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a:ln>
                <a:noFill/>
              </a:ln>
              <a:solidFill>
                <a:srgbClr val="FFFFFF"/>
              </a:solidFill>
              <a:effectLst/>
              <a:uLnTx/>
              <a:uFillTx/>
              <a:latin typeface="Palatino Linotype" panose="02040502050505030304" pitchFamily="18" charset="0"/>
              <a:ea typeface="宋体" panose="02010600030101010101" pitchFamily="2" charset="-122"/>
              <a:cs typeface="+mn-cs"/>
            </a:endParaRPr>
          </a:p>
        </p:txBody>
      </p:sp>
      <p:sp>
        <p:nvSpPr>
          <p:cNvPr id="10" name="Oval 7"/>
          <p:cNvSpPr/>
          <p:nvPr/>
        </p:nvSpPr>
        <p:spPr>
          <a:xfrm>
            <a:off x="6261100" y="3924300"/>
            <a:ext cx="112184"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a:ln>
                <a:noFill/>
              </a:ln>
              <a:solidFill>
                <a:srgbClr val="FFFFFF"/>
              </a:solidFill>
              <a:effectLst/>
              <a:uLnTx/>
              <a:uFillTx/>
              <a:latin typeface="Palatino Linotype" panose="02040502050505030304" pitchFamily="18" charset="0"/>
              <a:ea typeface="宋体" panose="02010600030101010101" pitchFamily="2" charset="-122"/>
              <a:cs typeface="+mn-cs"/>
            </a:endParaRPr>
          </a:p>
        </p:txBody>
      </p:sp>
      <p:sp>
        <p:nvSpPr>
          <p:cNvPr id="11" name="Oval 8"/>
          <p:cNvSpPr/>
          <p:nvPr/>
        </p:nvSpPr>
        <p:spPr>
          <a:xfrm>
            <a:off x="5729817" y="3924300"/>
            <a:ext cx="112184"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a:ln>
                <a:noFill/>
              </a:ln>
              <a:solidFill>
                <a:srgbClr val="FFFFFF"/>
              </a:solidFill>
              <a:effectLst/>
              <a:uLnTx/>
              <a:uFillTx/>
              <a:latin typeface="Palatino Linotype" panose="02040502050505030304" pitchFamily="18" charset="0"/>
              <a:ea typeface="宋体" panose="02010600030101010101" pitchFamily="2" charset="-122"/>
              <a:cs typeface="+mn-cs"/>
            </a:endParaRPr>
          </a:p>
        </p:txBody>
      </p:sp>
      <p:sp>
        <p:nvSpPr>
          <p:cNvPr id="2" name="Title 1"/>
          <p:cNvSpPr>
            <a:spLocks noGrp="1"/>
          </p:cNvSpPr>
          <p:nvPr>
            <p:ph type="title"/>
          </p:nvPr>
        </p:nvSpPr>
        <p:spPr>
          <a:xfrm>
            <a:off x="963084" y="1371600"/>
            <a:ext cx="10363200" cy="2505075"/>
          </a:xfrm>
        </p:spPr>
        <p:txBody>
          <a:bodyPr/>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963084" y="4068763"/>
            <a:ext cx="10363200" cy="1131887"/>
          </a:xfrm>
        </p:spPr>
        <p:txBody>
          <a:bodyPr/>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12" name="Date Placeholder 3"/>
          <p:cNvSpPr>
            <a:spLocks noGrp="1"/>
          </p:cNvSpPr>
          <p:nvPr>
            <p:ph type="dt" sz="half" idx="2"/>
          </p:nvPr>
        </p:nvSpPr>
        <p:spPr>
          <a:xfrm>
            <a:off x="8483600" y="6356350"/>
            <a:ext cx="2781300" cy="365125"/>
          </a:xfrm>
          <a:prstGeom prst="rect">
            <a:avLst/>
          </a:prstGeom>
        </p:spPr>
        <p:txBody>
          <a:bodyPr vert="horz" lIns="91440" tIns="45720" rIns="4572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F925EB-10F5-4162-BA62-A0BB0C92CF4F}"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13" name="Footer Placeholder 4"/>
          <p:cNvSpPr>
            <a:spLocks noGrp="1"/>
          </p:cNvSpPr>
          <p:nvPr>
            <p:ph type="ftr" sz="quarter" idx="3"/>
          </p:nvPr>
        </p:nvSpPr>
        <p:spPr>
          <a:xfrm>
            <a:off x="878417" y="6356350"/>
            <a:ext cx="3797300" cy="365125"/>
          </a:xfrm>
          <a:prstGeom prst="rect">
            <a:avLst/>
          </a:prstGeom>
        </p:spPr>
        <p:txBody>
          <a:bodyPr vert="horz" lIns="4572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14" name="Slide Number Placeholder 5"/>
          <p:cNvSpPr>
            <a:spLocks noGrp="1"/>
          </p:cNvSpPr>
          <p:nvPr>
            <p:ph type="sldNum" sz="quarter" idx="4"/>
          </p:nvPr>
        </p:nvSpPr>
        <p:spPr>
          <a:xfrm>
            <a:off x="11391900" y="6356350"/>
            <a:ext cx="749300" cy="365125"/>
          </a:xfrm>
          <a:prstGeom prst="rect">
            <a:avLst/>
          </a:prstGeom>
        </p:spPr>
        <p:txBody>
          <a:bodyPr vert="horz" wrap="square" lIns="27432" tIns="45720" rIns="4572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7907F2F-24A8-4423-BA33-B47DBD058B7F}"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4" name="Content Placeholder 3"/>
          <p:cNvSpPr>
            <a:spLocks noGrp="1"/>
          </p:cNvSpPr>
          <p:nvPr>
            <p:ph sz="half" idx="2"/>
          </p:nvPr>
        </p:nvSpPr>
        <p:spPr>
          <a:xfrm>
            <a:off x="6197600" y="1600200"/>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9" name="Content Placeholder 8"/>
          <p:cNvSpPr>
            <a:spLocks noGrp="1"/>
          </p:cNvSpPr>
          <p:nvPr>
            <p:ph sz="quarter" idx="13"/>
          </p:nvPr>
        </p:nvSpPr>
        <p:spPr>
          <a:xfrm>
            <a:off x="487680" y="1600200"/>
            <a:ext cx="5388864" cy="452628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3" name="日期占位符 2"/>
          <p:cNvSpPr>
            <a:spLocks noGrp="1"/>
          </p:cNvSpPr>
          <p:nvPr>
            <p:ph type="dt" sz="half" idx="14"/>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页脚占位符 4"/>
          <p:cNvSpPr>
            <a:spLocks noGrp="1"/>
          </p:cNvSpPr>
          <p:nvPr>
            <p:ph type="ftr" sz="quarter" idx="15"/>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灯片编号占位符 5"/>
          <p:cNvSpPr>
            <a:spLocks noGrp="1"/>
          </p:cNvSpPr>
          <p:nvPr>
            <p:ph type="sldNum" sz="quarter" idx="16"/>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5" name="Text Placeholder 4"/>
          <p:cNvSpPr>
            <a:spLocks noGrp="1"/>
          </p:cNvSpPr>
          <p:nvPr>
            <p:ph type="body" sz="quarter" idx="3"/>
          </p:nvPr>
        </p:nvSpPr>
        <p:spPr>
          <a:xfrm>
            <a:off x="6197600"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1" name="Content Placeholder 10"/>
          <p:cNvSpPr>
            <a:spLocks noGrp="1"/>
          </p:cNvSpPr>
          <p:nvPr>
            <p:ph sz="quarter" idx="13"/>
          </p:nvPr>
        </p:nvSpPr>
        <p:spPr>
          <a:xfrm>
            <a:off x="609600" y="2212848"/>
            <a:ext cx="5388864" cy="3913632"/>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13" name="Content Placeholder 12"/>
          <p:cNvSpPr>
            <a:spLocks noGrp="1"/>
          </p:cNvSpPr>
          <p:nvPr>
            <p:ph sz="quarter" idx="14"/>
          </p:nvPr>
        </p:nvSpPr>
        <p:spPr>
          <a:xfrm>
            <a:off x="6230112" y="2212848"/>
            <a:ext cx="5388864" cy="391318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日期占位符 3"/>
          <p:cNvSpPr>
            <a:spLocks noGrp="1"/>
          </p:cNvSpPr>
          <p:nvPr>
            <p:ph type="dt" sz="half" idx="15"/>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6" name="页脚占位符 5"/>
          <p:cNvSpPr>
            <a:spLocks noGrp="1"/>
          </p:cNvSpPr>
          <p:nvPr>
            <p:ph type="ftr" sz="quarter" idx="16"/>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7" name="灯片编号占位符 6"/>
          <p:cNvSpPr>
            <a:spLocks noGrp="1"/>
          </p:cNvSpPr>
          <p:nvPr>
            <p:ph type="sldNum" sz="quarter" idx="17"/>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日期占位符 2"/>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876116" y="266700"/>
            <a:ext cx="4011084" cy="2095500"/>
          </a:xfrm>
        </p:spPr>
        <p:txBody>
          <a:bodyPr/>
          <a:lstStyle>
            <a:lvl1pPr algn="ctr">
              <a:lnSpc>
                <a:spcPct val="100000"/>
              </a:lnSpc>
              <a:defRPr sz="2800" b="0">
                <a:effectLst>
                  <a:outerShdw blurRad="50800" dist="25400" dir="5400000" algn="t" rotWithShape="0">
                    <a:prstClr val="black">
                      <a:alpha val="25000"/>
                    </a:prstClr>
                  </a:outerShdw>
                </a:effectLst>
              </a:defRPr>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958849" y="273050"/>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Text Placeholder 3"/>
          <p:cNvSpPr>
            <a:spLocks noGrp="1"/>
          </p:cNvSpPr>
          <p:nvPr>
            <p:ph type="body" sz="half" idx="2"/>
          </p:nvPr>
        </p:nvSpPr>
        <p:spPr>
          <a:xfrm>
            <a:off x="7876116" y="2438400"/>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lstStyle>
            <a:lvl1pPr algn="ctr">
              <a:lnSpc>
                <a:spcPct val="100000"/>
              </a:lnSpc>
              <a:defRPr sz="2800" b="0"/>
            </a:lvl1pPr>
          </a:lstStyle>
          <a:p>
            <a:r>
              <a:rPr lang="zh-CN" altLang="en-US" noProof="1"/>
              <a:t>单击此处编辑母版标题样式</a:t>
            </a:r>
            <a:endParaRPr lang="en-US" noProof="1"/>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vert="horz" wrap="square" lIns="91440" tIns="45720" rIns="91440" bIns="45720" numCol="1" rtlCol="0" anchor="t" anchorCtr="0" compatLnSpc="1">
            <a:norm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rgbClr val="7F7F7F"/>
                </a:solidFill>
                <a:effectLst/>
                <a:uLnTx/>
                <a:uFillTx/>
                <a:latin typeface="+mj-lt"/>
                <a:ea typeface="+mn-ea"/>
                <a:cs typeface="+mn-cs"/>
              </a:rPr>
              <a:t>单击图标添加图片</a:t>
            </a:r>
            <a:endParaRPr kumimoji="0" lang="en-US" sz="3200" b="0" i="0" u="none" strike="noStrike" kern="1200" cap="none" spc="0" normalizeH="0" baseline="0" noProof="0" dirty="0">
              <a:ln>
                <a:noFill/>
              </a:ln>
              <a:solidFill>
                <a:srgbClr val="7F7F7F"/>
              </a:solidFill>
              <a:effectLst/>
              <a:uLnTx/>
              <a:uFillTx/>
              <a:latin typeface="+mj-lt"/>
              <a:ea typeface="+mn-ea"/>
              <a:cs typeface="+mn-cs"/>
            </a:endParaRPr>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175B870-CA85-4DE5-84B5-8A14B07E3F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D0EAAE-78BD-4277-8A7C-EC4E9DBDC910}"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175B870-CA85-4DE5-84B5-8A14B07E3F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D0EAAE-78BD-4277-8A7C-EC4E9DBDC910}"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F175B870-CA85-4DE5-84B5-8A14B07E3F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D0EAAE-78BD-4277-8A7C-EC4E9DBDC91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175B870-CA85-4DE5-84B5-8A14B07E3F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D0EAAE-78BD-4277-8A7C-EC4E9DBDC910}"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175B870-CA85-4DE5-84B5-8A14B07E3FE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D0EAAE-78BD-4277-8A7C-EC4E9DBDC910}"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175B870-CA85-4DE5-84B5-8A14B07E3F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D0EAAE-78BD-4277-8A7C-EC4E9DBDC910}"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75B870-CA85-4DE5-84B5-8A14B07E3FE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D0EAAE-78BD-4277-8A7C-EC4E9DBDC910}"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175B870-CA85-4DE5-84B5-8A14B07E3F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D0EAAE-78BD-4277-8A7C-EC4E9DBDC910}"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175B870-CA85-4DE5-84B5-8A14B07E3F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D0EAAE-78BD-4277-8A7C-EC4E9DBDC910}"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175B870-CA85-4DE5-84B5-8A14B07E3F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D0EAAE-78BD-4277-8A7C-EC4E9DBDC910}"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175B870-CA85-4DE5-84B5-8A14B07E3F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D0EAAE-78BD-4277-8A7C-EC4E9DBDC910}"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1A35CC-FD02-4A75-99C3-005B8D926E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3E1061-DB80-4B37-AB61-68A152C375AE}" type="slidenum">
              <a:rPr lang="zh-CN" altLang="en-US" smtClean="0"/>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图片占位符 8"/>
          <p:cNvSpPr>
            <a:spLocks noGrp="1"/>
          </p:cNvSpPr>
          <p:nvPr>
            <p:ph type="pic" sz="quarter" idx="13"/>
          </p:nvPr>
        </p:nvSpPr>
        <p:spPr>
          <a:xfrm>
            <a:off x="0" y="0"/>
            <a:ext cx="12192000" cy="6858000"/>
          </a:xfrm>
          <a:custGeom>
            <a:avLst/>
            <a:gdLst>
              <a:gd name="connsiteX0" fmla="*/ 12192000 w 12192000"/>
              <a:gd name="connsiteY0" fmla="*/ 0 h 6858000"/>
              <a:gd name="connsiteX1" fmla="*/ 12192000 w 12192000"/>
              <a:gd name="connsiteY1" fmla="*/ 6858000 h 6858000"/>
              <a:gd name="connsiteX2" fmla="*/ 0 w 12192000"/>
              <a:gd name="connsiteY2" fmla="*/ 6858000 h 6858000"/>
            </a:gdLst>
            <a:ahLst/>
            <a:cxnLst>
              <a:cxn ang="0">
                <a:pos x="connsiteX0" y="connsiteY0"/>
              </a:cxn>
              <a:cxn ang="0">
                <a:pos x="connsiteX1" y="connsiteY1"/>
              </a:cxn>
              <a:cxn ang="0">
                <a:pos x="connsiteX2" y="connsiteY2"/>
              </a:cxn>
            </a:cxnLst>
            <a:rect l="l" t="t" r="r" b="b"/>
            <a:pathLst>
              <a:path w="12192000" h="6858000">
                <a:moveTo>
                  <a:pt x="12192000" y="0"/>
                </a:moveTo>
                <a:lnTo>
                  <a:pt x="12192000"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A4064C-B1C8-4B8F-82B1-6A8D1A5749D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C057710-742C-40D8-8274-244181F055F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2.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image" Target="../media/image2.jpe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3" Type="http://schemas.openxmlformats.org/officeDocument/2006/relationships/theme" Target="../theme/theme4.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2" name="标题占位符 1"/>
          <p:cNvSpPr>
            <a:spLocks noGrp="1"/>
          </p:cNvSpPr>
          <p:nvPr>
            <p:ph type="title"/>
          </p:nvPr>
        </p:nvSpPr>
        <p:spPr>
          <a:xfrm>
            <a:off x="872706" y="511774"/>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72706" y="1972274"/>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98585" y="634772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58E1B-5923-4CAF-B9CC-D14A574623C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746A1-6C2B-4A0A-9B52-5B2A1AF6763A}" type="slidenum">
              <a:rPr lang="zh-CN" altLang="en-US" smtClean="0"/>
            </a:fld>
            <a:endParaRPr lang="zh-CN" altLang="en-US"/>
          </a:p>
        </p:txBody>
      </p:sp>
      <p:sp>
        <p:nvSpPr>
          <p:cNvPr id="7" name="Freeform 6"/>
          <p:cNvSpPr>
            <a:spLocks noEditPoints="1"/>
          </p:cNvSpPr>
          <p:nvPr userDrawn="1"/>
        </p:nvSpPr>
        <p:spPr bwMode="auto">
          <a:xfrm>
            <a:off x="622683" y="398085"/>
            <a:ext cx="460457" cy="406762"/>
          </a:xfrm>
          <a:custGeom>
            <a:avLst/>
            <a:gdLst>
              <a:gd name="T0" fmla="*/ 383 w 385"/>
              <a:gd name="T1" fmla="*/ 320 h 340"/>
              <a:gd name="T2" fmla="*/ 205 w 385"/>
              <a:gd name="T3" fmla="*/ 7 h 340"/>
              <a:gd name="T4" fmla="*/ 193 w 385"/>
              <a:gd name="T5" fmla="*/ 0 h 340"/>
              <a:gd name="T6" fmla="*/ 181 w 385"/>
              <a:gd name="T7" fmla="*/ 7 h 340"/>
              <a:gd name="T8" fmla="*/ 3 w 385"/>
              <a:gd name="T9" fmla="*/ 320 h 340"/>
              <a:gd name="T10" fmla="*/ 3 w 385"/>
              <a:gd name="T11" fmla="*/ 333 h 340"/>
              <a:gd name="T12" fmla="*/ 15 w 385"/>
              <a:gd name="T13" fmla="*/ 340 h 340"/>
              <a:gd name="T14" fmla="*/ 371 w 385"/>
              <a:gd name="T15" fmla="*/ 340 h 340"/>
              <a:gd name="T16" fmla="*/ 383 w 385"/>
              <a:gd name="T17" fmla="*/ 333 h 340"/>
              <a:gd name="T18" fmla="*/ 383 w 385"/>
              <a:gd name="T19" fmla="*/ 320 h 340"/>
              <a:gd name="T20" fmla="*/ 215 w 385"/>
              <a:gd name="T21" fmla="*/ 300 h 340"/>
              <a:gd name="T22" fmla="*/ 171 w 385"/>
              <a:gd name="T23" fmla="*/ 300 h 340"/>
              <a:gd name="T24" fmla="*/ 171 w 385"/>
              <a:gd name="T25" fmla="*/ 260 h 340"/>
              <a:gd name="T26" fmla="*/ 215 w 385"/>
              <a:gd name="T27" fmla="*/ 260 h 340"/>
              <a:gd name="T28" fmla="*/ 215 w 385"/>
              <a:gd name="T29" fmla="*/ 300 h 340"/>
              <a:gd name="T30" fmla="*/ 215 w 385"/>
              <a:gd name="T31" fmla="*/ 230 h 340"/>
              <a:gd name="T32" fmla="*/ 171 w 385"/>
              <a:gd name="T33" fmla="*/ 230 h 340"/>
              <a:gd name="T34" fmla="*/ 171 w 385"/>
              <a:gd name="T35" fmla="*/ 110 h 340"/>
              <a:gd name="T36" fmla="*/ 215 w 385"/>
              <a:gd name="T37" fmla="*/ 110 h 340"/>
              <a:gd name="T38" fmla="*/ 215 w 385"/>
              <a:gd name="T39" fmla="*/ 23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340">
                <a:moveTo>
                  <a:pt x="383" y="320"/>
                </a:moveTo>
                <a:cubicBezTo>
                  <a:pt x="205" y="7"/>
                  <a:pt x="205" y="7"/>
                  <a:pt x="205" y="7"/>
                </a:cubicBezTo>
                <a:cubicBezTo>
                  <a:pt x="202" y="3"/>
                  <a:pt x="198" y="0"/>
                  <a:pt x="193" y="0"/>
                </a:cubicBezTo>
                <a:cubicBezTo>
                  <a:pt x="188" y="0"/>
                  <a:pt x="183" y="3"/>
                  <a:pt x="181" y="7"/>
                </a:cubicBezTo>
                <a:cubicBezTo>
                  <a:pt x="3" y="320"/>
                  <a:pt x="3" y="320"/>
                  <a:pt x="3" y="320"/>
                </a:cubicBezTo>
                <a:cubicBezTo>
                  <a:pt x="0" y="324"/>
                  <a:pt x="0" y="329"/>
                  <a:pt x="3" y="333"/>
                </a:cubicBezTo>
                <a:cubicBezTo>
                  <a:pt x="5" y="337"/>
                  <a:pt x="10" y="340"/>
                  <a:pt x="15" y="340"/>
                </a:cubicBezTo>
                <a:cubicBezTo>
                  <a:pt x="371" y="340"/>
                  <a:pt x="371" y="340"/>
                  <a:pt x="371" y="340"/>
                </a:cubicBezTo>
                <a:cubicBezTo>
                  <a:pt x="376" y="340"/>
                  <a:pt x="380" y="337"/>
                  <a:pt x="383" y="333"/>
                </a:cubicBezTo>
                <a:cubicBezTo>
                  <a:pt x="385" y="329"/>
                  <a:pt x="385" y="324"/>
                  <a:pt x="383" y="320"/>
                </a:cubicBezTo>
                <a:close/>
                <a:moveTo>
                  <a:pt x="215" y="300"/>
                </a:moveTo>
                <a:cubicBezTo>
                  <a:pt x="171" y="300"/>
                  <a:pt x="171" y="300"/>
                  <a:pt x="171" y="300"/>
                </a:cubicBezTo>
                <a:cubicBezTo>
                  <a:pt x="171" y="260"/>
                  <a:pt x="171" y="260"/>
                  <a:pt x="171" y="260"/>
                </a:cubicBezTo>
                <a:cubicBezTo>
                  <a:pt x="215" y="260"/>
                  <a:pt x="215" y="260"/>
                  <a:pt x="215" y="260"/>
                </a:cubicBezTo>
                <a:lnTo>
                  <a:pt x="215" y="300"/>
                </a:lnTo>
                <a:close/>
                <a:moveTo>
                  <a:pt x="215" y="230"/>
                </a:moveTo>
                <a:cubicBezTo>
                  <a:pt x="171" y="230"/>
                  <a:pt x="171" y="230"/>
                  <a:pt x="171" y="230"/>
                </a:cubicBezTo>
                <a:cubicBezTo>
                  <a:pt x="171" y="110"/>
                  <a:pt x="171" y="110"/>
                  <a:pt x="171" y="110"/>
                </a:cubicBezTo>
                <a:cubicBezTo>
                  <a:pt x="215" y="110"/>
                  <a:pt x="215" y="110"/>
                  <a:pt x="215" y="110"/>
                </a:cubicBezTo>
                <a:lnTo>
                  <a:pt x="215" y="230"/>
                </a:lnTo>
                <a:close/>
              </a:path>
            </a:pathLst>
          </a:custGeom>
          <a:solidFill>
            <a:schemeClr val="bg2">
              <a:lumMod val="10000"/>
            </a:schemeClr>
          </a:solidFill>
          <a:ln>
            <a:noFill/>
          </a:ln>
        </p:spPr>
        <p:txBody>
          <a:bodyPr vert="horz" wrap="square" lIns="120140" tIns="60070" rIns="120140" bIns="60070" numCol="1" anchor="t" anchorCtr="0" compatLnSpc="1"/>
          <a:lstStyle/>
          <a:p>
            <a:endParaRPr lang="en-US" sz="2365" dirty="0">
              <a:latin typeface="Noto Sans S Chinese Light" panose="020B0300000000000000" pitchFamily="34" charset="-122"/>
              <a:ea typeface="Noto Sans S Chinese Light" panose="020B0300000000000000" pitchFamily="34" charset="-122"/>
            </a:endParaRPr>
          </a:p>
        </p:txBody>
      </p:sp>
      <p:sp>
        <p:nvSpPr>
          <p:cNvPr id="8" name="TextBox 76"/>
          <p:cNvSpPr txBox="1"/>
          <p:nvPr userDrawn="1"/>
        </p:nvSpPr>
        <p:spPr>
          <a:xfrm>
            <a:off x="1232593" y="313822"/>
            <a:ext cx="1677285" cy="294568"/>
          </a:xfrm>
          <a:prstGeom prst="rect">
            <a:avLst/>
          </a:prstGeom>
          <a:noFill/>
          <a:effectLst/>
        </p:spPr>
        <p:txBody>
          <a:bodyPr wrap="square" rtlCol="0">
            <a:spAutoFit/>
          </a:bodyPr>
          <a:lstStyle/>
          <a:p>
            <a:r>
              <a:rPr lang="zh-CN" altLang="en-US" sz="1315" b="1" dirty="0">
                <a:latin typeface="Noto Sans S Chinese Light" panose="020B0300000000000000" pitchFamily="34" charset="-122"/>
                <a:ea typeface="Noto Sans S Chinese Light" panose="020B0300000000000000" pitchFamily="34" charset="-122"/>
                <a:sym typeface="+mn-ea"/>
              </a:rPr>
              <a:t>工 作 完 成 情 况</a:t>
            </a:r>
            <a:endParaRPr lang="zh-CN" altLang="en-US" sz="1315" b="1" dirty="0">
              <a:latin typeface="Noto Sans S Chinese Light" panose="020B0300000000000000" pitchFamily="34" charset="-122"/>
              <a:ea typeface="Noto Sans S Chinese Light" panose="020B0300000000000000" pitchFamily="34" charset="-122"/>
              <a:sym typeface="+mn-ea"/>
            </a:endParaRPr>
          </a:p>
        </p:txBody>
      </p:sp>
      <p:sp>
        <p:nvSpPr>
          <p:cNvPr id="9" name="矩形 8"/>
          <p:cNvSpPr/>
          <p:nvPr userDrawn="1"/>
        </p:nvSpPr>
        <p:spPr>
          <a:xfrm>
            <a:off x="1232593" y="588260"/>
            <a:ext cx="2101729" cy="304699"/>
          </a:xfrm>
          <a:prstGeom prst="rect">
            <a:avLst/>
          </a:prstGeom>
          <a:effectLst/>
        </p:spPr>
        <p:txBody>
          <a:bodyPr wrap="none">
            <a:spAutoFit/>
          </a:bodyPr>
          <a:lstStyle/>
          <a:p>
            <a:pPr>
              <a:spcBef>
                <a:spcPct val="0"/>
              </a:spcBef>
            </a:pPr>
            <a:r>
              <a:rPr lang="en-US" altLang="zh-CN" sz="1380" dirty="0">
                <a:latin typeface="Noto Sans S Chinese Light" panose="020B0300000000000000" pitchFamily="34" charset="-122"/>
                <a:ea typeface="Noto Sans S Chinese Light" panose="020B0300000000000000" pitchFamily="34" charset="-122"/>
              </a:rPr>
              <a:t>Please add the title here</a:t>
            </a:r>
            <a:endParaRPr lang="en-US" altLang="zh-CN" sz="1380" dirty="0">
              <a:latin typeface="Noto Sans S Chinese Light" panose="020B0300000000000000" pitchFamily="34" charset="-122"/>
              <a:ea typeface="Noto Sans S Chinese Light" panose="020B0300000000000000" pitchFamily="34" charset="-122"/>
            </a:endParaRPr>
          </a:p>
        </p:txBody>
      </p:sp>
      <p:sp>
        <p:nvSpPr>
          <p:cNvPr id="12" name="矩形 11"/>
          <p:cNvSpPr/>
          <p:nvPr userDrawn="1"/>
        </p:nvSpPr>
        <p:spPr>
          <a:xfrm>
            <a:off x="422695" y="448573"/>
            <a:ext cx="11412747" cy="605574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 形 12"/>
          <p:cNvSpPr/>
          <p:nvPr userDrawn="1"/>
        </p:nvSpPr>
        <p:spPr>
          <a:xfrm rot="5400000">
            <a:off x="696190" y="754489"/>
            <a:ext cx="451858" cy="388164"/>
          </a:xfrm>
          <a:prstGeom prst="corner">
            <a:avLst>
              <a:gd name="adj1" fmla="val 25014"/>
              <a:gd name="adj2" fmla="val 23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latin typeface="Noto Sans S Chinese Thin" panose="020B0200000000000000" pitchFamily="34" charset="-122"/>
              <a:ea typeface="Noto Sans S Chinese Thin" panose="020B0200000000000000" pitchFamily="34" charset="-122"/>
            </a:endParaRPr>
          </a:p>
        </p:txBody>
      </p:sp>
      <p:sp>
        <p:nvSpPr>
          <p:cNvPr id="14" name="TextBox 7"/>
          <p:cNvSpPr txBox="1"/>
          <p:nvPr userDrawn="1"/>
        </p:nvSpPr>
        <p:spPr>
          <a:xfrm>
            <a:off x="726552" y="827740"/>
            <a:ext cx="3112204" cy="658385"/>
          </a:xfrm>
          <a:prstGeom prst="rect">
            <a:avLst/>
          </a:prstGeom>
          <a:noFill/>
        </p:spPr>
        <p:txBody>
          <a:bodyPr wrap="square" rtlCol="0">
            <a:spAutoFit/>
          </a:bodyPr>
          <a:lstStyle/>
          <a:p>
            <a:pPr algn="ctr"/>
            <a:r>
              <a:rPr lang="en-US" sz="1840" b="1" dirty="0">
                <a:latin typeface="Noto Sans S Chinese Thin" panose="020B0200000000000000" pitchFamily="34" charset="-122"/>
                <a:ea typeface="Noto Sans S Chinese Thin" panose="020B0200000000000000" pitchFamily="34" charset="-122"/>
                <a:cs typeface="Montserrat" charset="0"/>
              </a:rPr>
              <a:t>WRITE HERE</a:t>
            </a:r>
            <a:r>
              <a:rPr lang="en-US" altLang="zh-CN" sz="1840" b="1" dirty="0">
                <a:latin typeface="Noto Sans S Chinese Thin" panose="020B0200000000000000" pitchFamily="34" charset="-122"/>
                <a:ea typeface="Noto Sans S Chinese Thin" panose="020B0200000000000000" pitchFamily="34" charset="-122"/>
                <a:cs typeface="Montserrat" charset="0"/>
              </a:rPr>
              <a:t>YOUR TITLE</a:t>
            </a:r>
            <a:endParaRPr lang="en-US" altLang="zh-CN" sz="1840" b="1" dirty="0">
              <a:latin typeface="Noto Sans S Chinese Thin" panose="020B0200000000000000" pitchFamily="34" charset="-122"/>
              <a:ea typeface="Noto Sans S Chinese Thin" panose="020B0200000000000000" pitchFamily="34" charset="-122"/>
              <a:cs typeface="Montserrat" charset="0"/>
            </a:endParaRPr>
          </a:p>
          <a:p>
            <a:pPr algn="ctr"/>
            <a:endParaRPr lang="en-US" sz="1840" b="1" dirty="0">
              <a:latin typeface="Noto Sans S Chinese Thin" panose="020B0200000000000000" pitchFamily="34" charset="-122"/>
              <a:ea typeface="Noto Sans S Chinese Thin" panose="020B0200000000000000" pitchFamily="34" charset="-122"/>
              <a:cs typeface="Montserrat" charset="0"/>
            </a:endParaRPr>
          </a:p>
        </p:txBody>
      </p:sp>
      <p:sp>
        <p:nvSpPr>
          <p:cNvPr id="15" name="Rectangle 24"/>
          <p:cNvSpPr>
            <a:spLocks noChangeArrowheads="1"/>
          </p:cNvSpPr>
          <p:nvPr userDrawn="1"/>
        </p:nvSpPr>
        <p:spPr bwMode="auto">
          <a:xfrm>
            <a:off x="838262" y="1170024"/>
            <a:ext cx="2034336" cy="271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95"/>
              </a:spcBef>
            </a:pPr>
            <a:r>
              <a:rPr lang="zh-CN" altLang="en-US" sz="1575" b="1" spc="600" dirty="0">
                <a:solidFill>
                  <a:schemeClr val="tx1">
                    <a:lumMod val="95000"/>
                    <a:lumOff val="5000"/>
                  </a:schemeClr>
                </a:solidFill>
                <a:latin typeface="Noto Sans S Chinese Light" panose="020B0300000000000000" pitchFamily="34" charset="-122"/>
                <a:ea typeface="Noto Sans S Chinese Light" panose="020B0300000000000000" pitchFamily="34" charset="-122"/>
              </a:rPr>
              <a:t>单击填加标题</a:t>
            </a:r>
            <a:endParaRPr lang="zh-CN" altLang="en-US" sz="1575" b="1" spc="600" dirty="0">
              <a:solidFill>
                <a:schemeClr val="tx1">
                  <a:lumMod val="95000"/>
                  <a:lumOff val="5000"/>
                </a:schemeClr>
              </a:solidFill>
              <a:latin typeface="Noto Sans S Chinese Light" panose="020B0300000000000000" pitchFamily="34" charset="-122"/>
              <a:ea typeface="Noto Sans S Chinese Light" panose="020B0300000000000000" pitchFamily="34" charset="-122"/>
            </a:endParaRPr>
          </a:p>
        </p:txBody>
      </p:sp>
      <p:sp>
        <p:nvSpPr>
          <p:cNvPr id="16" name="L 形 15"/>
          <p:cNvSpPr/>
          <p:nvPr userDrawn="1"/>
        </p:nvSpPr>
        <p:spPr>
          <a:xfrm rot="16200000">
            <a:off x="11105397" y="5798066"/>
            <a:ext cx="451858" cy="388164"/>
          </a:xfrm>
          <a:prstGeom prst="corner">
            <a:avLst>
              <a:gd name="adj1" fmla="val 25014"/>
              <a:gd name="adj2" fmla="val 23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latin typeface="Noto Sans S Chinese Thin" panose="020B0200000000000000" pitchFamily="34" charset="-122"/>
              <a:ea typeface="Noto Sans S Chinese Thin" panose="020B0200000000000000"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par>
                          <p:cTn id="14" fill="hold">
                            <p:stCondLst>
                              <p:cond delay="500"/>
                            </p:stCondLst>
                            <p:childTnLst>
                              <p:par>
                                <p:cTn id="15" presetID="2" presetClass="entr" presetSubtype="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1+#ppt_w/2"/>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zh-CN" altLang="en-US" noProof="1"/>
              <a:t>单击此处编辑母版标题样式</a:t>
            </a:r>
            <a:endParaRPr lang="en-US" noProof="1"/>
          </a:p>
        </p:txBody>
      </p:sp>
      <p:sp>
        <p:nvSpPr>
          <p:cNvPr id="1027" name="Text Placeholder 2"/>
          <p:cNvSpPr>
            <a:spLocks noGrp="1"/>
          </p:cNvSpPr>
          <p:nvPr>
            <p:ph type="body"/>
          </p:nvPr>
        </p:nvSpPr>
        <p:spPr>
          <a:xfrm>
            <a:off x="609600" y="1600200"/>
            <a:ext cx="109728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8483600" y="6356350"/>
            <a:ext cx="2781300" cy="365125"/>
          </a:xfrm>
          <a:prstGeom prst="rect">
            <a:avLst/>
          </a:prstGeom>
        </p:spPr>
        <p:txBody>
          <a:bodyPr vert="horz" lIns="91440" tIns="45720" rIns="45720" bIns="45720" rtlCol="0" anchor="ctr"/>
          <a:lstStyle>
            <a:lvl1pPr algn="r" eaLnBrk="1" hangingPunct="1">
              <a:buFont typeface="Arial" panose="020B0604020202020204" pitchFamily="34" charset="0"/>
              <a:buNone/>
              <a:defRPr sz="1200">
                <a:solidFill>
                  <a:schemeClr val="tx1">
                    <a:lumMod val="65000"/>
                    <a:lumOff val="35000"/>
                  </a:schemeClr>
                </a:solidFill>
                <a:latin typeface="Century Gothic" panose="020B0502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878417" y="6356350"/>
            <a:ext cx="3797300" cy="365125"/>
          </a:xfrm>
          <a:prstGeom prst="rect">
            <a:avLst/>
          </a:prstGeom>
        </p:spPr>
        <p:txBody>
          <a:bodyPr vert="horz" lIns="45720" tIns="45720" rIns="91440" bIns="45720" rtlCol="0" anchor="ctr"/>
          <a:lstStyle>
            <a:lvl1pPr algn="l" eaLnBrk="1" hangingPunct="1">
              <a:buFont typeface="Arial" panose="020B0604020202020204" pitchFamily="34" charset="0"/>
              <a:buNone/>
              <a:defRPr sz="1200">
                <a:solidFill>
                  <a:schemeClr val="tx1">
                    <a:lumMod val="65000"/>
                    <a:lumOff val="35000"/>
                  </a:schemeClr>
                </a:solidFill>
                <a:latin typeface="Century Gothic" panose="020B0502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11391900" y="6356350"/>
            <a:ext cx="749300" cy="365125"/>
          </a:xfrm>
          <a:prstGeom prst="rect">
            <a:avLst/>
          </a:prstGeom>
        </p:spPr>
        <p:txBody>
          <a:bodyPr vert="horz" wrap="square" lIns="27432" tIns="45720" rIns="45720" bIns="45720" numCol="1" anchor="ctr" anchorCtr="0" compatLnSpc="1"/>
          <a:lstStyle>
            <a:lvl1pPr eaLnBrk="1" hangingPunct="1">
              <a:buFont typeface="Arial" panose="020B0604020202020204" pitchFamily="34" charset="0"/>
              <a:buNone/>
              <a:defRPr sz="1200" noProof="1">
                <a:solidFill>
                  <a:srgbClr val="595959"/>
                </a:solidFill>
                <a:latin typeface="Century Gothic" panose="020B0502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
        <p:nvSpPr>
          <p:cNvPr id="7" name="Oval 6"/>
          <p:cNvSpPr/>
          <p:nvPr/>
        </p:nvSpPr>
        <p:spPr>
          <a:xfrm>
            <a:off x="11277600" y="6499225"/>
            <a:ext cx="112184"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a:ln>
                <a:noFill/>
              </a:ln>
              <a:solidFill>
                <a:srgbClr val="FFFFFF"/>
              </a:solidFill>
              <a:effectLst/>
              <a:uLnTx/>
              <a:uFillTx/>
              <a:latin typeface="Palatino Linotype" panose="02040502050505030304" pitchFamily="18" charset="0"/>
              <a:ea typeface="宋体" panose="02010600030101010101" pitchFamily="2" charset="-122"/>
              <a:cs typeface="+mn-cs"/>
            </a:endParaRPr>
          </a:p>
        </p:txBody>
      </p:sp>
      <p:sp>
        <p:nvSpPr>
          <p:cNvPr id="8" name="Oval 7"/>
          <p:cNvSpPr/>
          <p:nvPr/>
        </p:nvSpPr>
        <p:spPr>
          <a:xfrm>
            <a:off x="759884" y="6499225"/>
            <a:ext cx="112184"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a:ln>
                <a:noFill/>
              </a:ln>
              <a:solidFill>
                <a:srgbClr val="FFFFFF"/>
              </a:solidFill>
              <a:effectLst/>
              <a:uLnTx/>
              <a:uFillTx/>
              <a:latin typeface="Palatino Linotype" panose="0204050205050503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p:txStyles>
    <p:titleStyle>
      <a:lvl1pPr algn="ctr" rtl="0" eaLnBrk="0" fontAlgn="base" hangingPunct="0">
        <a:lnSpc>
          <a:spcPts val="5800"/>
        </a:lnSpc>
        <a:spcBef>
          <a:spcPct val="0"/>
        </a:spcBef>
        <a:spcAft>
          <a:spcPct val="0"/>
        </a:spcAft>
        <a:defRPr sz="5400" kern="1200">
          <a:solidFill>
            <a:schemeClr val="tx2"/>
          </a:solidFill>
          <a:effectLst>
            <a:outerShdw blurRad="63500" dist="38100" dir="5400000" algn="t" rotWithShape="0">
              <a:prstClr val="black">
                <a:alpha val="25000"/>
              </a:prstClr>
            </a:outerShdw>
          </a:effectLst>
          <a:latin typeface="+mn-lt"/>
          <a:ea typeface="+mj-ea"/>
          <a:cs typeface="+mj-cs"/>
        </a:defRPr>
      </a:lvl1pPr>
      <a:lvl2pPr algn="ctr" rtl="0" eaLnBrk="0" fontAlgn="base" hangingPunct="0">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2pPr>
      <a:lvl3pPr algn="ctr" rtl="0" eaLnBrk="0" fontAlgn="base" hangingPunct="0">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3pPr>
      <a:lvl4pPr algn="ctr" rtl="0" eaLnBrk="0" fontAlgn="base" hangingPunct="0">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4pPr>
      <a:lvl5pPr algn="ctr" rtl="0" eaLnBrk="0" fontAlgn="base" hangingPunct="0">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5pPr>
      <a:lvl6pPr marL="457200" algn="ctr" rtl="0" fontAlgn="base">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6pPr>
      <a:lvl7pPr marL="914400" algn="ctr" rtl="0" fontAlgn="base">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7pPr>
      <a:lvl8pPr marL="1371600" algn="ctr" rtl="0" fontAlgn="base">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8pPr>
      <a:lvl9pPr marL="1828800" algn="ctr" rtl="0" fontAlgn="base">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vl6pPr marL="25146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zh-CN" altLang="en-US" noProof="1"/>
              <a:t>单击此处编辑母版标题样式</a:t>
            </a:r>
            <a:endParaRPr lang="en-US" noProof="1"/>
          </a:p>
        </p:txBody>
      </p:sp>
      <p:sp>
        <p:nvSpPr>
          <p:cNvPr id="1027" name="Text Placeholder 2"/>
          <p:cNvSpPr>
            <a:spLocks noGrp="1"/>
          </p:cNvSpPr>
          <p:nvPr>
            <p:ph type="body"/>
          </p:nvPr>
        </p:nvSpPr>
        <p:spPr>
          <a:xfrm>
            <a:off x="609600" y="1600200"/>
            <a:ext cx="109728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8483600" y="6356350"/>
            <a:ext cx="2781300" cy="365125"/>
          </a:xfrm>
          <a:prstGeom prst="rect">
            <a:avLst/>
          </a:prstGeom>
        </p:spPr>
        <p:txBody>
          <a:bodyPr vert="horz" lIns="91440" tIns="45720" rIns="45720" bIns="45720" rtlCol="0" anchor="ctr"/>
          <a:lstStyle>
            <a:lvl1pPr algn="r" eaLnBrk="1" hangingPunct="1">
              <a:buFont typeface="Arial" panose="020B0604020202020204" pitchFamily="34" charset="0"/>
              <a:buNone/>
              <a:defRPr sz="1200">
                <a:solidFill>
                  <a:schemeClr val="tx1">
                    <a:lumMod val="65000"/>
                    <a:lumOff val="35000"/>
                  </a:schemeClr>
                </a:solidFill>
                <a:latin typeface="Century Gothic" panose="020B0502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39FFF1-8FBF-46DC-A0CF-8C3F1D7C7599}" type="datetime1">
              <a:rPr kumimoji="0" lang="zh-CN" altLang="en-US"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Century Gothic" panose="020B0502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878417" y="6356350"/>
            <a:ext cx="3797300" cy="365125"/>
          </a:xfrm>
          <a:prstGeom prst="rect">
            <a:avLst/>
          </a:prstGeom>
        </p:spPr>
        <p:txBody>
          <a:bodyPr vert="horz" lIns="45720" tIns="45720" rIns="91440" bIns="45720" rtlCol="0" anchor="ctr"/>
          <a:lstStyle>
            <a:lvl1pPr algn="l" eaLnBrk="1" hangingPunct="1">
              <a:buFont typeface="Arial" panose="020B0604020202020204" pitchFamily="34" charset="0"/>
              <a:buNone/>
              <a:defRPr sz="1200">
                <a:solidFill>
                  <a:schemeClr val="tx1">
                    <a:lumMod val="65000"/>
                    <a:lumOff val="35000"/>
                  </a:schemeClr>
                </a:solidFill>
                <a:latin typeface="Century Gothic" panose="020B0502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lumMod val="65000"/>
                  <a:lumOff val="35000"/>
                </a:schemeClr>
              </a:solidFill>
              <a:effectLst/>
              <a:uLnTx/>
              <a:uFillTx/>
              <a:latin typeface="Century Gothic" panose="020B050202020202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11391900" y="6356350"/>
            <a:ext cx="749300" cy="365125"/>
          </a:xfrm>
          <a:prstGeom prst="rect">
            <a:avLst/>
          </a:prstGeom>
        </p:spPr>
        <p:txBody>
          <a:bodyPr vert="horz" wrap="square" lIns="27432" tIns="45720" rIns="45720" bIns="45720" numCol="1" anchor="ctr" anchorCtr="0" compatLnSpc="1"/>
          <a:lstStyle>
            <a:lvl1pPr eaLnBrk="1" hangingPunct="1">
              <a:buFont typeface="Arial" panose="020B0604020202020204" pitchFamily="34" charset="0"/>
              <a:buNone/>
              <a:defRPr sz="1200" noProof="1">
                <a:solidFill>
                  <a:srgbClr val="595959"/>
                </a:solidFill>
                <a:latin typeface="Century Gothic" panose="020B0502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84AD3C2-8AFA-4332-B9E6-524259683432}" type="slidenum">
              <a:rPr kumimoji="0" altLang="en-US" sz="1200" b="0" i="0" u="none" strike="noStrike" kern="1200" cap="none" spc="0" normalizeH="0" baseline="0" noProof="1" smtClean="0">
                <a:ln>
                  <a:noFill/>
                </a:ln>
                <a:solidFill>
                  <a:srgbClr val="595959"/>
                </a:solidFill>
                <a:effectLst/>
                <a:uLnTx/>
                <a:uFillTx/>
                <a:latin typeface="Century Gothic" panose="020B0502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595959"/>
              </a:solidFill>
              <a:effectLst/>
              <a:uLnTx/>
              <a:uFillTx/>
              <a:latin typeface="Century Gothic" panose="020B0502020202020204" pitchFamily="34" charset="0"/>
              <a:ea typeface="宋体" panose="02010600030101010101" pitchFamily="2" charset="-122"/>
              <a:cs typeface="+mn-cs"/>
            </a:endParaRPr>
          </a:p>
        </p:txBody>
      </p:sp>
      <p:sp>
        <p:nvSpPr>
          <p:cNvPr id="7" name="Oval 6"/>
          <p:cNvSpPr/>
          <p:nvPr/>
        </p:nvSpPr>
        <p:spPr>
          <a:xfrm>
            <a:off x="11277600" y="6499225"/>
            <a:ext cx="112184"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a:ln>
                <a:noFill/>
              </a:ln>
              <a:solidFill>
                <a:srgbClr val="FFFFFF"/>
              </a:solidFill>
              <a:effectLst/>
              <a:uLnTx/>
              <a:uFillTx/>
              <a:latin typeface="Palatino Linotype" panose="02040502050505030304" pitchFamily="18" charset="0"/>
              <a:ea typeface="宋体" panose="02010600030101010101" pitchFamily="2" charset="-122"/>
              <a:cs typeface="+mn-cs"/>
            </a:endParaRPr>
          </a:p>
        </p:txBody>
      </p:sp>
      <p:sp>
        <p:nvSpPr>
          <p:cNvPr id="8" name="Oval 7"/>
          <p:cNvSpPr/>
          <p:nvPr/>
        </p:nvSpPr>
        <p:spPr>
          <a:xfrm>
            <a:off x="759884" y="6499225"/>
            <a:ext cx="112184"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a:ln>
                <a:noFill/>
              </a:ln>
              <a:solidFill>
                <a:srgbClr val="FFFFFF"/>
              </a:solidFill>
              <a:effectLst/>
              <a:uLnTx/>
              <a:uFillTx/>
              <a:latin typeface="Palatino Linotype" panose="0204050205050503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p:txStyles>
    <p:titleStyle>
      <a:lvl1pPr algn="ctr" rtl="0" eaLnBrk="0" fontAlgn="base" hangingPunct="0">
        <a:lnSpc>
          <a:spcPts val="5800"/>
        </a:lnSpc>
        <a:spcBef>
          <a:spcPct val="0"/>
        </a:spcBef>
        <a:spcAft>
          <a:spcPct val="0"/>
        </a:spcAft>
        <a:defRPr sz="5400" kern="1200">
          <a:solidFill>
            <a:schemeClr val="tx2"/>
          </a:solidFill>
          <a:effectLst>
            <a:outerShdw blurRad="63500" dist="38100" dir="5400000" algn="t" rotWithShape="0">
              <a:prstClr val="black">
                <a:alpha val="25000"/>
              </a:prstClr>
            </a:outerShdw>
          </a:effectLst>
          <a:latin typeface="+mn-lt"/>
          <a:ea typeface="+mj-ea"/>
          <a:cs typeface="+mj-cs"/>
        </a:defRPr>
      </a:lvl1pPr>
      <a:lvl2pPr algn="ctr" rtl="0" eaLnBrk="0" fontAlgn="base" hangingPunct="0">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2pPr>
      <a:lvl3pPr algn="ctr" rtl="0" eaLnBrk="0" fontAlgn="base" hangingPunct="0">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3pPr>
      <a:lvl4pPr algn="ctr" rtl="0" eaLnBrk="0" fontAlgn="base" hangingPunct="0">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4pPr>
      <a:lvl5pPr algn="ctr" rtl="0" eaLnBrk="0" fontAlgn="base" hangingPunct="0">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5pPr>
      <a:lvl6pPr marL="457200" algn="ctr" rtl="0" fontAlgn="base">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6pPr>
      <a:lvl7pPr marL="914400" algn="ctr" rtl="0" fontAlgn="base">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7pPr>
      <a:lvl8pPr marL="1371600" algn="ctr" rtl="0" fontAlgn="base">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8pPr>
      <a:lvl9pPr marL="1828800" algn="ctr" rtl="0" fontAlgn="base">
        <a:lnSpc>
          <a:spcPts val="5800"/>
        </a:lnSpc>
        <a:spcBef>
          <a:spcPct val="0"/>
        </a:spcBef>
        <a:spcAft>
          <a:spcPct val="0"/>
        </a:spcAft>
        <a:defRPr sz="5400">
          <a:solidFill>
            <a:schemeClr val="tx2"/>
          </a:solidFill>
          <a:latin typeface="Palatino Linotype" panose="02040502050505030304" pitchFamily="18" charset="0"/>
          <a:ea typeface="幼圆" panose="02010509060101010101" pitchFamily="49"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vl6pPr marL="25146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6B1F5"/>
            </a:gs>
            <a:gs pos="95000">
              <a:srgbClr val="B2D632"/>
            </a:gs>
          </a:gsLst>
          <a:lin ang="27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75B870-CA85-4DE5-84B5-8A14B07E3FE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0EAAE-78BD-4277-8A7C-EC4E9DBDC91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CC28A5-CEC3-4051-A8C3-9375E3DE30B4}" type="datetime1">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microsoft.com/office/2007/relationships/media" Target="../media/media1.mp3"/><Relationship Id="rId2" Type="http://schemas.openxmlformats.org/officeDocument/2006/relationships/audio" Target="NULL" TargetMode="Externa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slide" Target="slide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image" Target="../media/image12.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8.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8.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8.png"/><Relationship Id="rId1" Type="http://schemas.openxmlformats.org/officeDocument/2006/relationships/image" Target="../media/image2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50.xml"/><Relationship Id="rId4" Type="http://schemas.openxmlformats.org/officeDocument/2006/relationships/hyperlink" Target="&#36229;&#38142;&#25509;-C.docx" TargetMode="External"/><Relationship Id="rId3" Type="http://schemas.openxmlformats.org/officeDocument/2006/relationships/hyperlink" Target="&#36229;&#38142;&#25509;-B.docx" TargetMode="External"/><Relationship Id="rId2" Type="http://schemas.openxmlformats.org/officeDocument/2006/relationships/hyperlink" Target="&#36229;&#38142;&#25509;-A.pdf" TargetMode="External"/><Relationship Id="rId1" Type="http://schemas.openxmlformats.org/officeDocument/2006/relationships/hyperlink" Target="2016&#31038;&#20250;&#23454;&#36341;&#24635;&#32467;&#34920;&#24432;&#36890;&#30693;.docx"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49.xml"/><Relationship Id="rId5" Type="http://schemas.openxmlformats.org/officeDocument/2006/relationships/hyperlink" Target="&#36229;&#38142;&#25509;-&#35270;&#39057;.qsv" TargetMode="External"/><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34.jpeg"/><Relationship Id="rId1" Type="http://schemas.openxmlformats.org/officeDocument/2006/relationships/image" Target="../media/image33.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36.jpeg"/><Relationship Id="rId1" Type="http://schemas.openxmlformats.org/officeDocument/2006/relationships/image" Target="../media/image35.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38.jpeg"/><Relationship Id="rId1" Type="http://schemas.openxmlformats.org/officeDocument/2006/relationships/image" Target="../media/image37.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hyperlink" Target="http://sxx.youth.cn/"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40.jpeg"/><Relationship Id="rId1" Type="http://schemas.openxmlformats.org/officeDocument/2006/relationships/image" Target="../media/image39.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42.png"/><Relationship Id="rId1" Type="http://schemas.openxmlformats.org/officeDocument/2006/relationships/image" Target="../media/image4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49.xml"/><Relationship Id="rId3" Type="http://schemas.openxmlformats.org/officeDocument/2006/relationships/hyperlink" Target="http://news.csu.edu.cn/info/1002/124837.htm" TargetMode="External"/><Relationship Id="rId2" Type="http://schemas.openxmlformats.org/officeDocument/2006/relationships/image" Target="../media/image44.png"/><Relationship Id="rId1" Type="http://schemas.openxmlformats.org/officeDocument/2006/relationships/image" Target="../media/image4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0.xml"/><Relationship Id="rId1" Type="http://schemas.openxmlformats.org/officeDocument/2006/relationships/image" Target="../media/image45.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0.xml"/><Relationship Id="rId1" Type="http://schemas.openxmlformats.org/officeDocument/2006/relationships/image" Target="../media/image46.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7" name="TextBox 12"/>
          <p:cNvSpPr txBox="1"/>
          <p:nvPr/>
        </p:nvSpPr>
        <p:spPr>
          <a:xfrm>
            <a:off x="1695353" y="2852520"/>
            <a:ext cx="9173100" cy="922020"/>
          </a:xfrm>
          <a:prstGeom prst="rect">
            <a:avLst/>
          </a:prstGeom>
          <a:noFill/>
        </p:spPr>
        <p:txBody>
          <a:bodyPr wrap="square" rtlCol="0">
            <a:spAutoFit/>
          </a:bodyPr>
          <a:lstStyle/>
          <a:p>
            <a:pPr algn="ctr"/>
            <a:r>
              <a:rPr lang="zh-CN" altLang="en-US" sz="54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cs typeface="+mn-ea"/>
                <a:sym typeface="+mn-lt"/>
              </a:rPr>
              <a:t>线上</a:t>
            </a:r>
            <a:r>
              <a:rPr lang="zh-CN" altLang="en-US" sz="54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cs typeface="+mn-ea"/>
                <a:sym typeface="+mn-lt"/>
              </a:rPr>
              <a:t>社会实践动员培训会</a:t>
            </a:r>
            <a:endParaRPr lang="zh-CN" altLang="en-US" sz="54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cs typeface="+mn-ea"/>
              <a:sym typeface="+mn-lt"/>
            </a:endParaRPr>
          </a:p>
        </p:txBody>
      </p:sp>
      <p:sp>
        <p:nvSpPr>
          <p:cNvPr id="8" name="圆角矩形 18"/>
          <p:cNvSpPr/>
          <p:nvPr/>
        </p:nvSpPr>
        <p:spPr>
          <a:xfrm>
            <a:off x="3599180" y="3984625"/>
            <a:ext cx="4882515" cy="759460"/>
          </a:xfrm>
          <a:prstGeom prst="roundRect">
            <a:avLst/>
          </a:prstGeom>
          <a:solidFill>
            <a:srgbClr val="1A156F"/>
          </a:solidFill>
          <a:ln>
            <a:solidFill>
              <a:srgbClr val="1A15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Noto Sans S Chinese Light" panose="020B0300000000000000" pitchFamily="34" charset="-122"/>
                <a:ea typeface="Noto Sans S Chinese Light" panose="020B0300000000000000" pitchFamily="34" charset="-122"/>
              </a:rPr>
              <a:t>能源科学与工程学院</a:t>
            </a:r>
            <a:r>
              <a:rPr lang="zh-CN" altLang="en-US" sz="1315" dirty="0">
                <a:solidFill>
                  <a:schemeClr val="bg1"/>
                </a:solidFill>
                <a:latin typeface="Noto Sans S Chinese Light" panose="020B0300000000000000" pitchFamily="34" charset="-122"/>
                <a:ea typeface="Noto Sans S Chinese Light" panose="020B0300000000000000" pitchFamily="34" charset="-122"/>
              </a:rPr>
              <a:t> </a:t>
            </a:r>
            <a:endParaRPr lang="zh-CN" altLang="en-US" sz="1315" dirty="0">
              <a:solidFill>
                <a:schemeClr val="bg1"/>
              </a:solidFill>
              <a:latin typeface="Noto Sans S Chinese Light" panose="020B0300000000000000" pitchFamily="34" charset="-122"/>
              <a:ea typeface="Noto Sans S Chinese Light" panose="020B0300000000000000" pitchFamily="34" charset="-122"/>
            </a:endParaRPr>
          </a:p>
        </p:txBody>
      </p:sp>
      <p:pic>
        <p:nvPicPr>
          <p:cNvPr id="16" name="背景音乐01 (1)" hidden="1">
            <a:hlinkClick r:id="" action="ppaction://media"/>
          </p:cNvPr>
          <p:cNvPicPr>
            <a:picLocks noChangeAspect="1"/>
          </p:cNvPicPr>
          <p:nvPr>
            <a:audioFile r:link="rId2"/>
            <p:extLst>
              <p:ext uri="{DAA4B4D4-6D71-4841-9C94-3DE7FCFB9230}">
                <p14:media xmlns:p14="http://schemas.microsoft.com/office/powerpoint/2010/main" r:embed="rId3">
                  <p14:trim st="9886.000000"/>
                </p14:media>
              </p:ext>
            </p:extLst>
          </p:nvPr>
        </p:nvPicPr>
        <p:blipFill>
          <a:blip r:embed="rId4"/>
          <a:stretch>
            <a:fillRect/>
          </a:stretch>
        </p:blipFill>
        <p:spPr>
          <a:xfrm>
            <a:off x="-1019175" y="390525"/>
            <a:ext cx="609600" cy="609600"/>
          </a:xfrm>
          <a:prstGeom prst="rect">
            <a:avLst/>
          </a:prstGeom>
        </p:spPr>
      </p:pic>
      <p:sp>
        <p:nvSpPr>
          <p:cNvPr id="6" name="椭圆 5"/>
          <p:cNvSpPr/>
          <p:nvPr/>
        </p:nvSpPr>
        <p:spPr>
          <a:xfrm>
            <a:off x="1727199" y="1145309"/>
            <a:ext cx="600364" cy="600364"/>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471890" y="5934364"/>
            <a:ext cx="600364" cy="600364"/>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728363" y="6192982"/>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619345" y="3639127"/>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192000" y="2946400"/>
            <a:ext cx="812800" cy="2641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681853" y="4544291"/>
            <a:ext cx="281710" cy="2817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519659" y="1238049"/>
            <a:ext cx="3040380" cy="1568450"/>
          </a:xfrm>
          <a:prstGeom prst="rect">
            <a:avLst/>
          </a:prstGeom>
        </p:spPr>
        <p:txBody>
          <a:bodyPr wrap="none">
            <a:spAutoFit/>
            <a:scene3d>
              <a:camera prst="orthographicFront"/>
              <a:lightRig rig="threePt" dir="t"/>
            </a:scene3d>
            <a:sp3d contourW="12700"/>
          </a:bodyPr>
          <a:lstStyle/>
          <a:p>
            <a:pPr algn="ctr"/>
            <a:r>
              <a:rPr lang="en-US" altLang="zh-CN" sz="9600" b="1" spc="788" dirty="0">
                <a:solidFill>
                  <a:schemeClr val="tx1">
                    <a:lumMod val="85000"/>
                    <a:lumOff val="15000"/>
                  </a:schemeClr>
                </a:solidFill>
                <a:latin typeface="Noto Sans S Chinese Black" panose="020B0A00000000000000" pitchFamily="34" charset="-122"/>
                <a:ea typeface="Noto Sans S Chinese Black" panose="020B0A00000000000000" pitchFamily="34" charset="-122"/>
              </a:rPr>
              <a:t>2020</a:t>
            </a:r>
            <a:endParaRPr lang="zh-CN" altLang="en-US" sz="9600" b="1" spc="788" dirty="0">
              <a:solidFill>
                <a:schemeClr val="tx1">
                  <a:lumMod val="85000"/>
                  <a:lumOff val="15000"/>
                </a:schemeClr>
              </a:solidFill>
              <a:latin typeface="Noto Sans S Chinese Black" panose="020B0A00000000000000" pitchFamily="34" charset="-122"/>
              <a:ea typeface="Noto Sans S Chinese Black" panose="020B0A00000000000000" pitchFamily="34" charset="-122"/>
            </a:endParaRPr>
          </a:p>
        </p:txBody>
      </p:sp>
      <p:sp>
        <p:nvSpPr>
          <p:cNvPr id="4" name="文本框 3"/>
          <p:cNvSpPr txBox="1"/>
          <p:nvPr/>
        </p:nvSpPr>
        <p:spPr>
          <a:xfrm>
            <a:off x="4758055" y="5006975"/>
            <a:ext cx="2575560" cy="46037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cs typeface="宋体" panose="02010600030101010101" pitchFamily="2" charset="-122"/>
              </a:rPr>
              <a:t>2020</a:t>
            </a:r>
            <a:r>
              <a:rPr lang="zh-CN" altLang="en-US" sz="2400" b="1" dirty="0">
                <a:latin typeface="宋体" panose="02010600030101010101" pitchFamily="2" charset="-122"/>
                <a:ea typeface="宋体" panose="02010600030101010101" pitchFamily="2" charset="-122"/>
                <a:cs typeface="宋体" panose="02010600030101010101" pitchFamily="2" charset="-122"/>
              </a:rPr>
              <a:t>年</a:t>
            </a:r>
            <a:r>
              <a:rPr lang="en-US" altLang="zh-CN" sz="2400" b="1" dirty="0">
                <a:latin typeface="宋体" panose="02010600030101010101" pitchFamily="2" charset="-122"/>
                <a:ea typeface="宋体" panose="02010600030101010101" pitchFamily="2" charset="-122"/>
                <a:cs typeface="宋体" panose="02010600030101010101" pitchFamily="2" charset="-122"/>
              </a:rPr>
              <a:t>7</a:t>
            </a:r>
            <a:r>
              <a:rPr lang="zh-CN" altLang="en-US" sz="2400" b="1" dirty="0">
                <a:latin typeface="宋体" panose="02010600030101010101" pitchFamily="2" charset="-122"/>
                <a:ea typeface="宋体" panose="02010600030101010101" pitchFamily="2" charset="-122"/>
                <a:cs typeface="宋体" panose="02010600030101010101" pitchFamily="2" charset="-122"/>
              </a:rPr>
              <a:t>月</a:t>
            </a:r>
            <a:r>
              <a:rPr lang="en-US" altLang="zh-CN" sz="2400" b="1" dirty="0">
                <a:latin typeface="宋体" panose="02010600030101010101" pitchFamily="2" charset="-122"/>
                <a:ea typeface="宋体" panose="02010600030101010101" pitchFamily="2" charset="-122"/>
                <a:cs typeface="宋体" panose="02010600030101010101" pitchFamily="2" charset="-122"/>
              </a:rPr>
              <a:t>1</a:t>
            </a:r>
            <a:r>
              <a:rPr lang="en-US" altLang="zh-CN" sz="2400" b="1" dirty="0">
                <a:latin typeface="宋体" panose="02010600030101010101" pitchFamily="2" charset="-122"/>
                <a:ea typeface="宋体" panose="02010600030101010101" pitchFamily="2" charset="-122"/>
                <a:cs typeface="宋体" panose="02010600030101010101" pitchFamily="2" charset="-122"/>
              </a:rPr>
              <a:t>1</a:t>
            </a:r>
            <a:r>
              <a:rPr lang="zh-CN" altLang="en-US" sz="2400" b="1" dirty="0">
                <a:latin typeface="宋体" panose="02010600030101010101" pitchFamily="2" charset="-122"/>
                <a:ea typeface="宋体" panose="02010600030101010101" pitchFamily="2" charset="-122"/>
                <a:cs typeface="宋体" panose="02010600030101010101" pitchFamily="2" charset="-122"/>
              </a:rPr>
              <a:t>日</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2" name="图片 1" descr="能源院"/>
          <p:cNvPicPr>
            <a:picLocks noChangeAspect="1"/>
          </p:cNvPicPr>
          <p:nvPr/>
        </p:nvPicPr>
        <p:blipFill>
          <a:blip r:embed="rId5"/>
          <a:stretch>
            <a:fillRect/>
          </a:stretch>
        </p:blipFill>
        <p:spPr>
          <a:xfrm>
            <a:off x="1374775" y="1024890"/>
            <a:ext cx="1601470" cy="1598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remove"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4096460" y="765803"/>
            <a:ext cx="3999080" cy="3360435"/>
            <a:chOff x="3688300" y="1108703"/>
            <a:chExt cx="3999080" cy="3360435"/>
          </a:xfrm>
        </p:grpSpPr>
        <p:grpSp>
          <p:nvGrpSpPr>
            <p:cNvPr id="47" name="组合 46"/>
            <p:cNvGrpSpPr/>
            <p:nvPr/>
          </p:nvGrpSpPr>
          <p:grpSpPr>
            <a:xfrm>
              <a:off x="3688300" y="1122612"/>
              <a:ext cx="3999080" cy="3346526"/>
              <a:chOff x="2296090" y="700519"/>
              <a:chExt cx="6783500" cy="5676596"/>
            </a:xfrm>
          </p:grpSpPr>
          <p:sp>
            <p:nvSpPr>
              <p:cNvPr id="3" name="Freeform 5"/>
              <p:cNvSpPr/>
              <p:nvPr/>
            </p:nvSpPr>
            <p:spPr bwMode="auto">
              <a:xfrm rot="19721138">
                <a:off x="3038719" y="70051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5" name="Freeform 5"/>
              <p:cNvSpPr/>
              <p:nvPr/>
            </p:nvSpPr>
            <p:spPr bwMode="auto">
              <a:xfrm rot="1976498">
                <a:off x="4537016" y="700520"/>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 name="Freeform 5"/>
              <p:cNvSpPr/>
              <p:nvPr/>
            </p:nvSpPr>
            <p:spPr bwMode="auto">
              <a:xfrm rot="3250163">
                <a:off x="5116981" y="700519"/>
                <a:ext cx="3532838"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grpSp>
            <p:nvGrpSpPr>
              <p:cNvPr id="46" name="组合 45"/>
              <p:cNvGrpSpPr/>
              <p:nvPr/>
            </p:nvGrpSpPr>
            <p:grpSpPr>
              <a:xfrm>
                <a:off x="2296090" y="910774"/>
                <a:ext cx="6783500" cy="5466341"/>
                <a:chOff x="2296090" y="910774"/>
                <a:chExt cx="6783500" cy="5466341"/>
              </a:xfrm>
            </p:grpSpPr>
            <p:sp>
              <p:nvSpPr>
                <p:cNvPr id="4" name="Freeform 5"/>
                <p:cNvSpPr/>
                <p:nvPr/>
              </p:nvSpPr>
              <p:spPr bwMode="auto">
                <a:xfrm rot="20533032">
                  <a:off x="3618686" y="1000316"/>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rot="20387859">
                  <a:off x="3038719" y="910774"/>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8" name="Freeform 5"/>
                <p:cNvSpPr/>
                <p:nvPr/>
              </p:nvSpPr>
              <p:spPr bwMode="auto">
                <a:xfrm rot="20533032">
                  <a:off x="3618686" y="1210571"/>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9" name="Freeform 5"/>
                <p:cNvSpPr/>
                <p:nvPr/>
              </p:nvSpPr>
              <p:spPr bwMode="auto">
                <a:xfrm rot="1976498">
                  <a:off x="4537016" y="91077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0" name="Freeform 5"/>
                <p:cNvSpPr/>
                <p:nvPr/>
              </p:nvSpPr>
              <p:spPr bwMode="auto">
                <a:xfrm rot="3757750">
                  <a:off x="5116982" y="910774"/>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1" name="Freeform 5"/>
                <p:cNvSpPr/>
                <p:nvPr/>
              </p:nvSpPr>
              <p:spPr bwMode="auto">
                <a:xfrm rot="21089982">
                  <a:off x="3038719"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2" name="Freeform 5"/>
                <p:cNvSpPr/>
                <p:nvPr/>
              </p:nvSpPr>
              <p:spPr bwMode="auto">
                <a:xfrm rot="20533032">
                  <a:off x="3618686"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3" name="Freeform 5"/>
                <p:cNvSpPr/>
                <p:nvPr/>
              </p:nvSpPr>
              <p:spPr bwMode="auto">
                <a:xfrm rot="1976498">
                  <a:off x="4537016" y="1121031"/>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4" name="Freeform 5"/>
                <p:cNvSpPr/>
                <p:nvPr/>
              </p:nvSpPr>
              <p:spPr bwMode="auto">
                <a:xfrm rot="2876416">
                  <a:off x="5116982" y="1121030"/>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5" name="Freeform 5"/>
                <p:cNvSpPr/>
                <p:nvPr/>
              </p:nvSpPr>
              <p:spPr bwMode="auto">
                <a:xfrm rot="20387859">
                  <a:off x="3038719" y="1331286"/>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6" name="Freeform 5"/>
                <p:cNvSpPr/>
                <p:nvPr/>
              </p:nvSpPr>
              <p:spPr bwMode="auto">
                <a:xfrm rot="20533032">
                  <a:off x="3618686" y="1631083"/>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7" name="Freeform 5"/>
                <p:cNvSpPr/>
                <p:nvPr/>
              </p:nvSpPr>
              <p:spPr bwMode="auto">
                <a:xfrm rot="20387859">
                  <a:off x="2875335" y="200875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8" name="Freeform 5"/>
                <p:cNvSpPr/>
                <p:nvPr/>
              </p:nvSpPr>
              <p:spPr bwMode="auto">
                <a:xfrm rot="3757750">
                  <a:off x="5448291" y="1586699"/>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9" name="Freeform 5"/>
                <p:cNvSpPr/>
                <p:nvPr/>
              </p:nvSpPr>
              <p:spPr bwMode="auto">
                <a:xfrm rot="20387859">
                  <a:off x="3038719" y="1541541"/>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0" name="Freeform 5"/>
                <p:cNvSpPr/>
                <p:nvPr/>
              </p:nvSpPr>
              <p:spPr bwMode="auto">
                <a:xfrm rot="20533032">
                  <a:off x="3618686" y="1841338"/>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1" name="Freeform 5"/>
                <p:cNvSpPr/>
                <p:nvPr/>
              </p:nvSpPr>
              <p:spPr bwMode="auto">
                <a:xfrm rot="1976498">
                  <a:off x="4537016" y="1541542"/>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2" name="Freeform 5"/>
                <p:cNvSpPr/>
                <p:nvPr/>
              </p:nvSpPr>
              <p:spPr bwMode="auto">
                <a:xfrm rot="3757750">
                  <a:off x="5116982" y="1541541"/>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3" name="Freeform 5"/>
                <p:cNvSpPr/>
                <p:nvPr/>
              </p:nvSpPr>
              <p:spPr bwMode="auto">
                <a:xfrm rot="20387859">
                  <a:off x="3038719" y="1751797"/>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4" name="Freeform 5"/>
                <p:cNvSpPr/>
                <p:nvPr/>
              </p:nvSpPr>
              <p:spPr bwMode="auto">
                <a:xfrm rot="20533032">
                  <a:off x="3618686" y="205159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5" name="Freeform 5"/>
                <p:cNvSpPr/>
                <p:nvPr/>
              </p:nvSpPr>
              <p:spPr bwMode="auto">
                <a:xfrm rot="1976498">
                  <a:off x="4537016" y="1751798"/>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6" name="Freeform 5"/>
                <p:cNvSpPr/>
                <p:nvPr/>
              </p:nvSpPr>
              <p:spPr bwMode="auto">
                <a:xfrm rot="3757750">
                  <a:off x="5247203" y="2531866"/>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7" name="Freeform 5"/>
                <p:cNvSpPr/>
                <p:nvPr/>
              </p:nvSpPr>
              <p:spPr bwMode="auto">
                <a:xfrm rot="20387859">
                  <a:off x="3038719" y="1962052"/>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8" name="Freeform 5"/>
                <p:cNvSpPr/>
                <p:nvPr/>
              </p:nvSpPr>
              <p:spPr bwMode="auto">
                <a:xfrm rot="20533032">
                  <a:off x="3618686" y="2261849"/>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9" name="Freeform 5"/>
                <p:cNvSpPr/>
                <p:nvPr/>
              </p:nvSpPr>
              <p:spPr bwMode="auto">
                <a:xfrm rot="4993589">
                  <a:off x="5078467" y="1962052"/>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0" name="Freeform 5"/>
                <p:cNvSpPr/>
                <p:nvPr/>
              </p:nvSpPr>
              <p:spPr bwMode="auto">
                <a:xfrm rot="20387859">
                  <a:off x="2544026"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1" name="Freeform 5"/>
                <p:cNvSpPr/>
                <p:nvPr/>
              </p:nvSpPr>
              <p:spPr bwMode="auto">
                <a:xfrm rot="20387859">
                  <a:off x="3038719" y="217230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2" name="Freeform 5"/>
                <p:cNvSpPr/>
                <p:nvPr/>
              </p:nvSpPr>
              <p:spPr bwMode="auto">
                <a:xfrm rot="20533032">
                  <a:off x="3741430" y="2472104"/>
                  <a:ext cx="3964074" cy="3130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3" name="Freeform 5"/>
                <p:cNvSpPr/>
                <p:nvPr/>
              </p:nvSpPr>
              <p:spPr bwMode="auto">
                <a:xfrm rot="1976498">
                  <a:off x="4403676" y="264735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4" name="Freeform 5"/>
                <p:cNvSpPr/>
                <p:nvPr/>
              </p:nvSpPr>
              <p:spPr bwMode="auto">
                <a:xfrm>
                  <a:off x="3409414" y="2774670"/>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5" name="Freeform 5"/>
                <p:cNvSpPr/>
                <p:nvPr/>
              </p:nvSpPr>
              <p:spPr bwMode="auto">
                <a:xfrm rot="1976498">
                  <a:off x="2296090"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6" name="Freeform 5"/>
                <p:cNvSpPr/>
                <p:nvPr/>
              </p:nvSpPr>
              <p:spPr bwMode="auto">
                <a:xfrm rot="19703521">
                  <a:off x="2534310" y="249072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grpSp>
        </p:grpSp>
        <p:sp>
          <p:nvSpPr>
            <p:cNvPr id="45" name="文本框 44"/>
            <p:cNvSpPr txBox="1"/>
            <p:nvPr/>
          </p:nvSpPr>
          <p:spPr>
            <a:xfrm>
              <a:off x="4297600" y="1108703"/>
              <a:ext cx="2780480" cy="3154710"/>
            </a:xfrm>
            <a:prstGeom prst="rect">
              <a:avLst/>
            </a:prstGeom>
            <a:noFill/>
          </p:spPr>
          <p:txBody>
            <a:bodyPr wrap="square" rtlCol="0">
              <a:spAutoFit/>
            </a:bodyPr>
            <a:lstStyle/>
            <a:p>
              <a:pPr algn="ctr"/>
              <a:r>
                <a:rPr lang="en-US" altLang="zh-CN" sz="19900" b="1" dirty="0" smtClean="0">
                  <a:solidFill>
                    <a:srgbClr val="3099D6"/>
                  </a:solidFill>
                  <a:latin typeface="微软雅黑" panose="020B0503020204020204" charset="-122"/>
                  <a:ea typeface="微软雅黑" panose="020B0503020204020204" charset="-122"/>
                </a:rPr>
                <a:t>2</a:t>
              </a:r>
              <a:endParaRPr lang="zh-CN" altLang="en-US" sz="19900" b="1" dirty="0">
                <a:solidFill>
                  <a:srgbClr val="3099D6"/>
                </a:solidFill>
                <a:latin typeface="微软雅黑" panose="020B0503020204020204" charset="-122"/>
                <a:ea typeface="微软雅黑" panose="020B0503020204020204" charset="-122"/>
              </a:endParaRPr>
            </a:p>
          </p:txBody>
        </p:sp>
      </p:grpSp>
      <p:sp>
        <p:nvSpPr>
          <p:cNvPr id="49" name="文本框 48"/>
          <p:cNvSpPr txBox="1"/>
          <p:nvPr/>
        </p:nvSpPr>
        <p:spPr>
          <a:xfrm>
            <a:off x="1393021" y="4714518"/>
            <a:ext cx="9405958" cy="707886"/>
          </a:xfrm>
          <a:prstGeom prst="rect">
            <a:avLst/>
          </a:prstGeom>
          <a:noFill/>
        </p:spPr>
        <p:txBody>
          <a:bodyPr wrap="square" rtlCol="0">
            <a:spAutoFit/>
          </a:bodyPr>
          <a:lstStyle/>
          <a:p>
            <a:pPr algn="ctr"/>
            <a:r>
              <a:rPr lang="zh-CN" altLang="en-US" sz="4000" b="1" dirty="0" smtClean="0">
                <a:latin typeface="微软雅黑" panose="020B0503020204020204" charset="-122"/>
                <a:ea typeface="微软雅黑" panose="020B0503020204020204" charset="-122"/>
              </a:rPr>
              <a:t>组建的主体</a:t>
            </a:r>
            <a:endParaRPr lang="zh-CN" altLang="en-US" sz="4000" b="1" dirty="0">
              <a:latin typeface="微软雅黑" panose="020B0503020204020204" charset="-122"/>
              <a:ea typeface="微软雅黑" panose="020B0503020204020204" charset="-122"/>
            </a:endParaRPr>
          </a:p>
        </p:txBody>
      </p:sp>
      <p:grpSp>
        <p:nvGrpSpPr>
          <p:cNvPr id="42" name="组合 41"/>
          <p:cNvGrpSpPr/>
          <p:nvPr/>
        </p:nvGrpSpPr>
        <p:grpSpPr>
          <a:xfrm>
            <a:off x="1153229" y="2135469"/>
            <a:ext cx="137160" cy="137160"/>
            <a:chOff x="6164580" y="2205556"/>
            <a:chExt cx="426720" cy="426720"/>
          </a:xfrm>
        </p:grpSpPr>
        <p:cxnSp>
          <p:nvCxnSpPr>
            <p:cNvPr id="43" name="直接连接符 42"/>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2143829" y="1253059"/>
            <a:ext cx="137160" cy="137160"/>
            <a:chOff x="6164580" y="2205556"/>
            <a:chExt cx="426720" cy="426720"/>
          </a:xfrm>
        </p:grpSpPr>
        <p:cxnSp>
          <p:nvCxnSpPr>
            <p:cNvPr id="52" name="直接连接符 51"/>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2545080" y="3079488"/>
            <a:ext cx="137160" cy="137160"/>
            <a:chOff x="6164580" y="2205556"/>
            <a:chExt cx="426720" cy="426720"/>
          </a:xfrm>
        </p:grpSpPr>
        <p:cxnSp>
          <p:nvCxnSpPr>
            <p:cNvPr id="55" name="直接连接符 54"/>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10661819" y="1318859"/>
            <a:ext cx="137160" cy="137160"/>
            <a:chOff x="6164580" y="2205556"/>
            <a:chExt cx="426720" cy="426720"/>
          </a:xfrm>
        </p:grpSpPr>
        <p:cxnSp>
          <p:nvCxnSpPr>
            <p:cNvPr id="58" name="直接连接符 57"/>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9210375" y="3511895"/>
            <a:ext cx="104046" cy="104046"/>
            <a:chOff x="6164580" y="2205556"/>
            <a:chExt cx="426720" cy="426720"/>
          </a:xfrm>
        </p:grpSpPr>
        <p:cxnSp>
          <p:nvCxnSpPr>
            <p:cNvPr id="61" name="直接连接符 60"/>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7460" y="228600"/>
            <a:ext cx="1370890" cy="1151961"/>
            <a:chOff x="3688300" y="1108703"/>
            <a:chExt cx="3999080" cy="3360435"/>
          </a:xfrm>
        </p:grpSpPr>
        <p:grpSp>
          <p:nvGrpSpPr>
            <p:cNvPr id="3" name="组合 2"/>
            <p:cNvGrpSpPr/>
            <p:nvPr/>
          </p:nvGrpSpPr>
          <p:grpSpPr>
            <a:xfrm>
              <a:off x="3688300" y="1122612"/>
              <a:ext cx="3999080" cy="3346526"/>
              <a:chOff x="2296090" y="700519"/>
              <a:chExt cx="6783500" cy="5676596"/>
            </a:xfrm>
          </p:grpSpPr>
          <p:sp>
            <p:nvSpPr>
              <p:cNvPr id="5" name="Freeform 5"/>
              <p:cNvSpPr/>
              <p:nvPr/>
            </p:nvSpPr>
            <p:spPr bwMode="auto">
              <a:xfrm rot="19721138">
                <a:off x="3038719" y="70051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6" name="Freeform 5"/>
              <p:cNvSpPr/>
              <p:nvPr/>
            </p:nvSpPr>
            <p:spPr bwMode="auto">
              <a:xfrm rot="1976498">
                <a:off x="4537016" y="700520"/>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7" name="Freeform 5"/>
              <p:cNvSpPr/>
              <p:nvPr/>
            </p:nvSpPr>
            <p:spPr bwMode="auto">
              <a:xfrm rot="3250163">
                <a:off x="5116981" y="700519"/>
                <a:ext cx="3532838"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nvGrpSpPr>
              <p:cNvPr id="8" name="组合 7"/>
              <p:cNvGrpSpPr/>
              <p:nvPr/>
            </p:nvGrpSpPr>
            <p:grpSpPr>
              <a:xfrm>
                <a:off x="2296090" y="910774"/>
                <a:ext cx="6783500" cy="5466341"/>
                <a:chOff x="2296090" y="910774"/>
                <a:chExt cx="6783500" cy="5466341"/>
              </a:xfrm>
            </p:grpSpPr>
            <p:sp>
              <p:nvSpPr>
                <p:cNvPr id="9" name="Freeform 5"/>
                <p:cNvSpPr/>
                <p:nvPr/>
              </p:nvSpPr>
              <p:spPr bwMode="auto">
                <a:xfrm rot="20533032">
                  <a:off x="3618686" y="1000316"/>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0" name="Freeform 5"/>
                <p:cNvSpPr/>
                <p:nvPr/>
              </p:nvSpPr>
              <p:spPr bwMode="auto">
                <a:xfrm rot="20387859">
                  <a:off x="3038719" y="910774"/>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1" name="Freeform 5"/>
                <p:cNvSpPr/>
                <p:nvPr/>
              </p:nvSpPr>
              <p:spPr bwMode="auto">
                <a:xfrm rot="20533032">
                  <a:off x="3618686" y="1210571"/>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2" name="Freeform 5"/>
                <p:cNvSpPr/>
                <p:nvPr/>
              </p:nvSpPr>
              <p:spPr bwMode="auto">
                <a:xfrm rot="1976498">
                  <a:off x="4537016" y="91077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3" name="Freeform 5"/>
                <p:cNvSpPr/>
                <p:nvPr/>
              </p:nvSpPr>
              <p:spPr bwMode="auto">
                <a:xfrm rot="3757750">
                  <a:off x="5116982" y="910774"/>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4" name="Freeform 5"/>
                <p:cNvSpPr/>
                <p:nvPr/>
              </p:nvSpPr>
              <p:spPr bwMode="auto">
                <a:xfrm rot="21089982">
                  <a:off x="3038719"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5" name="Freeform 5"/>
                <p:cNvSpPr/>
                <p:nvPr/>
              </p:nvSpPr>
              <p:spPr bwMode="auto">
                <a:xfrm rot="20533032">
                  <a:off x="3618686"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6" name="Freeform 5"/>
                <p:cNvSpPr/>
                <p:nvPr/>
              </p:nvSpPr>
              <p:spPr bwMode="auto">
                <a:xfrm rot="1976498">
                  <a:off x="4537016" y="1121031"/>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7" name="Freeform 5"/>
                <p:cNvSpPr/>
                <p:nvPr/>
              </p:nvSpPr>
              <p:spPr bwMode="auto">
                <a:xfrm rot="2876416">
                  <a:off x="5116982" y="1121030"/>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8" name="Freeform 5"/>
                <p:cNvSpPr/>
                <p:nvPr/>
              </p:nvSpPr>
              <p:spPr bwMode="auto">
                <a:xfrm rot="20387859">
                  <a:off x="3038719" y="1331286"/>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9" name="Freeform 5"/>
                <p:cNvSpPr/>
                <p:nvPr/>
              </p:nvSpPr>
              <p:spPr bwMode="auto">
                <a:xfrm rot="20533032">
                  <a:off x="3618686" y="1631083"/>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0" name="Freeform 5"/>
                <p:cNvSpPr/>
                <p:nvPr/>
              </p:nvSpPr>
              <p:spPr bwMode="auto">
                <a:xfrm rot="20387859">
                  <a:off x="2875335" y="200875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1" name="Freeform 5"/>
                <p:cNvSpPr/>
                <p:nvPr/>
              </p:nvSpPr>
              <p:spPr bwMode="auto">
                <a:xfrm rot="3757750">
                  <a:off x="5448291" y="1586699"/>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2" name="Freeform 5"/>
                <p:cNvSpPr/>
                <p:nvPr/>
              </p:nvSpPr>
              <p:spPr bwMode="auto">
                <a:xfrm rot="20387859">
                  <a:off x="3038719" y="1541541"/>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3" name="Freeform 5"/>
                <p:cNvSpPr/>
                <p:nvPr/>
              </p:nvSpPr>
              <p:spPr bwMode="auto">
                <a:xfrm rot="20533032">
                  <a:off x="3618686" y="1841338"/>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4" name="Freeform 5"/>
                <p:cNvSpPr/>
                <p:nvPr/>
              </p:nvSpPr>
              <p:spPr bwMode="auto">
                <a:xfrm rot="1976498">
                  <a:off x="4537016" y="1541542"/>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5" name="Freeform 5"/>
                <p:cNvSpPr/>
                <p:nvPr/>
              </p:nvSpPr>
              <p:spPr bwMode="auto">
                <a:xfrm rot="3757750">
                  <a:off x="5116982" y="1541541"/>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6" name="Freeform 5"/>
                <p:cNvSpPr/>
                <p:nvPr/>
              </p:nvSpPr>
              <p:spPr bwMode="auto">
                <a:xfrm rot="20387859">
                  <a:off x="3038719" y="1751797"/>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7" name="Freeform 5"/>
                <p:cNvSpPr/>
                <p:nvPr/>
              </p:nvSpPr>
              <p:spPr bwMode="auto">
                <a:xfrm rot="20533032">
                  <a:off x="3618686" y="205159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8" name="Freeform 5"/>
                <p:cNvSpPr/>
                <p:nvPr/>
              </p:nvSpPr>
              <p:spPr bwMode="auto">
                <a:xfrm rot="1976498">
                  <a:off x="4537016" y="1751798"/>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9" name="Freeform 5"/>
                <p:cNvSpPr/>
                <p:nvPr/>
              </p:nvSpPr>
              <p:spPr bwMode="auto">
                <a:xfrm rot="3757750">
                  <a:off x="5247203" y="2531866"/>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0" name="Freeform 5"/>
                <p:cNvSpPr/>
                <p:nvPr/>
              </p:nvSpPr>
              <p:spPr bwMode="auto">
                <a:xfrm rot="20387859">
                  <a:off x="3038719" y="1962052"/>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1" name="Freeform 5"/>
                <p:cNvSpPr/>
                <p:nvPr/>
              </p:nvSpPr>
              <p:spPr bwMode="auto">
                <a:xfrm rot="20533032">
                  <a:off x="3618686" y="2261849"/>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2" name="Freeform 5"/>
                <p:cNvSpPr/>
                <p:nvPr/>
              </p:nvSpPr>
              <p:spPr bwMode="auto">
                <a:xfrm rot="4993589">
                  <a:off x="5078467" y="1962052"/>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3" name="Freeform 5"/>
                <p:cNvSpPr/>
                <p:nvPr/>
              </p:nvSpPr>
              <p:spPr bwMode="auto">
                <a:xfrm rot="20387859">
                  <a:off x="2544026"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4" name="Freeform 5"/>
                <p:cNvSpPr/>
                <p:nvPr/>
              </p:nvSpPr>
              <p:spPr bwMode="auto">
                <a:xfrm rot="20387859">
                  <a:off x="3038719" y="217230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5" name="Freeform 5"/>
                <p:cNvSpPr/>
                <p:nvPr/>
              </p:nvSpPr>
              <p:spPr bwMode="auto">
                <a:xfrm rot="20533032">
                  <a:off x="3741430" y="2472104"/>
                  <a:ext cx="3964074" cy="3130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6" name="Freeform 5"/>
                <p:cNvSpPr/>
                <p:nvPr/>
              </p:nvSpPr>
              <p:spPr bwMode="auto">
                <a:xfrm rot="1976498">
                  <a:off x="4403676" y="264735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7" name="Freeform 5"/>
                <p:cNvSpPr/>
                <p:nvPr/>
              </p:nvSpPr>
              <p:spPr bwMode="auto">
                <a:xfrm>
                  <a:off x="3409414" y="2774670"/>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8" name="Freeform 5"/>
                <p:cNvSpPr/>
                <p:nvPr/>
              </p:nvSpPr>
              <p:spPr bwMode="auto">
                <a:xfrm rot="1976498">
                  <a:off x="2296090"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9" name="Freeform 5"/>
                <p:cNvSpPr/>
                <p:nvPr/>
              </p:nvSpPr>
              <p:spPr bwMode="auto">
                <a:xfrm rot="19703521">
                  <a:off x="2534310" y="249072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grpSp>
        <p:sp>
          <p:nvSpPr>
            <p:cNvPr id="4" name="文本框 3"/>
            <p:cNvSpPr txBox="1"/>
            <p:nvPr/>
          </p:nvSpPr>
          <p:spPr>
            <a:xfrm>
              <a:off x="4297600" y="1108703"/>
              <a:ext cx="2780480" cy="2551570"/>
            </a:xfrm>
            <a:prstGeom prst="rect">
              <a:avLst/>
            </a:prstGeom>
            <a:noFill/>
          </p:spPr>
          <p:txBody>
            <a:bodyPr wrap="square" rtlCol="0">
              <a:spAutoFit/>
            </a:bodyPr>
            <a:lstStyle/>
            <a:p>
              <a:pPr algn="ctr"/>
              <a:r>
                <a:rPr lang="en-US" altLang="zh-CN" sz="6600" b="1" dirty="0" smtClean="0">
                  <a:solidFill>
                    <a:srgbClr val="3099D6"/>
                  </a:solidFill>
                  <a:latin typeface="微软雅黑" panose="020B0503020204020204" charset="-122"/>
                  <a:ea typeface="微软雅黑" panose="020B0503020204020204" charset="-122"/>
                </a:rPr>
                <a:t>1</a:t>
              </a:r>
              <a:endParaRPr lang="zh-CN" altLang="en-US" sz="6600" b="1" dirty="0">
                <a:solidFill>
                  <a:srgbClr val="3099D6"/>
                </a:solidFill>
                <a:latin typeface="微软雅黑" panose="020B0503020204020204" charset="-122"/>
                <a:ea typeface="微软雅黑" panose="020B0503020204020204" charset="-122"/>
              </a:endParaRPr>
            </a:p>
          </p:txBody>
        </p:sp>
      </p:grpSp>
      <p:sp>
        <p:nvSpPr>
          <p:cNvPr id="40" name="文本框 39"/>
          <p:cNvSpPr txBox="1"/>
          <p:nvPr/>
        </p:nvSpPr>
        <p:spPr>
          <a:xfrm>
            <a:off x="2352980" y="447720"/>
            <a:ext cx="5674529" cy="646331"/>
          </a:xfrm>
          <a:prstGeom prst="rect">
            <a:avLst/>
          </a:prstGeom>
          <a:noFill/>
        </p:spPr>
        <p:txBody>
          <a:bodyPr wrap="square" rtlCol="0">
            <a:spAutoFit/>
          </a:bodyPr>
          <a:lstStyle/>
          <a:p>
            <a:r>
              <a:rPr lang="zh-CN" altLang="en-US" sz="3600" b="1" dirty="0" smtClean="0">
                <a:solidFill>
                  <a:schemeClr val="bg1"/>
                </a:solidFill>
                <a:latin typeface="微软雅黑" panose="020B0503020204020204" charset="-122"/>
                <a:ea typeface="微软雅黑" panose="020B0503020204020204" charset="-122"/>
              </a:rPr>
              <a:t>团队的核心人物</a:t>
            </a:r>
            <a:endParaRPr lang="zh-CN" altLang="en-US" sz="3600" b="1" dirty="0">
              <a:solidFill>
                <a:schemeClr val="bg1"/>
              </a:solidFill>
              <a:latin typeface="微软雅黑" panose="020B0503020204020204" charset="-122"/>
              <a:ea typeface="微软雅黑" panose="020B0503020204020204" charset="-122"/>
            </a:endParaRPr>
          </a:p>
        </p:txBody>
      </p:sp>
      <p:pic>
        <p:nvPicPr>
          <p:cNvPr id="58" name="Picture Placeholder 19" descr="1.jpg"/>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953850" y="1396114"/>
            <a:ext cx="1259219" cy="1259219"/>
          </a:xfrm>
          <a:prstGeom prst="ellipse">
            <a:avLst/>
          </a:prstGeom>
        </p:spPr>
      </p:pic>
      <p:pic>
        <p:nvPicPr>
          <p:cNvPr id="62" name="Picture Placeholder 23" descr="5.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711037" y="3472564"/>
            <a:ext cx="1259219" cy="1259219"/>
          </a:xfrm>
          <a:prstGeom prst="ellipse">
            <a:avLst/>
          </a:prstGeom>
        </p:spPr>
      </p:pic>
      <p:pic>
        <p:nvPicPr>
          <p:cNvPr id="70" name="Picture Placeholder 31" descr="13.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76837" y="3439396"/>
            <a:ext cx="1259219" cy="1259219"/>
          </a:xfrm>
          <a:prstGeom prst="ellipse">
            <a:avLst/>
          </a:prstGeom>
        </p:spPr>
      </p:pic>
      <p:sp>
        <p:nvSpPr>
          <p:cNvPr id="74" name="Text Placeholder 8"/>
          <p:cNvSpPr txBox="1"/>
          <p:nvPr/>
        </p:nvSpPr>
        <p:spPr>
          <a:xfrm>
            <a:off x="404860" y="5292023"/>
            <a:ext cx="11787140" cy="899227"/>
          </a:xfrm>
          <a:prstGeom prst="rect">
            <a:avLst/>
          </a:prstGeom>
        </p:spPr>
        <p:txBody>
          <a:bodyPr vert="horz" numCol="1" spcCol="274320"/>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zh-CN" altLang="en-US" sz="2800" dirty="0" smtClean="0">
                <a:solidFill>
                  <a:schemeClr val="tx1"/>
                </a:solidFill>
              </a:rPr>
              <a:t>团队组建时，要考虑到一个团队需要多样的人才，</a:t>
            </a:r>
            <a:r>
              <a:rPr lang="zh-CN" altLang="en-US" sz="2800" b="1" dirty="0" smtClean="0">
                <a:solidFill>
                  <a:schemeClr val="tx1"/>
                </a:solidFill>
              </a:rPr>
              <a:t>技术型、口才型、社交型、宣传型、生活型</a:t>
            </a:r>
            <a:r>
              <a:rPr lang="zh-CN" altLang="en-US" sz="2800" dirty="0" smtClean="0">
                <a:solidFill>
                  <a:schemeClr val="tx1"/>
                </a:solidFill>
              </a:rPr>
              <a:t>等，团队中每个成员必须要有自己的</a:t>
            </a:r>
            <a:r>
              <a:rPr lang="zh-CN" altLang="en-US" sz="2800" b="1" dirty="0" smtClean="0">
                <a:solidFill>
                  <a:srgbClr val="FF0000"/>
                </a:solidFill>
              </a:rPr>
              <a:t>闪光点</a:t>
            </a:r>
            <a:r>
              <a:rPr lang="zh-CN" altLang="en-US" sz="2800" dirty="0" smtClean="0">
                <a:solidFill>
                  <a:schemeClr val="tx1"/>
                </a:solidFill>
              </a:rPr>
              <a:t>。</a:t>
            </a:r>
            <a:endParaRPr lang="en-US" sz="2800" dirty="0">
              <a:solidFill>
                <a:schemeClr val="tx1"/>
              </a:solidFill>
            </a:endParaRPr>
          </a:p>
        </p:txBody>
      </p:sp>
      <p:cxnSp>
        <p:nvCxnSpPr>
          <p:cNvPr id="75" name="Straight Connector 41"/>
          <p:cNvCxnSpPr/>
          <p:nvPr/>
        </p:nvCxnSpPr>
        <p:spPr>
          <a:xfrm flipH="1">
            <a:off x="355433" y="5197495"/>
            <a:ext cx="11503651" cy="0"/>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76" name="TextBox 75"/>
          <p:cNvSpPr txBox="1"/>
          <p:nvPr/>
        </p:nvSpPr>
        <p:spPr>
          <a:xfrm>
            <a:off x="5143500" y="2686050"/>
            <a:ext cx="2286000" cy="461665"/>
          </a:xfrm>
          <a:prstGeom prst="rect">
            <a:avLst/>
          </a:prstGeom>
          <a:noFill/>
        </p:spPr>
        <p:txBody>
          <a:bodyPr wrap="square" rtlCol="0">
            <a:spAutoFit/>
          </a:bodyPr>
          <a:lstStyle/>
          <a:p>
            <a:r>
              <a:rPr lang="zh-CN" altLang="zh-CN" sz="2400" b="1" dirty="0" smtClean="0"/>
              <a:t>队长</a:t>
            </a:r>
            <a:endParaRPr lang="zh-CN" altLang="en-US" sz="2400" b="1" dirty="0"/>
          </a:p>
        </p:txBody>
      </p:sp>
      <p:sp>
        <p:nvSpPr>
          <p:cNvPr id="77" name="TextBox 76"/>
          <p:cNvSpPr txBox="1"/>
          <p:nvPr/>
        </p:nvSpPr>
        <p:spPr>
          <a:xfrm>
            <a:off x="7772400" y="4743450"/>
            <a:ext cx="1257300" cy="461665"/>
          </a:xfrm>
          <a:prstGeom prst="rect">
            <a:avLst/>
          </a:prstGeom>
          <a:noFill/>
        </p:spPr>
        <p:txBody>
          <a:bodyPr wrap="square" rtlCol="0">
            <a:spAutoFit/>
          </a:bodyPr>
          <a:lstStyle/>
          <a:p>
            <a:r>
              <a:rPr lang="zh-CN" altLang="zh-CN" sz="2400" b="1" dirty="0" smtClean="0"/>
              <a:t>安全员</a:t>
            </a:r>
            <a:endParaRPr lang="zh-CN" altLang="en-US" sz="2400" b="1" dirty="0"/>
          </a:p>
        </p:txBody>
      </p:sp>
      <p:sp>
        <p:nvSpPr>
          <p:cNvPr id="78" name="TextBox 77"/>
          <p:cNvSpPr txBox="1"/>
          <p:nvPr/>
        </p:nvSpPr>
        <p:spPr>
          <a:xfrm>
            <a:off x="838200" y="4781550"/>
            <a:ext cx="2286000" cy="461665"/>
          </a:xfrm>
          <a:prstGeom prst="rect">
            <a:avLst/>
          </a:prstGeom>
          <a:noFill/>
        </p:spPr>
        <p:txBody>
          <a:bodyPr wrap="square" rtlCol="0">
            <a:spAutoFit/>
          </a:bodyPr>
          <a:lstStyle/>
          <a:p>
            <a:r>
              <a:rPr lang="zh-CN" altLang="zh-CN" sz="2400" b="1" dirty="0" smtClean="0"/>
              <a:t>宣传员</a:t>
            </a:r>
            <a:endParaRPr lang="zh-CN" altLang="en-US" sz="2400" b="1" dirty="0"/>
          </a:p>
        </p:txBody>
      </p:sp>
      <p:sp>
        <p:nvSpPr>
          <p:cNvPr id="79" name="TextBox 78"/>
          <p:cNvSpPr txBox="1"/>
          <p:nvPr/>
        </p:nvSpPr>
        <p:spPr>
          <a:xfrm>
            <a:off x="6553200" y="1315921"/>
            <a:ext cx="3790950" cy="1569660"/>
          </a:xfrm>
          <a:prstGeom prst="rect">
            <a:avLst/>
          </a:prstGeom>
          <a:noFill/>
        </p:spPr>
        <p:txBody>
          <a:bodyPr wrap="square" rtlCol="0">
            <a:spAutoFit/>
          </a:bodyPr>
          <a:lstStyle/>
          <a:p>
            <a:r>
              <a:rPr lang="zh-CN" altLang="zh-CN" sz="3200" b="1" dirty="0" smtClean="0"/>
              <a:t>队长主要负责全队的组织和工作的整体协调和把控</a:t>
            </a:r>
            <a:endParaRPr lang="zh-CN" altLang="en-US" sz="3200" b="1" dirty="0"/>
          </a:p>
        </p:txBody>
      </p:sp>
      <p:sp>
        <p:nvSpPr>
          <p:cNvPr id="80" name="TextBox 79"/>
          <p:cNvSpPr txBox="1"/>
          <p:nvPr/>
        </p:nvSpPr>
        <p:spPr>
          <a:xfrm>
            <a:off x="9201150" y="3390900"/>
            <a:ext cx="2762250" cy="1815882"/>
          </a:xfrm>
          <a:prstGeom prst="rect">
            <a:avLst/>
          </a:prstGeom>
          <a:noFill/>
        </p:spPr>
        <p:txBody>
          <a:bodyPr wrap="square" rtlCol="0">
            <a:spAutoFit/>
          </a:bodyPr>
          <a:lstStyle/>
          <a:p>
            <a:r>
              <a:rPr lang="zh-CN" altLang="zh-CN" sz="2800" b="1" dirty="0" smtClean="0"/>
              <a:t>安全员负责落实安全工作，并随时报告安全信息，提醒安全事项等</a:t>
            </a:r>
            <a:endParaRPr lang="zh-CN" altLang="en-US" sz="2800" b="1" dirty="0"/>
          </a:p>
        </p:txBody>
      </p:sp>
      <p:sp>
        <p:nvSpPr>
          <p:cNvPr id="81" name="TextBox 80"/>
          <p:cNvSpPr txBox="1"/>
          <p:nvPr/>
        </p:nvSpPr>
        <p:spPr>
          <a:xfrm>
            <a:off x="2352979" y="3543300"/>
            <a:ext cx="3230479" cy="1384995"/>
          </a:xfrm>
          <a:prstGeom prst="rect">
            <a:avLst/>
          </a:prstGeom>
          <a:noFill/>
        </p:spPr>
        <p:txBody>
          <a:bodyPr wrap="square" rtlCol="0">
            <a:spAutoFit/>
          </a:bodyPr>
          <a:lstStyle/>
          <a:p>
            <a:pPr algn="ctr"/>
            <a:r>
              <a:rPr lang="zh-CN" altLang="en-US" sz="2800" b="1" dirty="0" smtClean="0"/>
              <a:t>宣传</a:t>
            </a:r>
            <a:r>
              <a:rPr lang="zh-CN" altLang="zh-CN" sz="2800" b="1" dirty="0" smtClean="0"/>
              <a:t>员则需要将团队的工作和成果进行展示和宣传</a:t>
            </a:r>
            <a:endParaRPr lang="zh-CN" altLang="en-US" sz="28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15" descr="bg21.jpg"/>
          <p:cNvPicPr>
            <a:picLocks noChangeAspect="1"/>
          </p:cNvPicPr>
          <p:nvPr/>
        </p:nvPicPr>
        <p:blipFill>
          <a:blip r:embed="rId1" cstate="print">
            <a:extLst>
              <a:ext uri="{28A0092B-C50C-407E-A947-70E740481C1C}">
                <a14:useLocalDpi xmlns:a14="http://schemas.microsoft.com/office/drawing/2010/main" val="0"/>
              </a:ext>
            </a:extLst>
          </a:blip>
          <a:srcRect t="7802" b="7802"/>
          <a:stretch>
            <a:fillRect/>
          </a:stretch>
        </p:blipFill>
        <p:spPr>
          <a:xfrm>
            <a:off x="0" y="-264"/>
            <a:ext cx="12191846" cy="6858264"/>
          </a:xfrm>
          <a:prstGeom prst="rect">
            <a:avLst/>
          </a:prstGeom>
        </p:spPr>
      </p:pic>
      <p:sp>
        <p:nvSpPr>
          <p:cNvPr id="43" name="Rounded Rectangle 4"/>
          <p:cNvSpPr/>
          <p:nvPr/>
        </p:nvSpPr>
        <p:spPr>
          <a:xfrm>
            <a:off x="4667250" y="1504950"/>
            <a:ext cx="2539999" cy="4324350"/>
          </a:xfrm>
          <a:prstGeom prst="roundRect">
            <a:avLst>
              <a:gd name="adj" fmla="val 3563"/>
            </a:avLst>
          </a:prstGeom>
          <a:solidFill>
            <a:schemeClr val="bg1">
              <a:alpha val="35000"/>
            </a:schemeClr>
          </a:solidFill>
          <a:ln>
            <a:noFill/>
          </a:ln>
        </p:spPr>
        <p:txBody>
          <a:bodyPr vert="horz" wrap="square" lIns="91440" tIns="45720" rIns="91440" bIns="45720" numCol="1" anchor="t" anchorCtr="0" compatLnSpc="1"/>
          <a:lstStyle/>
          <a:p>
            <a:endParaRPr lang="en-US" sz="800" dirty="0">
              <a:solidFill>
                <a:schemeClr val="tx1"/>
              </a:solidFill>
            </a:endParaRPr>
          </a:p>
        </p:txBody>
      </p:sp>
      <p:sp>
        <p:nvSpPr>
          <p:cNvPr id="44" name="Rounded Rectangle 6"/>
          <p:cNvSpPr/>
          <p:nvPr/>
        </p:nvSpPr>
        <p:spPr>
          <a:xfrm>
            <a:off x="4686300" y="1885950"/>
            <a:ext cx="2487083" cy="3486150"/>
          </a:xfrm>
          <a:prstGeom prst="roundRect">
            <a:avLst>
              <a:gd name="adj" fmla="val 0"/>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latin typeface="Roboto condensed"/>
              <a:cs typeface="Roboto condensed"/>
            </a:endParaRPr>
          </a:p>
        </p:txBody>
      </p:sp>
      <p:sp>
        <p:nvSpPr>
          <p:cNvPr id="46" name="TextBox 8"/>
          <p:cNvSpPr txBox="1"/>
          <p:nvPr/>
        </p:nvSpPr>
        <p:spPr>
          <a:xfrm>
            <a:off x="4829778" y="2453645"/>
            <a:ext cx="2263171" cy="2308324"/>
          </a:xfrm>
          <a:prstGeom prst="rect">
            <a:avLst/>
          </a:prstGeom>
          <a:noFill/>
        </p:spPr>
        <p:txBody>
          <a:bodyPr wrap="square" rtlCol="0">
            <a:spAutoFit/>
          </a:bodyPr>
          <a:lstStyle/>
          <a:p>
            <a:pPr lvl="0" algn="ctr">
              <a:lnSpc>
                <a:spcPct val="150000"/>
              </a:lnSpc>
            </a:pPr>
            <a:r>
              <a:rPr lang="zh-CN" altLang="en-US" sz="2400" dirty="0" smtClean="0">
                <a:solidFill>
                  <a:srgbClr val="002060"/>
                </a:solidFill>
                <a:latin typeface="Roboto condensed"/>
                <a:cs typeface="Roboto condensed"/>
              </a:rPr>
              <a:t>每个团队包含队长在内，人数一般控制在</a:t>
            </a:r>
            <a:r>
              <a:rPr lang="en-US" altLang="zh-CN" sz="2400" b="1" dirty="0" smtClean="0">
                <a:solidFill>
                  <a:srgbClr val="002060"/>
                </a:solidFill>
                <a:latin typeface="Roboto condensed"/>
                <a:cs typeface="Roboto condensed"/>
              </a:rPr>
              <a:t>10</a:t>
            </a:r>
            <a:r>
              <a:rPr lang="zh-CN" altLang="en-US" sz="2400" b="1" dirty="0" smtClean="0">
                <a:solidFill>
                  <a:srgbClr val="002060"/>
                </a:solidFill>
                <a:latin typeface="Roboto condensed"/>
                <a:cs typeface="Roboto condensed"/>
              </a:rPr>
              <a:t>人以内。</a:t>
            </a:r>
            <a:endParaRPr lang="ko-KR" altLang="en-US" sz="2400" b="1" dirty="0">
              <a:solidFill>
                <a:srgbClr val="002060"/>
              </a:solidFill>
              <a:latin typeface="Roboto condensed"/>
              <a:cs typeface="Roboto condensed"/>
            </a:endParaRPr>
          </a:p>
        </p:txBody>
      </p:sp>
      <p:sp>
        <p:nvSpPr>
          <p:cNvPr id="54" name="Rounded Rectangle 19"/>
          <p:cNvSpPr/>
          <p:nvPr/>
        </p:nvSpPr>
        <p:spPr>
          <a:xfrm>
            <a:off x="7258050" y="1466850"/>
            <a:ext cx="3429000" cy="4342574"/>
          </a:xfrm>
          <a:prstGeom prst="roundRect">
            <a:avLst>
              <a:gd name="adj" fmla="val 3563"/>
            </a:avLst>
          </a:prstGeom>
          <a:solidFill>
            <a:schemeClr val="bg1">
              <a:alpha val="35000"/>
            </a:schemeClr>
          </a:solidFill>
          <a:ln>
            <a:noFill/>
          </a:ln>
        </p:spPr>
        <p:txBody>
          <a:bodyPr vert="horz" wrap="square" lIns="91440" tIns="45720" rIns="91440" bIns="45720" numCol="1" anchor="t" anchorCtr="0" compatLnSpc="1"/>
          <a:lstStyle/>
          <a:p>
            <a:endParaRPr lang="en-US" sz="800" dirty="0">
              <a:solidFill>
                <a:schemeClr val="tx1"/>
              </a:solidFill>
            </a:endParaRPr>
          </a:p>
        </p:txBody>
      </p:sp>
      <p:sp>
        <p:nvSpPr>
          <p:cNvPr id="55" name="Rounded Rectangle 20"/>
          <p:cNvSpPr/>
          <p:nvPr/>
        </p:nvSpPr>
        <p:spPr>
          <a:xfrm>
            <a:off x="7315200" y="1905000"/>
            <a:ext cx="3295650" cy="3467100"/>
          </a:xfrm>
          <a:prstGeom prst="roundRect">
            <a:avLst>
              <a:gd name="adj" fmla="val 0"/>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latin typeface="Roboto condensed"/>
              <a:cs typeface="Roboto condensed"/>
            </a:endParaRPr>
          </a:p>
        </p:txBody>
      </p:sp>
      <p:sp>
        <p:nvSpPr>
          <p:cNvPr id="57" name="TextBox 22"/>
          <p:cNvSpPr txBox="1"/>
          <p:nvPr/>
        </p:nvSpPr>
        <p:spPr>
          <a:xfrm>
            <a:off x="7410451" y="2467482"/>
            <a:ext cx="3276599" cy="2308324"/>
          </a:xfrm>
          <a:prstGeom prst="rect">
            <a:avLst/>
          </a:prstGeom>
          <a:noFill/>
        </p:spPr>
        <p:txBody>
          <a:bodyPr wrap="square" rtlCol="0">
            <a:spAutoFit/>
          </a:bodyPr>
          <a:lstStyle/>
          <a:p>
            <a:pPr lvl="0" algn="ctr">
              <a:lnSpc>
                <a:spcPct val="150000"/>
              </a:lnSpc>
            </a:pPr>
            <a:r>
              <a:rPr lang="zh-CN" altLang="en-US" sz="2400" dirty="0" smtClean="0">
                <a:solidFill>
                  <a:srgbClr val="002060"/>
                </a:solidFill>
                <a:latin typeface="Roboto condensed"/>
                <a:cs typeface="Roboto condensed"/>
              </a:rPr>
              <a:t>招募认可队长实践内容，并愿意与队长一同完善实践活动方案，</a:t>
            </a:r>
            <a:r>
              <a:rPr lang="zh-CN" altLang="en-US" sz="2400" b="1" dirty="0" smtClean="0">
                <a:solidFill>
                  <a:srgbClr val="002060"/>
                </a:solidFill>
                <a:latin typeface="Roboto condensed"/>
                <a:cs typeface="Roboto condensed"/>
              </a:rPr>
              <a:t>有热情、有想法积极</a:t>
            </a:r>
            <a:r>
              <a:rPr lang="zh-CN" altLang="en-US" sz="2400" dirty="0" smtClean="0">
                <a:solidFill>
                  <a:srgbClr val="002060"/>
                </a:solidFill>
                <a:latin typeface="Roboto condensed"/>
                <a:cs typeface="Roboto condensed"/>
              </a:rPr>
              <a:t>的同学</a:t>
            </a:r>
            <a:endParaRPr lang="ko-KR" altLang="en-US" sz="2400" dirty="0">
              <a:solidFill>
                <a:srgbClr val="002060"/>
              </a:solidFill>
              <a:latin typeface="Roboto condensed"/>
              <a:cs typeface="Roboto condensed"/>
            </a:endParaRPr>
          </a:p>
        </p:txBody>
      </p:sp>
      <p:sp>
        <p:nvSpPr>
          <p:cNvPr id="65" name="Rounded Rectangle 86"/>
          <p:cNvSpPr/>
          <p:nvPr/>
        </p:nvSpPr>
        <p:spPr>
          <a:xfrm>
            <a:off x="1695451" y="1543050"/>
            <a:ext cx="2922816" cy="4304474"/>
          </a:xfrm>
          <a:prstGeom prst="roundRect">
            <a:avLst>
              <a:gd name="adj" fmla="val 3563"/>
            </a:avLst>
          </a:prstGeom>
          <a:solidFill>
            <a:schemeClr val="bg1">
              <a:alpha val="35000"/>
            </a:schemeClr>
          </a:solidFill>
          <a:ln>
            <a:noFill/>
          </a:ln>
        </p:spPr>
        <p:txBody>
          <a:bodyPr vert="horz" wrap="square" lIns="91440" tIns="45720" rIns="91440" bIns="45720" numCol="1" anchor="t" anchorCtr="0" compatLnSpc="1"/>
          <a:lstStyle/>
          <a:p>
            <a:endParaRPr lang="en-US" sz="800" dirty="0">
              <a:solidFill>
                <a:schemeClr val="tx1"/>
              </a:solidFill>
            </a:endParaRPr>
          </a:p>
        </p:txBody>
      </p:sp>
      <p:sp>
        <p:nvSpPr>
          <p:cNvPr id="66" name="Rounded Rectangle 87"/>
          <p:cNvSpPr/>
          <p:nvPr/>
        </p:nvSpPr>
        <p:spPr>
          <a:xfrm>
            <a:off x="1783593" y="1847850"/>
            <a:ext cx="2712207" cy="3522120"/>
          </a:xfrm>
          <a:prstGeom prst="roundRect">
            <a:avLst>
              <a:gd name="adj" fmla="val 0"/>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latin typeface="Roboto condensed"/>
              <a:cs typeface="Roboto condensed"/>
            </a:endParaRPr>
          </a:p>
        </p:txBody>
      </p:sp>
      <p:sp>
        <p:nvSpPr>
          <p:cNvPr id="68" name="TextBox 89"/>
          <p:cNvSpPr txBox="1"/>
          <p:nvPr/>
        </p:nvSpPr>
        <p:spPr>
          <a:xfrm>
            <a:off x="1861739" y="2417751"/>
            <a:ext cx="2650823" cy="2221762"/>
          </a:xfrm>
          <a:prstGeom prst="rect">
            <a:avLst/>
          </a:prstGeom>
          <a:noFill/>
        </p:spPr>
        <p:txBody>
          <a:bodyPr wrap="square" rtlCol="0">
            <a:spAutoFit/>
          </a:bodyPr>
          <a:lstStyle/>
          <a:p>
            <a:pPr lvl="0" algn="ctr">
              <a:lnSpc>
                <a:spcPct val="150000"/>
              </a:lnSpc>
            </a:pPr>
            <a:r>
              <a:rPr lang="zh-CN" altLang="en-US" sz="2400" dirty="0" smtClean="0">
                <a:solidFill>
                  <a:srgbClr val="002060"/>
                </a:solidFill>
                <a:latin typeface="Roboto condensed"/>
                <a:cs typeface="Roboto condensed"/>
              </a:rPr>
              <a:t>实践活动策划方案雏形成形后，队长可以开始招募自己的队员</a:t>
            </a:r>
            <a:endParaRPr lang="ko-KR" altLang="en-US" sz="2400" dirty="0">
              <a:solidFill>
                <a:srgbClr val="002060"/>
              </a:solidFill>
              <a:latin typeface="Roboto condensed"/>
              <a:cs typeface="Roboto condensed"/>
            </a:endParaRPr>
          </a:p>
        </p:txBody>
      </p:sp>
      <p:grpSp>
        <p:nvGrpSpPr>
          <p:cNvPr id="2" name="组合 1"/>
          <p:cNvGrpSpPr/>
          <p:nvPr/>
        </p:nvGrpSpPr>
        <p:grpSpPr>
          <a:xfrm>
            <a:off x="667460" y="228600"/>
            <a:ext cx="1370890" cy="1151961"/>
            <a:chOff x="3688300" y="1108703"/>
            <a:chExt cx="3999080" cy="3360435"/>
          </a:xfrm>
        </p:grpSpPr>
        <p:grpSp>
          <p:nvGrpSpPr>
            <p:cNvPr id="3" name="组合 2"/>
            <p:cNvGrpSpPr/>
            <p:nvPr/>
          </p:nvGrpSpPr>
          <p:grpSpPr>
            <a:xfrm>
              <a:off x="3688300" y="1122612"/>
              <a:ext cx="3999080" cy="3346526"/>
              <a:chOff x="2296090" y="700519"/>
              <a:chExt cx="6783500" cy="5676596"/>
            </a:xfrm>
          </p:grpSpPr>
          <p:sp>
            <p:nvSpPr>
              <p:cNvPr id="5" name="Freeform 5"/>
              <p:cNvSpPr/>
              <p:nvPr/>
            </p:nvSpPr>
            <p:spPr bwMode="auto">
              <a:xfrm rot="19721138">
                <a:off x="3038719" y="70051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6" name="Freeform 5"/>
              <p:cNvSpPr/>
              <p:nvPr/>
            </p:nvSpPr>
            <p:spPr bwMode="auto">
              <a:xfrm rot="1976498">
                <a:off x="4537016" y="700520"/>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7" name="Freeform 5"/>
              <p:cNvSpPr/>
              <p:nvPr/>
            </p:nvSpPr>
            <p:spPr bwMode="auto">
              <a:xfrm rot="3250163">
                <a:off x="5116981" y="700519"/>
                <a:ext cx="3532838"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nvGrpSpPr>
              <p:cNvPr id="8" name="组合 7"/>
              <p:cNvGrpSpPr/>
              <p:nvPr/>
            </p:nvGrpSpPr>
            <p:grpSpPr>
              <a:xfrm>
                <a:off x="2296090" y="910774"/>
                <a:ext cx="6783500" cy="5466341"/>
                <a:chOff x="2296090" y="910774"/>
                <a:chExt cx="6783500" cy="5466341"/>
              </a:xfrm>
            </p:grpSpPr>
            <p:sp>
              <p:nvSpPr>
                <p:cNvPr id="9" name="Freeform 5"/>
                <p:cNvSpPr/>
                <p:nvPr/>
              </p:nvSpPr>
              <p:spPr bwMode="auto">
                <a:xfrm rot="20533032">
                  <a:off x="3618686" y="1000316"/>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0" name="Freeform 5"/>
                <p:cNvSpPr/>
                <p:nvPr/>
              </p:nvSpPr>
              <p:spPr bwMode="auto">
                <a:xfrm rot="20387859">
                  <a:off x="3038719" y="910774"/>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1" name="Freeform 5"/>
                <p:cNvSpPr/>
                <p:nvPr/>
              </p:nvSpPr>
              <p:spPr bwMode="auto">
                <a:xfrm rot="20533032">
                  <a:off x="3618686" y="1210571"/>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2" name="Freeform 5"/>
                <p:cNvSpPr/>
                <p:nvPr/>
              </p:nvSpPr>
              <p:spPr bwMode="auto">
                <a:xfrm rot="1976498">
                  <a:off x="4537016" y="91077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3" name="Freeform 5"/>
                <p:cNvSpPr/>
                <p:nvPr/>
              </p:nvSpPr>
              <p:spPr bwMode="auto">
                <a:xfrm rot="3757750">
                  <a:off x="5116982" y="910774"/>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4" name="Freeform 5"/>
                <p:cNvSpPr/>
                <p:nvPr/>
              </p:nvSpPr>
              <p:spPr bwMode="auto">
                <a:xfrm rot="21089982">
                  <a:off x="3038719"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5" name="Freeform 5"/>
                <p:cNvSpPr/>
                <p:nvPr/>
              </p:nvSpPr>
              <p:spPr bwMode="auto">
                <a:xfrm rot="20533032">
                  <a:off x="3618686"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6" name="Freeform 5"/>
                <p:cNvSpPr/>
                <p:nvPr/>
              </p:nvSpPr>
              <p:spPr bwMode="auto">
                <a:xfrm rot="1976498">
                  <a:off x="4537016" y="1121031"/>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7" name="Freeform 5"/>
                <p:cNvSpPr/>
                <p:nvPr/>
              </p:nvSpPr>
              <p:spPr bwMode="auto">
                <a:xfrm rot="2876416">
                  <a:off x="5116982" y="1121030"/>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8" name="Freeform 5"/>
                <p:cNvSpPr/>
                <p:nvPr/>
              </p:nvSpPr>
              <p:spPr bwMode="auto">
                <a:xfrm rot="20387859">
                  <a:off x="3038719" y="1331286"/>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9" name="Freeform 5"/>
                <p:cNvSpPr/>
                <p:nvPr/>
              </p:nvSpPr>
              <p:spPr bwMode="auto">
                <a:xfrm rot="20533032">
                  <a:off x="3618686" y="1631083"/>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0" name="Freeform 5"/>
                <p:cNvSpPr/>
                <p:nvPr/>
              </p:nvSpPr>
              <p:spPr bwMode="auto">
                <a:xfrm rot="20387859">
                  <a:off x="2875335" y="200875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1" name="Freeform 5"/>
                <p:cNvSpPr/>
                <p:nvPr/>
              </p:nvSpPr>
              <p:spPr bwMode="auto">
                <a:xfrm rot="3757750">
                  <a:off x="5448291" y="1586699"/>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2" name="Freeform 5"/>
                <p:cNvSpPr/>
                <p:nvPr/>
              </p:nvSpPr>
              <p:spPr bwMode="auto">
                <a:xfrm rot="20387859">
                  <a:off x="3038719" y="1541541"/>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3" name="Freeform 5"/>
                <p:cNvSpPr/>
                <p:nvPr/>
              </p:nvSpPr>
              <p:spPr bwMode="auto">
                <a:xfrm rot="20533032">
                  <a:off x="3618686" y="1841338"/>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4" name="Freeform 5"/>
                <p:cNvSpPr/>
                <p:nvPr/>
              </p:nvSpPr>
              <p:spPr bwMode="auto">
                <a:xfrm rot="1976498">
                  <a:off x="4537016" y="1541542"/>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5" name="Freeform 5"/>
                <p:cNvSpPr/>
                <p:nvPr/>
              </p:nvSpPr>
              <p:spPr bwMode="auto">
                <a:xfrm rot="3757750">
                  <a:off x="5116982" y="1541541"/>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6" name="Freeform 5"/>
                <p:cNvSpPr/>
                <p:nvPr/>
              </p:nvSpPr>
              <p:spPr bwMode="auto">
                <a:xfrm rot="20387859">
                  <a:off x="3038719" y="1751797"/>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7" name="Freeform 5"/>
                <p:cNvSpPr/>
                <p:nvPr/>
              </p:nvSpPr>
              <p:spPr bwMode="auto">
                <a:xfrm rot="20533032">
                  <a:off x="3618686" y="205159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8" name="Freeform 5"/>
                <p:cNvSpPr/>
                <p:nvPr/>
              </p:nvSpPr>
              <p:spPr bwMode="auto">
                <a:xfrm rot="1976498">
                  <a:off x="4537016" y="1751798"/>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9" name="Freeform 5"/>
                <p:cNvSpPr/>
                <p:nvPr/>
              </p:nvSpPr>
              <p:spPr bwMode="auto">
                <a:xfrm rot="3757750">
                  <a:off x="5247203" y="2531866"/>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0" name="Freeform 5"/>
                <p:cNvSpPr/>
                <p:nvPr/>
              </p:nvSpPr>
              <p:spPr bwMode="auto">
                <a:xfrm rot="20387859">
                  <a:off x="3038719" y="1962052"/>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1" name="Freeform 5"/>
                <p:cNvSpPr/>
                <p:nvPr/>
              </p:nvSpPr>
              <p:spPr bwMode="auto">
                <a:xfrm rot="20533032">
                  <a:off x="3618686" y="2261849"/>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2" name="Freeform 5"/>
                <p:cNvSpPr/>
                <p:nvPr/>
              </p:nvSpPr>
              <p:spPr bwMode="auto">
                <a:xfrm rot="4993589">
                  <a:off x="5078467" y="1962052"/>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3" name="Freeform 5"/>
                <p:cNvSpPr/>
                <p:nvPr/>
              </p:nvSpPr>
              <p:spPr bwMode="auto">
                <a:xfrm rot="20387859">
                  <a:off x="2544026"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4" name="Freeform 5"/>
                <p:cNvSpPr/>
                <p:nvPr/>
              </p:nvSpPr>
              <p:spPr bwMode="auto">
                <a:xfrm rot="20387859">
                  <a:off x="3038719" y="217230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5" name="Freeform 5"/>
                <p:cNvSpPr/>
                <p:nvPr/>
              </p:nvSpPr>
              <p:spPr bwMode="auto">
                <a:xfrm rot="20533032">
                  <a:off x="3741430" y="2472104"/>
                  <a:ext cx="3964074" cy="3130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6" name="Freeform 5"/>
                <p:cNvSpPr/>
                <p:nvPr/>
              </p:nvSpPr>
              <p:spPr bwMode="auto">
                <a:xfrm rot="1976498">
                  <a:off x="4403676" y="264735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7" name="Freeform 5"/>
                <p:cNvSpPr/>
                <p:nvPr/>
              </p:nvSpPr>
              <p:spPr bwMode="auto">
                <a:xfrm>
                  <a:off x="3409414" y="2774670"/>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8" name="Freeform 5"/>
                <p:cNvSpPr/>
                <p:nvPr/>
              </p:nvSpPr>
              <p:spPr bwMode="auto">
                <a:xfrm rot="1976498">
                  <a:off x="2296090"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9" name="Freeform 5"/>
                <p:cNvSpPr/>
                <p:nvPr/>
              </p:nvSpPr>
              <p:spPr bwMode="auto">
                <a:xfrm rot="19703521">
                  <a:off x="2534310" y="249072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grpSp>
        <p:sp>
          <p:nvSpPr>
            <p:cNvPr id="4" name="文本框 3"/>
            <p:cNvSpPr txBox="1"/>
            <p:nvPr/>
          </p:nvSpPr>
          <p:spPr>
            <a:xfrm>
              <a:off x="4297600" y="1108703"/>
              <a:ext cx="2780479" cy="3232183"/>
            </a:xfrm>
            <a:prstGeom prst="rect">
              <a:avLst/>
            </a:prstGeom>
            <a:noFill/>
          </p:spPr>
          <p:txBody>
            <a:bodyPr wrap="square" rtlCol="0">
              <a:spAutoFit/>
            </a:bodyPr>
            <a:lstStyle/>
            <a:p>
              <a:pPr algn="ctr"/>
              <a:r>
                <a:rPr lang="en-US" altLang="zh-CN" sz="6600" b="1" dirty="0" smtClean="0">
                  <a:solidFill>
                    <a:srgbClr val="3099D6"/>
                  </a:solidFill>
                  <a:latin typeface="微软雅黑" panose="020B0503020204020204" charset="-122"/>
                  <a:ea typeface="微软雅黑" panose="020B0503020204020204" charset="-122"/>
                </a:rPr>
                <a:t>2</a:t>
              </a:r>
              <a:endParaRPr lang="zh-CN" altLang="en-US" sz="6600" b="1" dirty="0">
                <a:solidFill>
                  <a:srgbClr val="3099D6"/>
                </a:solidFill>
                <a:latin typeface="微软雅黑" panose="020B0503020204020204" charset="-122"/>
                <a:ea typeface="微软雅黑" panose="020B0503020204020204" charset="-122"/>
              </a:endParaRPr>
            </a:p>
          </p:txBody>
        </p:sp>
      </p:grpSp>
      <p:sp>
        <p:nvSpPr>
          <p:cNvPr id="40" name="文本框 39"/>
          <p:cNvSpPr txBox="1"/>
          <p:nvPr/>
        </p:nvSpPr>
        <p:spPr>
          <a:xfrm>
            <a:off x="2295830" y="428670"/>
            <a:ext cx="5674529" cy="646331"/>
          </a:xfrm>
          <a:prstGeom prst="rect">
            <a:avLst/>
          </a:prstGeom>
          <a:noFill/>
        </p:spPr>
        <p:txBody>
          <a:bodyPr wrap="square" rtlCol="0">
            <a:spAutoFit/>
          </a:bodyPr>
          <a:lstStyle/>
          <a:p>
            <a:r>
              <a:rPr lang="zh-CN" altLang="en-US" sz="3600" b="1" dirty="0" smtClean="0">
                <a:solidFill>
                  <a:schemeClr val="bg1"/>
                </a:solidFill>
                <a:latin typeface="微软雅黑" panose="020B0503020204020204" charset="-122"/>
                <a:ea typeface="微软雅黑" panose="020B0503020204020204" charset="-122"/>
              </a:rPr>
              <a:t>组队流程</a:t>
            </a:r>
            <a:endParaRPr lang="zh-CN" altLang="en-US" sz="36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7460" y="228600"/>
            <a:ext cx="1370890" cy="1151961"/>
            <a:chOff x="3688300" y="1108703"/>
            <a:chExt cx="3999080" cy="3360435"/>
          </a:xfrm>
        </p:grpSpPr>
        <p:grpSp>
          <p:nvGrpSpPr>
            <p:cNvPr id="3" name="组合 2"/>
            <p:cNvGrpSpPr/>
            <p:nvPr/>
          </p:nvGrpSpPr>
          <p:grpSpPr>
            <a:xfrm>
              <a:off x="3688300" y="1122612"/>
              <a:ext cx="3999080" cy="3346526"/>
              <a:chOff x="2296090" y="700519"/>
              <a:chExt cx="6783500" cy="5676596"/>
            </a:xfrm>
          </p:grpSpPr>
          <p:sp>
            <p:nvSpPr>
              <p:cNvPr id="5" name="Freeform 5"/>
              <p:cNvSpPr/>
              <p:nvPr/>
            </p:nvSpPr>
            <p:spPr bwMode="auto">
              <a:xfrm rot="19721138">
                <a:off x="3038719" y="70051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6" name="Freeform 5"/>
              <p:cNvSpPr/>
              <p:nvPr/>
            </p:nvSpPr>
            <p:spPr bwMode="auto">
              <a:xfrm rot="1976498">
                <a:off x="4537016" y="700520"/>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7" name="Freeform 5"/>
              <p:cNvSpPr/>
              <p:nvPr/>
            </p:nvSpPr>
            <p:spPr bwMode="auto">
              <a:xfrm rot="3250163">
                <a:off x="5116981" y="700519"/>
                <a:ext cx="3532838"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nvGrpSpPr>
              <p:cNvPr id="8" name="组合 7"/>
              <p:cNvGrpSpPr/>
              <p:nvPr/>
            </p:nvGrpSpPr>
            <p:grpSpPr>
              <a:xfrm>
                <a:off x="2296090" y="910774"/>
                <a:ext cx="6783500" cy="5466341"/>
                <a:chOff x="2296090" y="910774"/>
                <a:chExt cx="6783500" cy="5466341"/>
              </a:xfrm>
            </p:grpSpPr>
            <p:sp>
              <p:nvSpPr>
                <p:cNvPr id="9" name="Freeform 5"/>
                <p:cNvSpPr/>
                <p:nvPr/>
              </p:nvSpPr>
              <p:spPr bwMode="auto">
                <a:xfrm rot="20533032">
                  <a:off x="3618686" y="1000316"/>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0" name="Freeform 5"/>
                <p:cNvSpPr/>
                <p:nvPr/>
              </p:nvSpPr>
              <p:spPr bwMode="auto">
                <a:xfrm rot="20387859">
                  <a:off x="3038719" y="910774"/>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1" name="Freeform 5"/>
                <p:cNvSpPr/>
                <p:nvPr/>
              </p:nvSpPr>
              <p:spPr bwMode="auto">
                <a:xfrm rot="20533032">
                  <a:off x="3618686" y="1210571"/>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2" name="Freeform 5"/>
                <p:cNvSpPr/>
                <p:nvPr/>
              </p:nvSpPr>
              <p:spPr bwMode="auto">
                <a:xfrm rot="1976498">
                  <a:off x="4537016" y="91077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3" name="Freeform 5"/>
                <p:cNvSpPr/>
                <p:nvPr/>
              </p:nvSpPr>
              <p:spPr bwMode="auto">
                <a:xfrm rot="3757750">
                  <a:off x="5116982" y="910774"/>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4" name="Freeform 5"/>
                <p:cNvSpPr/>
                <p:nvPr/>
              </p:nvSpPr>
              <p:spPr bwMode="auto">
                <a:xfrm rot="21089982">
                  <a:off x="3038719"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5" name="Freeform 5"/>
                <p:cNvSpPr/>
                <p:nvPr/>
              </p:nvSpPr>
              <p:spPr bwMode="auto">
                <a:xfrm rot="20533032">
                  <a:off x="3618686"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6" name="Freeform 5"/>
                <p:cNvSpPr/>
                <p:nvPr/>
              </p:nvSpPr>
              <p:spPr bwMode="auto">
                <a:xfrm rot="1976498">
                  <a:off x="4537016" y="1121031"/>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7" name="Freeform 5"/>
                <p:cNvSpPr/>
                <p:nvPr/>
              </p:nvSpPr>
              <p:spPr bwMode="auto">
                <a:xfrm rot="2876416">
                  <a:off x="5116982" y="1121030"/>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8" name="Freeform 5"/>
                <p:cNvSpPr/>
                <p:nvPr/>
              </p:nvSpPr>
              <p:spPr bwMode="auto">
                <a:xfrm rot="20387859">
                  <a:off x="3038719" y="1331286"/>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9" name="Freeform 5"/>
                <p:cNvSpPr/>
                <p:nvPr/>
              </p:nvSpPr>
              <p:spPr bwMode="auto">
                <a:xfrm rot="20533032">
                  <a:off x="3618686" y="1631083"/>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0" name="Freeform 5"/>
                <p:cNvSpPr/>
                <p:nvPr/>
              </p:nvSpPr>
              <p:spPr bwMode="auto">
                <a:xfrm rot="20387859">
                  <a:off x="2875335" y="200875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1" name="Freeform 5"/>
                <p:cNvSpPr/>
                <p:nvPr/>
              </p:nvSpPr>
              <p:spPr bwMode="auto">
                <a:xfrm rot="3757750">
                  <a:off x="5448291" y="1586699"/>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2" name="Freeform 5"/>
                <p:cNvSpPr/>
                <p:nvPr/>
              </p:nvSpPr>
              <p:spPr bwMode="auto">
                <a:xfrm rot="20387859">
                  <a:off x="3038719" y="1541541"/>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3" name="Freeform 5"/>
                <p:cNvSpPr/>
                <p:nvPr/>
              </p:nvSpPr>
              <p:spPr bwMode="auto">
                <a:xfrm rot="20533032">
                  <a:off x="3618686" y="1841338"/>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4" name="Freeform 5"/>
                <p:cNvSpPr/>
                <p:nvPr/>
              </p:nvSpPr>
              <p:spPr bwMode="auto">
                <a:xfrm rot="1976498">
                  <a:off x="4537016" y="1541542"/>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5" name="Freeform 5"/>
                <p:cNvSpPr/>
                <p:nvPr/>
              </p:nvSpPr>
              <p:spPr bwMode="auto">
                <a:xfrm rot="3757750">
                  <a:off x="5116982" y="1541541"/>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6" name="Freeform 5"/>
                <p:cNvSpPr/>
                <p:nvPr/>
              </p:nvSpPr>
              <p:spPr bwMode="auto">
                <a:xfrm rot="20387859">
                  <a:off x="3038719" y="1751797"/>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7" name="Freeform 5"/>
                <p:cNvSpPr/>
                <p:nvPr/>
              </p:nvSpPr>
              <p:spPr bwMode="auto">
                <a:xfrm rot="20533032">
                  <a:off x="3618686" y="205159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8" name="Freeform 5"/>
                <p:cNvSpPr/>
                <p:nvPr/>
              </p:nvSpPr>
              <p:spPr bwMode="auto">
                <a:xfrm rot="1976498">
                  <a:off x="4537016" y="1751798"/>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9" name="Freeform 5"/>
                <p:cNvSpPr/>
                <p:nvPr/>
              </p:nvSpPr>
              <p:spPr bwMode="auto">
                <a:xfrm rot="3757750">
                  <a:off x="5247203" y="2531866"/>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0" name="Freeform 5"/>
                <p:cNvSpPr/>
                <p:nvPr/>
              </p:nvSpPr>
              <p:spPr bwMode="auto">
                <a:xfrm rot="20387859">
                  <a:off x="3038719" y="1962052"/>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1" name="Freeform 5"/>
                <p:cNvSpPr/>
                <p:nvPr/>
              </p:nvSpPr>
              <p:spPr bwMode="auto">
                <a:xfrm rot="20533032">
                  <a:off x="3618686" y="2261849"/>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2" name="Freeform 5"/>
                <p:cNvSpPr/>
                <p:nvPr/>
              </p:nvSpPr>
              <p:spPr bwMode="auto">
                <a:xfrm rot="4993589">
                  <a:off x="5078467" y="1962052"/>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3" name="Freeform 5"/>
                <p:cNvSpPr/>
                <p:nvPr/>
              </p:nvSpPr>
              <p:spPr bwMode="auto">
                <a:xfrm rot="20387859">
                  <a:off x="2544026"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4" name="Freeform 5"/>
                <p:cNvSpPr/>
                <p:nvPr/>
              </p:nvSpPr>
              <p:spPr bwMode="auto">
                <a:xfrm rot="20387859">
                  <a:off x="3038719" y="217230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5" name="Freeform 5"/>
                <p:cNvSpPr/>
                <p:nvPr/>
              </p:nvSpPr>
              <p:spPr bwMode="auto">
                <a:xfrm rot="20533032">
                  <a:off x="3741430" y="2472104"/>
                  <a:ext cx="3964074" cy="3130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6" name="Freeform 5"/>
                <p:cNvSpPr/>
                <p:nvPr/>
              </p:nvSpPr>
              <p:spPr bwMode="auto">
                <a:xfrm rot="1976498">
                  <a:off x="4403676" y="264735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7" name="Freeform 5"/>
                <p:cNvSpPr/>
                <p:nvPr/>
              </p:nvSpPr>
              <p:spPr bwMode="auto">
                <a:xfrm>
                  <a:off x="3409414" y="2774670"/>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8" name="Freeform 5"/>
                <p:cNvSpPr/>
                <p:nvPr/>
              </p:nvSpPr>
              <p:spPr bwMode="auto">
                <a:xfrm rot="1976498">
                  <a:off x="2296090"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9" name="Freeform 5"/>
                <p:cNvSpPr/>
                <p:nvPr/>
              </p:nvSpPr>
              <p:spPr bwMode="auto">
                <a:xfrm rot="19703521">
                  <a:off x="2534310" y="249072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grpSp>
        <p:sp>
          <p:nvSpPr>
            <p:cNvPr id="4" name="文本框 3"/>
            <p:cNvSpPr txBox="1"/>
            <p:nvPr/>
          </p:nvSpPr>
          <p:spPr>
            <a:xfrm>
              <a:off x="4297600" y="1108703"/>
              <a:ext cx="2780479" cy="3232183"/>
            </a:xfrm>
            <a:prstGeom prst="rect">
              <a:avLst/>
            </a:prstGeom>
            <a:noFill/>
          </p:spPr>
          <p:txBody>
            <a:bodyPr wrap="square" rtlCol="0">
              <a:spAutoFit/>
            </a:bodyPr>
            <a:lstStyle/>
            <a:p>
              <a:pPr algn="ctr"/>
              <a:r>
                <a:rPr lang="en-US" altLang="zh-CN" sz="6600" b="1" dirty="0" smtClean="0">
                  <a:solidFill>
                    <a:srgbClr val="3099D6"/>
                  </a:solidFill>
                  <a:latin typeface="微软雅黑" panose="020B0503020204020204" charset="-122"/>
                  <a:ea typeface="微软雅黑" panose="020B0503020204020204" charset="-122"/>
                </a:rPr>
                <a:t>3</a:t>
              </a:r>
              <a:endParaRPr lang="zh-CN" altLang="en-US" sz="6600" b="1" dirty="0">
                <a:solidFill>
                  <a:srgbClr val="3099D6"/>
                </a:solidFill>
                <a:latin typeface="微软雅黑" panose="020B0503020204020204" charset="-122"/>
                <a:ea typeface="微软雅黑" panose="020B0503020204020204" charset="-122"/>
              </a:endParaRPr>
            </a:p>
          </p:txBody>
        </p:sp>
      </p:grpSp>
      <p:sp>
        <p:nvSpPr>
          <p:cNvPr id="40" name="文本框 39"/>
          <p:cNvSpPr txBox="1"/>
          <p:nvPr/>
        </p:nvSpPr>
        <p:spPr>
          <a:xfrm>
            <a:off x="2295830" y="485820"/>
            <a:ext cx="5674529" cy="646331"/>
          </a:xfrm>
          <a:prstGeom prst="rect">
            <a:avLst/>
          </a:prstGeom>
          <a:noFill/>
        </p:spPr>
        <p:txBody>
          <a:bodyPr wrap="square" rtlCol="0">
            <a:spAutoFit/>
          </a:bodyPr>
          <a:lstStyle/>
          <a:p>
            <a:r>
              <a:rPr lang="zh-CN" altLang="en-US" sz="3600" b="1" dirty="0" smtClean="0">
                <a:latin typeface="微软雅黑" panose="020B0503020204020204" charset="-122"/>
                <a:ea typeface="微软雅黑" panose="020B0503020204020204" charset="-122"/>
              </a:rPr>
              <a:t>组队注意事项</a:t>
            </a:r>
            <a:endParaRPr lang="zh-CN" altLang="en-US" sz="3600" b="1" dirty="0">
              <a:latin typeface="微软雅黑" panose="020B0503020204020204" charset="-122"/>
              <a:ea typeface="微软雅黑" panose="020B0503020204020204" charset="-122"/>
            </a:endParaRPr>
          </a:p>
        </p:txBody>
      </p:sp>
      <p:sp>
        <p:nvSpPr>
          <p:cNvPr id="42" name="Arc 8"/>
          <p:cNvSpPr/>
          <p:nvPr/>
        </p:nvSpPr>
        <p:spPr>
          <a:xfrm>
            <a:off x="211015" y="1676401"/>
            <a:ext cx="4248444" cy="4119488"/>
          </a:xfrm>
          <a:prstGeom prst="arc">
            <a:avLst>
              <a:gd name="adj1" fmla="val 3112912"/>
              <a:gd name="adj2" fmla="val 20379129"/>
            </a:avLst>
          </a:prstGeom>
          <a:ln w="25400">
            <a:solidFill>
              <a:srgbClr val="FEFEFE"/>
            </a:solidFill>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3200" dirty="0">
              <a:solidFill>
                <a:schemeClr val="bg1"/>
              </a:solidFill>
            </a:endParaRPr>
          </a:p>
        </p:txBody>
      </p:sp>
      <p:sp>
        <p:nvSpPr>
          <p:cNvPr id="45" name="Text Placeholder 2"/>
          <p:cNvSpPr txBox="1"/>
          <p:nvPr/>
        </p:nvSpPr>
        <p:spPr>
          <a:xfrm>
            <a:off x="613585" y="3324389"/>
            <a:ext cx="3505200" cy="174113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ctr"/>
            <a:r>
              <a:rPr lang="zh-CN" altLang="en-US" sz="2800" b="1" dirty="0" smtClean="0">
                <a:solidFill>
                  <a:schemeClr val="tx1"/>
                </a:solidFill>
                <a:effectLst>
                  <a:outerShdw blurRad="38100" dist="38100" dir="2700000" algn="tl">
                    <a:srgbClr val="000000">
                      <a:alpha val="43137"/>
                    </a:srgbClr>
                  </a:outerShdw>
                </a:effectLst>
                <a:latin typeface="Roboto condensed light"/>
                <a:cs typeface="Roboto condensed light"/>
              </a:rPr>
              <a:t>团结一致</a:t>
            </a:r>
            <a:endParaRPr lang="en-US" altLang="zh-CN" sz="2800" dirty="0">
              <a:solidFill>
                <a:schemeClr val="tx1"/>
              </a:solidFill>
              <a:latin typeface="Roboto condensed light"/>
              <a:cs typeface="Roboto condensed light"/>
            </a:endParaRPr>
          </a:p>
          <a:p>
            <a:pPr algn="ctr"/>
            <a:r>
              <a:rPr lang="zh-CN" altLang="en-US" sz="2800" b="1" dirty="0" smtClean="0">
                <a:solidFill>
                  <a:schemeClr val="tx1"/>
                </a:solidFill>
                <a:latin typeface="Roboto condensed light"/>
                <a:cs typeface="Roboto condensed light"/>
              </a:rPr>
              <a:t>破冰活动</a:t>
            </a:r>
            <a:endParaRPr lang="en-US" sz="2800" dirty="0">
              <a:solidFill>
                <a:schemeClr val="tx1"/>
              </a:solidFill>
              <a:latin typeface="Roboto condensed light"/>
              <a:cs typeface="Roboto condensed light"/>
            </a:endParaRPr>
          </a:p>
        </p:txBody>
      </p:sp>
      <p:sp>
        <p:nvSpPr>
          <p:cNvPr id="78" name="Arc 8"/>
          <p:cNvSpPr/>
          <p:nvPr/>
        </p:nvSpPr>
        <p:spPr>
          <a:xfrm>
            <a:off x="4332849" y="1714500"/>
            <a:ext cx="4192174" cy="4179863"/>
          </a:xfrm>
          <a:prstGeom prst="arc">
            <a:avLst>
              <a:gd name="adj1" fmla="val 3112912"/>
              <a:gd name="adj2" fmla="val 20069275"/>
            </a:avLst>
          </a:prstGeom>
          <a:ln w="25400">
            <a:solidFill>
              <a:srgbClr val="FEFEFE"/>
            </a:solidFill>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3200" dirty="0">
              <a:solidFill>
                <a:schemeClr val="bg1"/>
              </a:solidFill>
            </a:endParaRPr>
          </a:p>
        </p:txBody>
      </p:sp>
      <p:sp>
        <p:nvSpPr>
          <p:cNvPr id="79" name="Arc 8"/>
          <p:cNvSpPr/>
          <p:nvPr/>
        </p:nvSpPr>
        <p:spPr>
          <a:xfrm>
            <a:off x="7791451" y="1733550"/>
            <a:ext cx="4194224" cy="4160813"/>
          </a:xfrm>
          <a:prstGeom prst="arc">
            <a:avLst>
              <a:gd name="adj1" fmla="val 3112912"/>
              <a:gd name="adj2" fmla="val 19982969"/>
            </a:avLst>
          </a:prstGeom>
          <a:ln w="25400">
            <a:solidFill>
              <a:srgbClr val="FEFEFE"/>
            </a:solidFill>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3200" dirty="0">
              <a:solidFill>
                <a:schemeClr val="bg1"/>
              </a:solidFill>
            </a:endParaRPr>
          </a:p>
        </p:txBody>
      </p:sp>
      <p:sp>
        <p:nvSpPr>
          <p:cNvPr id="80" name="TextBox 79"/>
          <p:cNvSpPr txBox="1"/>
          <p:nvPr/>
        </p:nvSpPr>
        <p:spPr>
          <a:xfrm>
            <a:off x="5562600" y="3578838"/>
            <a:ext cx="2228850" cy="523220"/>
          </a:xfrm>
          <a:prstGeom prst="rect">
            <a:avLst/>
          </a:prstGeom>
          <a:noFill/>
        </p:spPr>
        <p:txBody>
          <a:bodyPr wrap="square" rtlCol="0">
            <a:spAutoFit/>
          </a:bodyPr>
          <a:lstStyle/>
          <a:p>
            <a:r>
              <a:rPr lang="zh-CN" altLang="zh-CN" sz="2800" b="1" dirty="0" smtClean="0">
                <a:effectLst>
                  <a:outerShdw blurRad="38100" dist="38100" dir="2700000" algn="tl">
                    <a:srgbClr val="000000">
                      <a:alpha val="43137"/>
                    </a:srgbClr>
                  </a:outerShdw>
                </a:effectLst>
              </a:rPr>
              <a:t>志同道合</a:t>
            </a:r>
            <a:endParaRPr lang="zh-CN" altLang="en-US" sz="2800" dirty="0"/>
          </a:p>
        </p:txBody>
      </p:sp>
      <p:sp>
        <p:nvSpPr>
          <p:cNvPr id="81" name="TextBox 80"/>
          <p:cNvSpPr txBox="1"/>
          <p:nvPr/>
        </p:nvSpPr>
        <p:spPr>
          <a:xfrm>
            <a:off x="9245871" y="3671738"/>
            <a:ext cx="1906936" cy="523220"/>
          </a:xfrm>
          <a:prstGeom prst="rect">
            <a:avLst/>
          </a:prstGeom>
          <a:noFill/>
        </p:spPr>
        <p:txBody>
          <a:bodyPr wrap="square" rtlCol="0">
            <a:spAutoFit/>
          </a:bodyPr>
          <a:lstStyle/>
          <a:p>
            <a:r>
              <a:rPr lang="zh-CN" altLang="zh-CN" sz="2800" b="1" dirty="0" smtClean="0">
                <a:effectLst>
                  <a:outerShdw blurRad="38100" dist="38100" dir="2700000" algn="tl">
                    <a:srgbClr val="000000">
                      <a:alpha val="43137"/>
                    </a:srgbClr>
                  </a:outerShdw>
                </a:effectLst>
              </a:rPr>
              <a:t>公平公正</a:t>
            </a:r>
            <a:endParaRPr lang="zh-CN" alt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4096460" y="765803"/>
            <a:ext cx="3999080" cy="3360435"/>
            <a:chOff x="3688300" y="1108703"/>
            <a:chExt cx="3999080" cy="3360435"/>
          </a:xfrm>
        </p:grpSpPr>
        <p:grpSp>
          <p:nvGrpSpPr>
            <p:cNvPr id="47" name="组合 46"/>
            <p:cNvGrpSpPr/>
            <p:nvPr/>
          </p:nvGrpSpPr>
          <p:grpSpPr>
            <a:xfrm>
              <a:off x="3688300" y="1122612"/>
              <a:ext cx="3999080" cy="3346526"/>
              <a:chOff x="2296090" y="700519"/>
              <a:chExt cx="6783500" cy="5676596"/>
            </a:xfrm>
          </p:grpSpPr>
          <p:sp>
            <p:nvSpPr>
              <p:cNvPr id="3" name="Freeform 5"/>
              <p:cNvSpPr/>
              <p:nvPr/>
            </p:nvSpPr>
            <p:spPr bwMode="auto">
              <a:xfrm rot="19721138">
                <a:off x="3038719" y="70051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5" name="Freeform 5"/>
              <p:cNvSpPr/>
              <p:nvPr/>
            </p:nvSpPr>
            <p:spPr bwMode="auto">
              <a:xfrm rot="1976498">
                <a:off x="4537016" y="700520"/>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 name="Freeform 5"/>
              <p:cNvSpPr/>
              <p:nvPr/>
            </p:nvSpPr>
            <p:spPr bwMode="auto">
              <a:xfrm rot="3250163">
                <a:off x="5116981" y="700519"/>
                <a:ext cx="3532838"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grpSp>
            <p:nvGrpSpPr>
              <p:cNvPr id="46" name="组合 45"/>
              <p:cNvGrpSpPr/>
              <p:nvPr/>
            </p:nvGrpSpPr>
            <p:grpSpPr>
              <a:xfrm>
                <a:off x="2296090" y="910774"/>
                <a:ext cx="6783500" cy="5466341"/>
                <a:chOff x="2296090" y="910774"/>
                <a:chExt cx="6783500" cy="5466341"/>
              </a:xfrm>
            </p:grpSpPr>
            <p:sp>
              <p:nvSpPr>
                <p:cNvPr id="4" name="Freeform 5"/>
                <p:cNvSpPr/>
                <p:nvPr/>
              </p:nvSpPr>
              <p:spPr bwMode="auto">
                <a:xfrm rot="20533032">
                  <a:off x="3618686" y="1000316"/>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rot="20387859">
                  <a:off x="3038719" y="910774"/>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8" name="Freeform 5"/>
                <p:cNvSpPr/>
                <p:nvPr/>
              </p:nvSpPr>
              <p:spPr bwMode="auto">
                <a:xfrm rot="20533032">
                  <a:off x="3618686" y="1210571"/>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9" name="Freeform 5"/>
                <p:cNvSpPr/>
                <p:nvPr/>
              </p:nvSpPr>
              <p:spPr bwMode="auto">
                <a:xfrm rot="1976498">
                  <a:off x="4537016" y="91077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0" name="Freeform 5"/>
                <p:cNvSpPr/>
                <p:nvPr/>
              </p:nvSpPr>
              <p:spPr bwMode="auto">
                <a:xfrm rot="3757750">
                  <a:off x="5116982" y="910774"/>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1" name="Freeform 5"/>
                <p:cNvSpPr/>
                <p:nvPr/>
              </p:nvSpPr>
              <p:spPr bwMode="auto">
                <a:xfrm rot="21089982">
                  <a:off x="3038719"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2" name="Freeform 5"/>
                <p:cNvSpPr/>
                <p:nvPr/>
              </p:nvSpPr>
              <p:spPr bwMode="auto">
                <a:xfrm rot="20533032">
                  <a:off x="3618686"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3" name="Freeform 5"/>
                <p:cNvSpPr/>
                <p:nvPr/>
              </p:nvSpPr>
              <p:spPr bwMode="auto">
                <a:xfrm rot="1976498">
                  <a:off x="4537016" y="1121031"/>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4" name="Freeform 5"/>
                <p:cNvSpPr/>
                <p:nvPr/>
              </p:nvSpPr>
              <p:spPr bwMode="auto">
                <a:xfrm rot="2876416">
                  <a:off x="5116982" y="1121030"/>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5" name="Freeform 5"/>
                <p:cNvSpPr/>
                <p:nvPr/>
              </p:nvSpPr>
              <p:spPr bwMode="auto">
                <a:xfrm rot="20387859">
                  <a:off x="3038719" y="1331286"/>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6" name="Freeform 5"/>
                <p:cNvSpPr/>
                <p:nvPr/>
              </p:nvSpPr>
              <p:spPr bwMode="auto">
                <a:xfrm rot="20533032">
                  <a:off x="3618686" y="1631083"/>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7" name="Freeform 5"/>
                <p:cNvSpPr/>
                <p:nvPr/>
              </p:nvSpPr>
              <p:spPr bwMode="auto">
                <a:xfrm rot="20387859">
                  <a:off x="2875335" y="200875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8" name="Freeform 5"/>
                <p:cNvSpPr/>
                <p:nvPr/>
              </p:nvSpPr>
              <p:spPr bwMode="auto">
                <a:xfrm rot="3757750">
                  <a:off x="5448291" y="1586699"/>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9" name="Freeform 5"/>
                <p:cNvSpPr/>
                <p:nvPr/>
              </p:nvSpPr>
              <p:spPr bwMode="auto">
                <a:xfrm rot="20387859">
                  <a:off x="3038719" y="1541541"/>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0" name="Freeform 5"/>
                <p:cNvSpPr/>
                <p:nvPr/>
              </p:nvSpPr>
              <p:spPr bwMode="auto">
                <a:xfrm rot="20533032">
                  <a:off x="3618686" y="1841338"/>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1" name="Freeform 5"/>
                <p:cNvSpPr/>
                <p:nvPr/>
              </p:nvSpPr>
              <p:spPr bwMode="auto">
                <a:xfrm rot="1976498">
                  <a:off x="4537016" y="1541542"/>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2" name="Freeform 5"/>
                <p:cNvSpPr/>
                <p:nvPr/>
              </p:nvSpPr>
              <p:spPr bwMode="auto">
                <a:xfrm rot="3757750">
                  <a:off x="5116982" y="1541541"/>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3" name="Freeform 5"/>
                <p:cNvSpPr/>
                <p:nvPr/>
              </p:nvSpPr>
              <p:spPr bwMode="auto">
                <a:xfrm rot="20387859">
                  <a:off x="3038719" y="1751797"/>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4" name="Freeform 5"/>
                <p:cNvSpPr/>
                <p:nvPr/>
              </p:nvSpPr>
              <p:spPr bwMode="auto">
                <a:xfrm rot="20533032">
                  <a:off x="3618686" y="205159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5" name="Freeform 5"/>
                <p:cNvSpPr/>
                <p:nvPr/>
              </p:nvSpPr>
              <p:spPr bwMode="auto">
                <a:xfrm rot="1976498">
                  <a:off x="4537016" y="1751798"/>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6" name="Freeform 5"/>
                <p:cNvSpPr/>
                <p:nvPr/>
              </p:nvSpPr>
              <p:spPr bwMode="auto">
                <a:xfrm rot="3757750">
                  <a:off x="5247203" y="2531866"/>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7" name="Freeform 5"/>
                <p:cNvSpPr/>
                <p:nvPr/>
              </p:nvSpPr>
              <p:spPr bwMode="auto">
                <a:xfrm rot="20387859">
                  <a:off x="3038719" y="1962052"/>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8" name="Freeform 5"/>
                <p:cNvSpPr/>
                <p:nvPr/>
              </p:nvSpPr>
              <p:spPr bwMode="auto">
                <a:xfrm rot="20533032">
                  <a:off x="3618686" y="2261849"/>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9" name="Freeform 5"/>
                <p:cNvSpPr/>
                <p:nvPr/>
              </p:nvSpPr>
              <p:spPr bwMode="auto">
                <a:xfrm rot="4993589">
                  <a:off x="5078467" y="1962052"/>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0" name="Freeform 5"/>
                <p:cNvSpPr/>
                <p:nvPr/>
              </p:nvSpPr>
              <p:spPr bwMode="auto">
                <a:xfrm rot="20387859">
                  <a:off x="2544026"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1" name="Freeform 5"/>
                <p:cNvSpPr/>
                <p:nvPr/>
              </p:nvSpPr>
              <p:spPr bwMode="auto">
                <a:xfrm rot="20387859">
                  <a:off x="3038719" y="217230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2" name="Freeform 5"/>
                <p:cNvSpPr/>
                <p:nvPr/>
              </p:nvSpPr>
              <p:spPr bwMode="auto">
                <a:xfrm rot="20533032">
                  <a:off x="3741430" y="2472104"/>
                  <a:ext cx="3964074" cy="3130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3" name="Freeform 5"/>
                <p:cNvSpPr/>
                <p:nvPr/>
              </p:nvSpPr>
              <p:spPr bwMode="auto">
                <a:xfrm rot="1976498">
                  <a:off x="4403676" y="264735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4" name="Freeform 5"/>
                <p:cNvSpPr/>
                <p:nvPr/>
              </p:nvSpPr>
              <p:spPr bwMode="auto">
                <a:xfrm>
                  <a:off x="3409414" y="2774670"/>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5" name="Freeform 5"/>
                <p:cNvSpPr/>
                <p:nvPr/>
              </p:nvSpPr>
              <p:spPr bwMode="auto">
                <a:xfrm rot="1976498">
                  <a:off x="2296090"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6" name="Freeform 5"/>
                <p:cNvSpPr/>
                <p:nvPr/>
              </p:nvSpPr>
              <p:spPr bwMode="auto">
                <a:xfrm rot="19703521">
                  <a:off x="2534310" y="249072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grpSp>
        </p:grpSp>
        <p:sp>
          <p:nvSpPr>
            <p:cNvPr id="45" name="文本框 44"/>
            <p:cNvSpPr txBox="1"/>
            <p:nvPr/>
          </p:nvSpPr>
          <p:spPr>
            <a:xfrm>
              <a:off x="4297600" y="1108703"/>
              <a:ext cx="2780480" cy="3153410"/>
            </a:xfrm>
            <a:prstGeom prst="rect">
              <a:avLst/>
            </a:prstGeom>
            <a:noFill/>
          </p:spPr>
          <p:txBody>
            <a:bodyPr wrap="square" rtlCol="0">
              <a:spAutoFit/>
            </a:bodyPr>
            <a:lstStyle/>
            <a:p>
              <a:pPr algn="ctr"/>
              <a:r>
                <a:rPr lang="en-US" altLang="zh-CN" sz="19900" b="1" dirty="0">
                  <a:solidFill>
                    <a:srgbClr val="3099D6"/>
                  </a:solidFill>
                  <a:latin typeface="微软雅黑" panose="020B0503020204020204" charset="-122"/>
                  <a:ea typeface="微软雅黑" panose="020B0503020204020204" charset="-122"/>
                </a:rPr>
                <a:t>3</a:t>
              </a:r>
              <a:endParaRPr lang="en-US" altLang="zh-CN" sz="19900" b="1" dirty="0">
                <a:solidFill>
                  <a:srgbClr val="3099D6"/>
                </a:solidFill>
                <a:latin typeface="微软雅黑" panose="020B0503020204020204" charset="-122"/>
                <a:ea typeface="微软雅黑" panose="020B0503020204020204" charset="-122"/>
              </a:endParaRPr>
            </a:p>
          </p:txBody>
        </p:sp>
      </p:grpSp>
      <p:sp>
        <p:nvSpPr>
          <p:cNvPr id="49" name="文本框 48"/>
          <p:cNvSpPr txBox="1"/>
          <p:nvPr/>
        </p:nvSpPr>
        <p:spPr>
          <a:xfrm>
            <a:off x="1393021" y="4714518"/>
            <a:ext cx="9405958" cy="706755"/>
          </a:xfrm>
          <a:prstGeom prst="rect">
            <a:avLst/>
          </a:prstGeom>
          <a:noFill/>
        </p:spPr>
        <p:txBody>
          <a:bodyPr wrap="square" rtlCol="0">
            <a:spAutoFit/>
          </a:bodyPr>
          <a:lstStyle/>
          <a:p>
            <a:pPr algn="ctr"/>
            <a:r>
              <a:rPr lang="zh-CN" altLang="en-US" sz="4000" b="1" dirty="0" smtClean="0">
                <a:latin typeface="微软雅黑" panose="020B0503020204020204" charset="-122"/>
                <a:ea typeface="微软雅黑" panose="020B0503020204020204" charset="-122"/>
              </a:rPr>
              <a:t>（三</a:t>
            </a:r>
            <a:r>
              <a:rPr lang="zh-CN" altLang="en-US" sz="4000" b="1" dirty="0" smtClean="0">
                <a:latin typeface="微软雅黑" panose="020B0503020204020204" charset="-122"/>
                <a:ea typeface="微软雅黑" panose="020B0503020204020204" charset="-122"/>
              </a:rPr>
              <a:t>）组建的具体方法</a:t>
            </a:r>
            <a:endParaRPr lang="zh-CN" altLang="en-US" sz="4000" b="1" dirty="0">
              <a:latin typeface="微软雅黑" panose="020B0503020204020204" charset="-122"/>
              <a:ea typeface="微软雅黑" panose="020B0503020204020204" charset="-122"/>
            </a:endParaRPr>
          </a:p>
        </p:txBody>
      </p:sp>
      <p:grpSp>
        <p:nvGrpSpPr>
          <p:cNvPr id="42" name="组合 41"/>
          <p:cNvGrpSpPr/>
          <p:nvPr/>
        </p:nvGrpSpPr>
        <p:grpSpPr>
          <a:xfrm>
            <a:off x="1153229" y="2135469"/>
            <a:ext cx="137160" cy="137160"/>
            <a:chOff x="6164580" y="2205556"/>
            <a:chExt cx="426720" cy="426720"/>
          </a:xfrm>
        </p:grpSpPr>
        <p:cxnSp>
          <p:nvCxnSpPr>
            <p:cNvPr id="43" name="直接连接符 42"/>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2143829" y="1253059"/>
            <a:ext cx="137160" cy="137160"/>
            <a:chOff x="6164580" y="2205556"/>
            <a:chExt cx="426720" cy="426720"/>
          </a:xfrm>
        </p:grpSpPr>
        <p:cxnSp>
          <p:nvCxnSpPr>
            <p:cNvPr id="52" name="直接连接符 51"/>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2545080" y="3079488"/>
            <a:ext cx="137160" cy="137160"/>
            <a:chOff x="6164580" y="2205556"/>
            <a:chExt cx="426720" cy="426720"/>
          </a:xfrm>
        </p:grpSpPr>
        <p:cxnSp>
          <p:nvCxnSpPr>
            <p:cNvPr id="55" name="直接连接符 54"/>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10661819" y="1318859"/>
            <a:ext cx="137160" cy="137160"/>
            <a:chOff x="6164580" y="2205556"/>
            <a:chExt cx="426720" cy="426720"/>
          </a:xfrm>
        </p:grpSpPr>
        <p:cxnSp>
          <p:nvCxnSpPr>
            <p:cNvPr id="58" name="直接连接符 57"/>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9210375" y="3511895"/>
            <a:ext cx="104046" cy="104046"/>
            <a:chOff x="6164580" y="2205556"/>
            <a:chExt cx="426720" cy="426720"/>
          </a:xfrm>
        </p:grpSpPr>
        <p:cxnSp>
          <p:nvCxnSpPr>
            <p:cNvPr id="61" name="直接连接符 60"/>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7460" y="228600"/>
            <a:ext cx="1370890" cy="1151961"/>
            <a:chOff x="3688300" y="1108703"/>
            <a:chExt cx="3999080" cy="3360435"/>
          </a:xfrm>
        </p:grpSpPr>
        <p:grpSp>
          <p:nvGrpSpPr>
            <p:cNvPr id="3" name="组合 2"/>
            <p:cNvGrpSpPr/>
            <p:nvPr/>
          </p:nvGrpSpPr>
          <p:grpSpPr>
            <a:xfrm>
              <a:off x="3688300" y="1122612"/>
              <a:ext cx="3999080" cy="3346526"/>
              <a:chOff x="2296090" y="700519"/>
              <a:chExt cx="6783500" cy="5676596"/>
            </a:xfrm>
          </p:grpSpPr>
          <p:sp>
            <p:nvSpPr>
              <p:cNvPr id="5" name="Freeform 5"/>
              <p:cNvSpPr/>
              <p:nvPr/>
            </p:nvSpPr>
            <p:spPr bwMode="auto">
              <a:xfrm rot="19721138">
                <a:off x="3038719" y="70051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6" name="Freeform 5"/>
              <p:cNvSpPr/>
              <p:nvPr/>
            </p:nvSpPr>
            <p:spPr bwMode="auto">
              <a:xfrm rot="1976498">
                <a:off x="4537016" y="700520"/>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7" name="Freeform 5"/>
              <p:cNvSpPr/>
              <p:nvPr/>
            </p:nvSpPr>
            <p:spPr bwMode="auto">
              <a:xfrm rot="3250163">
                <a:off x="5116981" y="700519"/>
                <a:ext cx="3532838"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nvGrpSpPr>
              <p:cNvPr id="8" name="组合 7"/>
              <p:cNvGrpSpPr/>
              <p:nvPr/>
            </p:nvGrpSpPr>
            <p:grpSpPr>
              <a:xfrm>
                <a:off x="2296090" y="910774"/>
                <a:ext cx="6783500" cy="5466341"/>
                <a:chOff x="2296090" y="910774"/>
                <a:chExt cx="6783500" cy="5466341"/>
              </a:xfrm>
            </p:grpSpPr>
            <p:sp>
              <p:nvSpPr>
                <p:cNvPr id="9" name="Freeform 5"/>
                <p:cNvSpPr/>
                <p:nvPr/>
              </p:nvSpPr>
              <p:spPr bwMode="auto">
                <a:xfrm rot="20533032">
                  <a:off x="3618686" y="1000316"/>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0" name="Freeform 5"/>
                <p:cNvSpPr/>
                <p:nvPr/>
              </p:nvSpPr>
              <p:spPr bwMode="auto">
                <a:xfrm rot="20387859">
                  <a:off x="3038719" y="910774"/>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1" name="Freeform 5"/>
                <p:cNvSpPr/>
                <p:nvPr/>
              </p:nvSpPr>
              <p:spPr bwMode="auto">
                <a:xfrm rot="20533032">
                  <a:off x="3618686" y="1210571"/>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2" name="Freeform 5"/>
                <p:cNvSpPr/>
                <p:nvPr/>
              </p:nvSpPr>
              <p:spPr bwMode="auto">
                <a:xfrm rot="1976498">
                  <a:off x="4537016" y="91077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3" name="Freeform 5"/>
                <p:cNvSpPr/>
                <p:nvPr/>
              </p:nvSpPr>
              <p:spPr bwMode="auto">
                <a:xfrm rot="3757750">
                  <a:off x="5116982" y="910774"/>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4" name="Freeform 5"/>
                <p:cNvSpPr/>
                <p:nvPr/>
              </p:nvSpPr>
              <p:spPr bwMode="auto">
                <a:xfrm rot="21089982">
                  <a:off x="3038719"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5" name="Freeform 5"/>
                <p:cNvSpPr/>
                <p:nvPr/>
              </p:nvSpPr>
              <p:spPr bwMode="auto">
                <a:xfrm rot="20533032">
                  <a:off x="3618686"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6" name="Freeform 5"/>
                <p:cNvSpPr/>
                <p:nvPr/>
              </p:nvSpPr>
              <p:spPr bwMode="auto">
                <a:xfrm rot="1976498">
                  <a:off x="4537016" y="1121031"/>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7" name="Freeform 5"/>
                <p:cNvSpPr/>
                <p:nvPr/>
              </p:nvSpPr>
              <p:spPr bwMode="auto">
                <a:xfrm rot="2876416">
                  <a:off x="5116982" y="1121030"/>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8" name="Freeform 5"/>
                <p:cNvSpPr/>
                <p:nvPr/>
              </p:nvSpPr>
              <p:spPr bwMode="auto">
                <a:xfrm rot="20387859">
                  <a:off x="3038719" y="1331286"/>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9" name="Freeform 5"/>
                <p:cNvSpPr/>
                <p:nvPr/>
              </p:nvSpPr>
              <p:spPr bwMode="auto">
                <a:xfrm rot="20533032">
                  <a:off x="3618686" y="1631083"/>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0" name="Freeform 5"/>
                <p:cNvSpPr/>
                <p:nvPr/>
              </p:nvSpPr>
              <p:spPr bwMode="auto">
                <a:xfrm rot="20387859">
                  <a:off x="2875335" y="200875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1" name="Freeform 5"/>
                <p:cNvSpPr/>
                <p:nvPr/>
              </p:nvSpPr>
              <p:spPr bwMode="auto">
                <a:xfrm rot="3757750">
                  <a:off x="5448291" y="1586699"/>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2" name="Freeform 5"/>
                <p:cNvSpPr/>
                <p:nvPr/>
              </p:nvSpPr>
              <p:spPr bwMode="auto">
                <a:xfrm rot="20387859">
                  <a:off x="3038719" y="1541541"/>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3" name="Freeform 5"/>
                <p:cNvSpPr/>
                <p:nvPr/>
              </p:nvSpPr>
              <p:spPr bwMode="auto">
                <a:xfrm rot="20533032">
                  <a:off x="3618686" y="1841338"/>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4" name="Freeform 5"/>
                <p:cNvSpPr/>
                <p:nvPr/>
              </p:nvSpPr>
              <p:spPr bwMode="auto">
                <a:xfrm rot="1976498">
                  <a:off x="4537016" y="1541542"/>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5" name="Freeform 5"/>
                <p:cNvSpPr/>
                <p:nvPr/>
              </p:nvSpPr>
              <p:spPr bwMode="auto">
                <a:xfrm rot="3757750">
                  <a:off x="5116982" y="1541541"/>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6" name="Freeform 5"/>
                <p:cNvSpPr/>
                <p:nvPr/>
              </p:nvSpPr>
              <p:spPr bwMode="auto">
                <a:xfrm rot="20387859">
                  <a:off x="3038719" y="1751797"/>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7" name="Freeform 5"/>
                <p:cNvSpPr/>
                <p:nvPr/>
              </p:nvSpPr>
              <p:spPr bwMode="auto">
                <a:xfrm rot="20533032">
                  <a:off x="3618686" y="205159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8" name="Freeform 5"/>
                <p:cNvSpPr/>
                <p:nvPr/>
              </p:nvSpPr>
              <p:spPr bwMode="auto">
                <a:xfrm rot="1976498">
                  <a:off x="4537016" y="1751798"/>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9" name="Freeform 5"/>
                <p:cNvSpPr/>
                <p:nvPr/>
              </p:nvSpPr>
              <p:spPr bwMode="auto">
                <a:xfrm rot="3757750">
                  <a:off x="5247203" y="2531866"/>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0" name="Freeform 5"/>
                <p:cNvSpPr/>
                <p:nvPr/>
              </p:nvSpPr>
              <p:spPr bwMode="auto">
                <a:xfrm rot="20387859">
                  <a:off x="3038719" y="1962052"/>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1" name="Freeform 5"/>
                <p:cNvSpPr/>
                <p:nvPr/>
              </p:nvSpPr>
              <p:spPr bwMode="auto">
                <a:xfrm rot="20533032">
                  <a:off x="3618686" y="2261849"/>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2" name="Freeform 5"/>
                <p:cNvSpPr/>
                <p:nvPr/>
              </p:nvSpPr>
              <p:spPr bwMode="auto">
                <a:xfrm rot="4993589">
                  <a:off x="5078467" y="1962052"/>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3" name="Freeform 5"/>
                <p:cNvSpPr/>
                <p:nvPr/>
              </p:nvSpPr>
              <p:spPr bwMode="auto">
                <a:xfrm rot="20387859">
                  <a:off x="2544026"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4" name="Freeform 5"/>
                <p:cNvSpPr/>
                <p:nvPr/>
              </p:nvSpPr>
              <p:spPr bwMode="auto">
                <a:xfrm rot="20387859">
                  <a:off x="3038719" y="217230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5" name="Freeform 5"/>
                <p:cNvSpPr/>
                <p:nvPr/>
              </p:nvSpPr>
              <p:spPr bwMode="auto">
                <a:xfrm rot="20533032">
                  <a:off x="3741430" y="2472104"/>
                  <a:ext cx="3964074" cy="3130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6" name="Freeform 5"/>
                <p:cNvSpPr/>
                <p:nvPr/>
              </p:nvSpPr>
              <p:spPr bwMode="auto">
                <a:xfrm rot="1976498">
                  <a:off x="4403676" y="264735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7" name="Freeform 5"/>
                <p:cNvSpPr/>
                <p:nvPr/>
              </p:nvSpPr>
              <p:spPr bwMode="auto">
                <a:xfrm>
                  <a:off x="3409414" y="2774670"/>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8" name="Freeform 5"/>
                <p:cNvSpPr/>
                <p:nvPr/>
              </p:nvSpPr>
              <p:spPr bwMode="auto">
                <a:xfrm rot="1976498">
                  <a:off x="2296090"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9" name="Freeform 5"/>
                <p:cNvSpPr/>
                <p:nvPr/>
              </p:nvSpPr>
              <p:spPr bwMode="auto">
                <a:xfrm rot="19703521">
                  <a:off x="2534310" y="249072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grpSp>
        <p:sp>
          <p:nvSpPr>
            <p:cNvPr id="4" name="文本框 3"/>
            <p:cNvSpPr txBox="1"/>
            <p:nvPr/>
          </p:nvSpPr>
          <p:spPr>
            <a:xfrm>
              <a:off x="4297600" y="1108703"/>
              <a:ext cx="2780480" cy="2551570"/>
            </a:xfrm>
            <a:prstGeom prst="rect">
              <a:avLst/>
            </a:prstGeom>
            <a:noFill/>
          </p:spPr>
          <p:txBody>
            <a:bodyPr wrap="square" rtlCol="0">
              <a:spAutoFit/>
            </a:bodyPr>
            <a:lstStyle/>
            <a:p>
              <a:pPr algn="ctr"/>
              <a:r>
                <a:rPr lang="en-US" altLang="zh-CN" sz="6600" b="1" dirty="0" smtClean="0">
                  <a:solidFill>
                    <a:srgbClr val="3099D6"/>
                  </a:solidFill>
                  <a:latin typeface="微软雅黑" panose="020B0503020204020204" charset="-122"/>
                  <a:ea typeface="微软雅黑" panose="020B0503020204020204" charset="-122"/>
                </a:rPr>
                <a:t>1</a:t>
              </a:r>
              <a:endParaRPr lang="zh-CN" altLang="en-US" sz="6600" b="1" dirty="0">
                <a:solidFill>
                  <a:srgbClr val="3099D6"/>
                </a:solidFill>
                <a:latin typeface="微软雅黑" panose="020B0503020204020204" charset="-122"/>
                <a:ea typeface="微软雅黑" panose="020B0503020204020204" charset="-122"/>
              </a:endParaRPr>
            </a:p>
          </p:txBody>
        </p:sp>
      </p:grpSp>
      <p:grpSp>
        <p:nvGrpSpPr>
          <p:cNvPr id="41" name="Group 3"/>
          <p:cNvGrpSpPr/>
          <p:nvPr/>
        </p:nvGrpSpPr>
        <p:grpSpPr>
          <a:xfrm rot="2700000">
            <a:off x="1045315" y="3626219"/>
            <a:ext cx="767255" cy="1934377"/>
            <a:chOff x="4178985" y="2597150"/>
            <a:chExt cx="801573" cy="2020900"/>
          </a:xfrm>
        </p:grpSpPr>
        <p:sp>
          <p:nvSpPr>
            <p:cNvPr id="42" name="Freeform 133"/>
            <p:cNvSpPr/>
            <p:nvPr/>
          </p:nvSpPr>
          <p:spPr bwMode="auto">
            <a:xfrm flipH="1">
              <a:off x="4380108" y="3983646"/>
              <a:ext cx="383148" cy="634404"/>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chemeClr val="bg1">
                <a:alpha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dirty="0"/>
            </a:p>
          </p:txBody>
        </p:sp>
        <p:sp>
          <p:nvSpPr>
            <p:cNvPr id="43" name="Freeform 134"/>
            <p:cNvSpPr/>
            <p:nvPr/>
          </p:nvSpPr>
          <p:spPr bwMode="auto">
            <a:xfrm flipH="1">
              <a:off x="4413792" y="3978274"/>
              <a:ext cx="312270" cy="399544"/>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chemeClr val="bg1">
                <a:alpha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dirty="0"/>
            </a:p>
          </p:txBody>
        </p:sp>
        <p:sp>
          <p:nvSpPr>
            <p:cNvPr id="44" name="Freeform 135"/>
            <p:cNvSpPr/>
            <p:nvPr/>
          </p:nvSpPr>
          <p:spPr bwMode="auto">
            <a:xfrm flipH="1">
              <a:off x="4464149" y="3992708"/>
              <a:ext cx="204536" cy="288808"/>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chemeClr val="bg1">
                <a:alpha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dirty="0"/>
            </a:p>
          </p:txBody>
        </p:sp>
        <p:sp>
          <p:nvSpPr>
            <p:cNvPr id="45" name="Freeform 107"/>
            <p:cNvSpPr/>
            <p:nvPr/>
          </p:nvSpPr>
          <p:spPr bwMode="auto">
            <a:xfrm flipH="1">
              <a:off x="4178985" y="3511722"/>
              <a:ext cx="371113" cy="593708"/>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bg1">
                <a:alpha val="35000"/>
              </a:schemeClr>
            </a:solidFill>
            <a:ln>
              <a:noFill/>
            </a:ln>
          </p:spPr>
          <p:txBody>
            <a:bodyPr vert="horz" wrap="square" lIns="91440" tIns="45720" rIns="91440" bIns="45720" numCol="1" anchor="t" anchorCtr="0" compatLnSpc="1"/>
            <a:lstStyle/>
            <a:p>
              <a:endParaRPr lang="en-US" sz="800" dirty="0"/>
            </a:p>
          </p:txBody>
        </p:sp>
        <p:sp>
          <p:nvSpPr>
            <p:cNvPr id="46" name="Freeform 107"/>
            <p:cNvSpPr/>
            <p:nvPr/>
          </p:nvSpPr>
          <p:spPr bwMode="auto">
            <a:xfrm>
              <a:off x="4609445" y="3511722"/>
              <a:ext cx="371113" cy="593708"/>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bg1">
                <a:alpha val="35000"/>
              </a:schemeClr>
            </a:solidFill>
            <a:ln>
              <a:noFill/>
            </a:ln>
          </p:spPr>
          <p:txBody>
            <a:bodyPr vert="horz" wrap="square" lIns="91440" tIns="45720" rIns="91440" bIns="45720" numCol="1" anchor="t" anchorCtr="0" compatLnSpc="1"/>
            <a:lstStyle/>
            <a:p>
              <a:endParaRPr lang="en-US" sz="800" dirty="0"/>
            </a:p>
          </p:txBody>
        </p:sp>
        <p:sp>
          <p:nvSpPr>
            <p:cNvPr id="47" name="Freeform 108"/>
            <p:cNvSpPr/>
            <p:nvPr/>
          </p:nvSpPr>
          <p:spPr bwMode="auto">
            <a:xfrm>
              <a:off x="4226296" y="2597150"/>
              <a:ext cx="709127" cy="1298838"/>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bg1">
                <a:alpha val="35000"/>
              </a:schemeClr>
            </a:solidFill>
            <a:ln>
              <a:noFill/>
            </a:ln>
          </p:spPr>
          <p:txBody>
            <a:bodyPr vert="horz" wrap="square" lIns="91440" tIns="45720" rIns="91440" bIns="45720" numCol="1" anchor="t" anchorCtr="0" compatLnSpc="1"/>
            <a:lstStyle/>
            <a:p>
              <a:endParaRPr lang="en-US" sz="800" dirty="0"/>
            </a:p>
          </p:txBody>
        </p:sp>
        <p:sp>
          <p:nvSpPr>
            <p:cNvPr id="48" name="Oval 113"/>
            <p:cNvSpPr>
              <a:spLocks noChangeArrowheads="1"/>
            </p:cNvSpPr>
            <p:nvPr/>
          </p:nvSpPr>
          <p:spPr bwMode="auto">
            <a:xfrm>
              <a:off x="4464149" y="3008591"/>
              <a:ext cx="236859" cy="230714"/>
            </a:xfrm>
            <a:prstGeom prst="ellipse">
              <a:avLst/>
            </a:prstGeom>
            <a:solidFill>
              <a:schemeClr val="bg1">
                <a:alpha val="35000"/>
              </a:schemeClr>
            </a:solidFill>
            <a:ln>
              <a:noFill/>
            </a:ln>
          </p:spPr>
          <p:txBody>
            <a:bodyPr vert="horz" wrap="square" lIns="91440" tIns="45720" rIns="91440" bIns="45720" numCol="1" anchor="t" anchorCtr="0" compatLnSpc="1"/>
            <a:lstStyle/>
            <a:p>
              <a:endParaRPr lang="en-US" sz="800" dirty="0"/>
            </a:p>
          </p:txBody>
        </p:sp>
        <p:sp>
          <p:nvSpPr>
            <p:cNvPr id="49" name="Oval 116"/>
            <p:cNvSpPr>
              <a:spLocks noChangeArrowheads="1"/>
            </p:cNvSpPr>
            <p:nvPr/>
          </p:nvSpPr>
          <p:spPr bwMode="auto">
            <a:xfrm>
              <a:off x="4511491" y="3311397"/>
              <a:ext cx="142175" cy="146900"/>
            </a:xfrm>
            <a:prstGeom prst="ellipse">
              <a:avLst/>
            </a:prstGeom>
            <a:solidFill>
              <a:schemeClr val="bg1">
                <a:alpha val="35000"/>
              </a:schemeClr>
            </a:solidFill>
            <a:ln>
              <a:noFill/>
            </a:ln>
          </p:spPr>
          <p:txBody>
            <a:bodyPr vert="horz" wrap="square" lIns="91440" tIns="45720" rIns="91440" bIns="45720" numCol="1" anchor="t" anchorCtr="0" compatLnSpc="1"/>
            <a:lstStyle/>
            <a:p>
              <a:endParaRPr lang="en-US" sz="800" dirty="0"/>
            </a:p>
          </p:txBody>
        </p:sp>
        <p:sp>
          <p:nvSpPr>
            <p:cNvPr id="50" name="Oval 119"/>
            <p:cNvSpPr>
              <a:spLocks noChangeArrowheads="1"/>
            </p:cNvSpPr>
            <p:nvPr/>
          </p:nvSpPr>
          <p:spPr bwMode="auto">
            <a:xfrm>
              <a:off x="4538857" y="3530389"/>
              <a:ext cx="87443" cy="85569"/>
            </a:xfrm>
            <a:prstGeom prst="ellipse">
              <a:avLst/>
            </a:prstGeom>
            <a:solidFill>
              <a:schemeClr val="bg1">
                <a:alpha val="35000"/>
              </a:schemeClr>
            </a:solidFill>
            <a:ln>
              <a:noFill/>
            </a:ln>
          </p:spPr>
          <p:txBody>
            <a:bodyPr vert="horz" wrap="square" lIns="91440" tIns="45720" rIns="91440" bIns="45720" numCol="1" anchor="t" anchorCtr="0" compatLnSpc="1"/>
            <a:lstStyle/>
            <a:p>
              <a:endParaRPr lang="en-US" sz="800" dirty="0"/>
            </a:p>
          </p:txBody>
        </p:sp>
        <p:sp>
          <p:nvSpPr>
            <p:cNvPr id="51" name="Rectangle 13"/>
            <p:cNvSpPr/>
            <p:nvPr/>
          </p:nvSpPr>
          <p:spPr>
            <a:xfrm>
              <a:off x="4499622" y="3895987"/>
              <a:ext cx="144641" cy="88637"/>
            </a:xfrm>
            <a:prstGeom prst="rect">
              <a:avLst/>
            </a:prstGeom>
            <a:solidFill>
              <a:schemeClr val="bg1">
                <a:alpha val="35000"/>
              </a:schemeClr>
            </a:solidFill>
            <a:ln>
              <a:noFill/>
            </a:ln>
          </p:spPr>
          <p:txBody>
            <a:bodyPr vert="horz" wrap="square" lIns="91440" tIns="45720" rIns="91440" bIns="45720" numCol="1" anchor="t" anchorCtr="0" compatLnSpc="1"/>
            <a:lstStyle/>
            <a:p>
              <a:endParaRPr lang="en-US" sz="800" dirty="0">
                <a:solidFill>
                  <a:schemeClr val="tx1"/>
                </a:solidFill>
              </a:endParaRPr>
            </a:p>
          </p:txBody>
        </p:sp>
      </p:grpSp>
      <p:sp>
        <p:nvSpPr>
          <p:cNvPr id="52" name="Freeform 14"/>
          <p:cNvSpPr/>
          <p:nvPr/>
        </p:nvSpPr>
        <p:spPr>
          <a:xfrm>
            <a:off x="1706058" y="1935650"/>
            <a:ext cx="10485942" cy="1952998"/>
          </a:xfrm>
          <a:custGeom>
            <a:avLst/>
            <a:gdLst>
              <a:gd name="connsiteX0" fmla="*/ 0 w 7473950"/>
              <a:gd name="connsiteY0" fmla="*/ 1390650 h 1392017"/>
              <a:gd name="connsiteX1" fmla="*/ 2197100 w 7473950"/>
              <a:gd name="connsiteY1" fmla="*/ 279400 h 1392017"/>
              <a:gd name="connsiteX2" fmla="*/ 4756150 w 7473950"/>
              <a:gd name="connsiteY2" fmla="*/ 1390650 h 1392017"/>
              <a:gd name="connsiteX3" fmla="*/ 7473950 w 7473950"/>
              <a:gd name="connsiteY3" fmla="*/ 0 h 1392017"/>
            </a:gdLst>
            <a:ahLst/>
            <a:cxnLst>
              <a:cxn ang="0">
                <a:pos x="connsiteX0" y="connsiteY0"/>
              </a:cxn>
              <a:cxn ang="0">
                <a:pos x="connsiteX1" y="connsiteY1"/>
              </a:cxn>
              <a:cxn ang="0">
                <a:pos x="connsiteX2" y="connsiteY2"/>
              </a:cxn>
              <a:cxn ang="0">
                <a:pos x="connsiteX3" y="connsiteY3"/>
              </a:cxn>
            </a:cxnLst>
            <a:rect l="l" t="t" r="r" b="b"/>
            <a:pathLst>
              <a:path w="7473950" h="1392017">
                <a:moveTo>
                  <a:pt x="0" y="1390650"/>
                </a:moveTo>
                <a:cubicBezTo>
                  <a:pt x="702204" y="835025"/>
                  <a:pt x="1404408" y="279400"/>
                  <a:pt x="2197100" y="279400"/>
                </a:cubicBezTo>
                <a:cubicBezTo>
                  <a:pt x="2989792" y="279400"/>
                  <a:pt x="3876675" y="1437217"/>
                  <a:pt x="4756150" y="1390650"/>
                </a:cubicBezTo>
                <a:cubicBezTo>
                  <a:pt x="5635625" y="1344083"/>
                  <a:pt x="6968067" y="250825"/>
                  <a:pt x="7473950" y="0"/>
                </a:cubicBezTo>
              </a:path>
            </a:pathLst>
          </a:custGeom>
          <a:ln w="12700" cmpd="sng">
            <a:solidFill>
              <a:schemeClr val="bg1"/>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sz="3200" dirty="0"/>
          </a:p>
        </p:txBody>
      </p:sp>
      <p:sp>
        <p:nvSpPr>
          <p:cNvPr id="54" name="Rounded Rectangle 16"/>
          <p:cNvSpPr/>
          <p:nvPr/>
        </p:nvSpPr>
        <p:spPr>
          <a:xfrm>
            <a:off x="3334696" y="2582460"/>
            <a:ext cx="563057" cy="563057"/>
          </a:xfrm>
          <a:prstGeom prst="roundRect">
            <a:avLst>
              <a:gd name="adj" fmla="val 50000"/>
            </a:avLst>
          </a:prstGeom>
          <a:solidFill>
            <a:srgbClr val="3099D6"/>
          </a:solidFill>
          <a:ln>
            <a:noFill/>
          </a:ln>
        </p:spPr>
        <p:txBody>
          <a:bodyPr vert="horz" wrap="square" lIns="91440" tIns="45720" rIns="91440" bIns="45720" numCol="1" anchor="t" anchorCtr="0" compatLnSpc="1"/>
          <a:lstStyle/>
          <a:p>
            <a:endParaRPr lang="en-US" sz="800" dirty="0">
              <a:solidFill>
                <a:schemeClr val="tx1"/>
              </a:solidFill>
            </a:endParaRPr>
          </a:p>
        </p:txBody>
      </p:sp>
      <p:grpSp>
        <p:nvGrpSpPr>
          <p:cNvPr id="55" name="Group 17"/>
          <p:cNvGrpSpPr/>
          <p:nvPr/>
        </p:nvGrpSpPr>
        <p:grpSpPr>
          <a:xfrm>
            <a:off x="3482283" y="2781985"/>
            <a:ext cx="275113" cy="240501"/>
            <a:chOff x="3175" y="-1587"/>
            <a:chExt cx="492126" cy="430212"/>
          </a:xfrm>
          <a:solidFill>
            <a:schemeClr val="bg1"/>
          </a:solidFill>
        </p:grpSpPr>
        <p:sp>
          <p:nvSpPr>
            <p:cNvPr id="56" name="Freeform 150"/>
            <p:cNvSpPr>
              <a:spLocks noEditPoints="1"/>
            </p:cNvSpPr>
            <p:nvPr/>
          </p:nvSpPr>
          <p:spPr bwMode="auto">
            <a:xfrm>
              <a:off x="3175" y="-1587"/>
              <a:ext cx="492125" cy="354012"/>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800"/>
            </a:p>
          </p:txBody>
        </p:sp>
        <p:sp>
          <p:nvSpPr>
            <p:cNvPr id="57" name="Freeform 151"/>
            <p:cNvSpPr/>
            <p:nvPr/>
          </p:nvSpPr>
          <p:spPr bwMode="auto">
            <a:xfrm>
              <a:off x="449263" y="150813"/>
              <a:ext cx="30163" cy="16986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800"/>
            </a:p>
          </p:txBody>
        </p:sp>
        <p:sp>
          <p:nvSpPr>
            <p:cNvPr id="58" name="Oval 152"/>
            <p:cNvSpPr>
              <a:spLocks noChangeArrowheads="1"/>
            </p:cNvSpPr>
            <p:nvPr/>
          </p:nvSpPr>
          <p:spPr bwMode="auto">
            <a:xfrm>
              <a:off x="433388" y="336550"/>
              <a:ext cx="61913" cy="92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800"/>
            </a:p>
          </p:txBody>
        </p:sp>
      </p:grpSp>
      <p:sp>
        <p:nvSpPr>
          <p:cNvPr id="61" name="텍스트 개체 틀 2"/>
          <p:cNvSpPr txBox="1"/>
          <p:nvPr/>
        </p:nvSpPr>
        <p:spPr>
          <a:xfrm>
            <a:off x="2724150" y="3545294"/>
            <a:ext cx="2257707" cy="1296118"/>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panose="020B0604020202020204"/>
              <a:buNone/>
              <a:defRPr sz="1000" kern="1200" baseline="0">
                <a:solidFill>
                  <a:schemeClr val="bg1">
                    <a:lumMod val="65000"/>
                  </a:schemeClr>
                </a:solidFill>
                <a:latin typeface="+mn-lt"/>
                <a:ea typeface="+mn-ea"/>
                <a:cs typeface="Rockwell" panose="02060603020205020403"/>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l">
              <a:lnSpc>
                <a:spcPct val="120000"/>
              </a:lnSpc>
            </a:pPr>
            <a:r>
              <a:rPr lang="zh-CN" altLang="en-US" sz="2800" b="1" dirty="0" smtClean="0">
                <a:solidFill>
                  <a:schemeClr val="tx1"/>
                </a:solidFill>
                <a:latin typeface="Roboto condensed"/>
                <a:cs typeface="Roboto condensed"/>
              </a:rPr>
              <a:t>有了一个明确恰当的选题以后</a:t>
            </a:r>
            <a:endParaRPr lang="en-US" altLang="ko-KR" sz="2800" b="1" dirty="0">
              <a:solidFill>
                <a:schemeClr val="tx1"/>
              </a:solidFill>
              <a:latin typeface="Roboto condensed"/>
              <a:cs typeface="Roboto condensed"/>
            </a:endParaRPr>
          </a:p>
        </p:txBody>
      </p:sp>
      <p:sp>
        <p:nvSpPr>
          <p:cNvPr id="63" name="TextBox 25"/>
          <p:cNvSpPr txBox="1"/>
          <p:nvPr/>
        </p:nvSpPr>
        <p:spPr>
          <a:xfrm>
            <a:off x="6819901" y="4099415"/>
            <a:ext cx="1885950" cy="1384995"/>
          </a:xfrm>
          <a:prstGeom prst="rect">
            <a:avLst/>
          </a:prstGeom>
          <a:noFill/>
        </p:spPr>
        <p:txBody>
          <a:bodyPr wrap="square" rtlCol="0">
            <a:spAutoFit/>
          </a:bodyPr>
          <a:lstStyle/>
          <a:p>
            <a:pPr lvl="0" algn="ctr"/>
            <a:r>
              <a:rPr lang="zh-CN" altLang="zh-CN" sz="2800" b="1" dirty="0" smtClean="0"/>
              <a:t>麻雀虽小，五脏得俱全</a:t>
            </a:r>
            <a:endParaRPr lang="ko-KR" altLang="en-US" sz="2800" b="1" dirty="0">
              <a:latin typeface="Roboto condensed"/>
              <a:cs typeface="Roboto condensed"/>
            </a:endParaRPr>
          </a:p>
        </p:txBody>
      </p:sp>
      <p:sp>
        <p:nvSpPr>
          <p:cNvPr id="66" name="Rounded Rectangle 28"/>
          <p:cNvSpPr/>
          <p:nvPr/>
        </p:nvSpPr>
        <p:spPr>
          <a:xfrm>
            <a:off x="7619945" y="3388729"/>
            <a:ext cx="563057" cy="563057"/>
          </a:xfrm>
          <a:prstGeom prst="roundRect">
            <a:avLst>
              <a:gd name="adj" fmla="val 50000"/>
            </a:avLst>
          </a:prstGeom>
          <a:solidFill>
            <a:srgbClr val="3099D6"/>
          </a:solidFill>
          <a:ln>
            <a:noFill/>
          </a:ln>
        </p:spPr>
        <p:txBody>
          <a:bodyPr vert="horz" wrap="square" lIns="91440" tIns="45720" rIns="91440" bIns="45720" numCol="1" anchor="t" anchorCtr="0" compatLnSpc="1"/>
          <a:lstStyle/>
          <a:p>
            <a:endParaRPr lang="en-US" sz="800" dirty="0">
              <a:solidFill>
                <a:schemeClr val="tx1"/>
              </a:solidFill>
            </a:endParaRPr>
          </a:p>
        </p:txBody>
      </p:sp>
      <p:sp>
        <p:nvSpPr>
          <p:cNvPr id="67" name="Freeform 28"/>
          <p:cNvSpPr>
            <a:spLocks noEditPoints="1"/>
          </p:cNvSpPr>
          <p:nvPr/>
        </p:nvSpPr>
        <p:spPr bwMode="auto">
          <a:xfrm>
            <a:off x="7790778" y="3545294"/>
            <a:ext cx="238873" cy="23887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solidFill>
          <a:ln>
            <a:noFill/>
          </a:ln>
        </p:spPr>
        <p:txBody>
          <a:bodyPr vert="horz" wrap="square" lIns="91440" tIns="45720" rIns="91440" bIns="45720" numCol="1" anchor="t" anchorCtr="0" compatLnSpc="1"/>
          <a:lstStyle/>
          <a:p>
            <a:endParaRPr lang="id-ID" sz="800"/>
          </a:p>
        </p:txBody>
      </p:sp>
      <p:sp>
        <p:nvSpPr>
          <p:cNvPr id="69" name="TextBox 31"/>
          <p:cNvSpPr txBox="1"/>
          <p:nvPr/>
        </p:nvSpPr>
        <p:spPr>
          <a:xfrm>
            <a:off x="9353550" y="3649435"/>
            <a:ext cx="2838450" cy="2677656"/>
          </a:xfrm>
          <a:prstGeom prst="rect">
            <a:avLst/>
          </a:prstGeom>
          <a:noFill/>
        </p:spPr>
        <p:txBody>
          <a:bodyPr wrap="square" rtlCol="0">
            <a:spAutoFit/>
          </a:bodyPr>
          <a:lstStyle/>
          <a:p>
            <a:pPr lvl="0" algn="ctr"/>
            <a:r>
              <a:rPr lang="zh-CN" altLang="zh-CN" sz="2800" dirty="0" smtClean="0"/>
              <a:t>这份简单的策划案中应当包括</a:t>
            </a:r>
            <a:r>
              <a:rPr lang="zh-CN" altLang="zh-CN" sz="2800" b="1" dirty="0" smtClean="0"/>
              <a:t>实践地点，实践方式，时间安排以及人员安排等内容</a:t>
            </a:r>
            <a:endParaRPr lang="ko-KR" altLang="en-US" sz="2800" b="1" dirty="0">
              <a:latin typeface="Roboto condensed"/>
              <a:cs typeface="Roboto condensed"/>
            </a:endParaRPr>
          </a:p>
        </p:txBody>
      </p:sp>
      <p:sp>
        <p:nvSpPr>
          <p:cNvPr id="72" name="Rounded Rectangle 34"/>
          <p:cNvSpPr/>
          <p:nvPr/>
        </p:nvSpPr>
        <p:spPr>
          <a:xfrm>
            <a:off x="10118789" y="3033999"/>
            <a:ext cx="563057" cy="563057"/>
          </a:xfrm>
          <a:prstGeom prst="roundRect">
            <a:avLst>
              <a:gd name="adj" fmla="val 50000"/>
            </a:avLst>
          </a:prstGeom>
          <a:solidFill>
            <a:srgbClr val="3099D6"/>
          </a:solidFill>
          <a:ln>
            <a:noFill/>
          </a:ln>
        </p:spPr>
        <p:txBody>
          <a:bodyPr vert="horz" wrap="square" lIns="91440" tIns="45720" rIns="91440" bIns="45720" numCol="1" anchor="t" anchorCtr="0" compatLnSpc="1"/>
          <a:lstStyle/>
          <a:p>
            <a:endParaRPr lang="en-US" sz="800" dirty="0">
              <a:solidFill>
                <a:schemeClr val="tx1"/>
              </a:solidFill>
            </a:endParaRPr>
          </a:p>
        </p:txBody>
      </p:sp>
      <p:grpSp>
        <p:nvGrpSpPr>
          <p:cNvPr id="73" name="Group 35"/>
          <p:cNvGrpSpPr/>
          <p:nvPr/>
        </p:nvGrpSpPr>
        <p:grpSpPr>
          <a:xfrm>
            <a:off x="10262363" y="3168144"/>
            <a:ext cx="277004" cy="274341"/>
            <a:chOff x="0" y="1589"/>
            <a:chExt cx="495294" cy="490530"/>
          </a:xfrm>
          <a:solidFill>
            <a:schemeClr val="bg1"/>
          </a:solidFill>
        </p:grpSpPr>
        <p:sp>
          <p:nvSpPr>
            <p:cNvPr id="74" name="Freeform 166"/>
            <p:cNvSpPr>
              <a:spLocks noEditPoints="1"/>
            </p:cNvSpPr>
            <p:nvPr/>
          </p:nvSpPr>
          <p:spPr bwMode="auto">
            <a:xfrm>
              <a:off x="0" y="47624"/>
              <a:ext cx="452431" cy="444495"/>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800"/>
            </a:p>
          </p:txBody>
        </p:sp>
        <p:sp>
          <p:nvSpPr>
            <p:cNvPr id="75" name="Freeform 167"/>
            <p:cNvSpPr>
              <a:spLocks noEditPoints="1"/>
            </p:cNvSpPr>
            <p:nvPr/>
          </p:nvSpPr>
          <p:spPr bwMode="auto">
            <a:xfrm>
              <a:off x="219073" y="246061"/>
              <a:ext cx="76199" cy="76199"/>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800"/>
            </a:p>
          </p:txBody>
        </p:sp>
        <p:sp>
          <p:nvSpPr>
            <p:cNvPr id="76" name="Freeform 168"/>
            <p:cNvSpPr>
              <a:spLocks noEditPoints="1"/>
            </p:cNvSpPr>
            <p:nvPr/>
          </p:nvSpPr>
          <p:spPr bwMode="auto">
            <a:xfrm>
              <a:off x="419095" y="1589"/>
              <a:ext cx="76199" cy="76199"/>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800"/>
            </a:p>
          </p:txBody>
        </p:sp>
        <p:sp>
          <p:nvSpPr>
            <p:cNvPr id="77" name="Freeform 169"/>
            <p:cNvSpPr>
              <a:spLocks noEditPoints="1"/>
            </p:cNvSpPr>
            <p:nvPr/>
          </p:nvSpPr>
          <p:spPr bwMode="auto">
            <a:xfrm>
              <a:off x="126999" y="231774"/>
              <a:ext cx="61913" cy="60325"/>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800"/>
            </a:p>
          </p:txBody>
        </p:sp>
        <p:sp>
          <p:nvSpPr>
            <p:cNvPr id="78" name="Oval 170"/>
            <p:cNvSpPr>
              <a:spLocks noChangeArrowheads="1"/>
            </p:cNvSpPr>
            <p:nvPr/>
          </p:nvSpPr>
          <p:spPr bwMode="auto">
            <a:xfrm>
              <a:off x="188912" y="338134"/>
              <a:ext cx="30164" cy="3016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800"/>
            </a:p>
          </p:txBody>
        </p:sp>
        <p:sp>
          <p:nvSpPr>
            <p:cNvPr id="79" name="Oval 171"/>
            <p:cNvSpPr>
              <a:spLocks noChangeArrowheads="1"/>
            </p:cNvSpPr>
            <p:nvPr/>
          </p:nvSpPr>
          <p:spPr bwMode="auto">
            <a:xfrm>
              <a:off x="433389" y="107949"/>
              <a:ext cx="31749" cy="317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800"/>
            </a:p>
          </p:txBody>
        </p:sp>
      </p:grpSp>
      <p:grpSp>
        <p:nvGrpSpPr>
          <p:cNvPr id="80" name="Group 42"/>
          <p:cNvGrpSpPr/>
          <p:nvPr/>
        </p:nvGrpSpPr>
        <p:grpSpPr>
          <a:xfrm>
            <a:off x="4791994" y="830179"/>
            <a:ext cx="2637507" cy="3643047"/>
            <a:chOff x="232974" y="1556285"/>
            <a:chExt cx="1879907" cy="2596615"/>
          </a:xfrm>
        </p:grpSpPr>
        <p:sp>
          <p:nvSpPr>
            <p:cNvPr id="81" name="TextBox 43"/>
            <p:cNvSpPr txBox="1"/>
            <p:nvPr/>
          </p:nvSpPr>
          <p:spPr>
            <a:xfrm>
              <a:off x="232974" y="1556285"/>
              <a:ext cx="1879907" cy="987168"/>
            </a:xfrm>
            <a:prstGeom prst="rect">
              <a:avLst/>
            </a:prstGeom>
            <a:noFill/>
          </p:spPr>
          <p:txBody>
            <a:bodyPr wrap="square" rtlCol="0">
              <a:spAutoFit/>
            </a:bodyPr>
            <a:lstStyle/>
            <a:p>
              <a:pPr lvl="0" algn="ctr"/>
              <a:r>
                <a:rPr lang="zh-CN" altLang="en-US" sz="2800" b="1" dirty="0" smtClean="0">
                  <a:latin typeface="Roboto condensed"/>
                  <a:cs typeface="Roboto condensed"/>
                </a:rPr>
                <a:t>制作一份简单的实践活动策划案</a:t>
              </a:r>
              <a:endParaRPr lang="ko-KR" altLang="en-US" sz="2800" b="1" dirty="0">
                <a:latin typeface="Roboto condensed"/>
                <a:cs typeface="Roboto condensed"/>
              </a:endParaRPr>
            </a:p>
          </p:txBody>
        </p:sp>
        <p:sp>
          <p:nvSpPr>
            <p:cNvPr id="82" name="텍스트 개체 틀 2"/>
            <p:cNvSpPr txBox="1"/>
            <p:nvPr/>
          </p:nvSpPr>
          <p:spPr>
            <a:xfrm>
              <a:off x="667471" y="3229080"/>
              <a:ext cx="1262929" cy="923820"/>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panose="020B0604020202020204"/>
                <a:buNone/>
                <a:defRPr sz="1000" kern="1200" baseline="0">
                  <a:solidFill>
                    <a:schemeClr val="bg1">
                      <a:lumMod val="65000"/>
                    </a:schemeClr>
                  </a:solidFill>
                  <a:latin typeface="+mn-lt"/>
                  <a:ea typeface="+mn-ea"/>
                  <a:cs typeface="Rockwell" panose="02060603020205020403"/>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l">
                <a:lnSpc>
                  <a:spcPct val="120000"/>
                </a:lnSpc>
              </a:pPr>
              <a:endParaRPr lang="en-US" altLang="ko-KR" sz="1200" dirty="0">
                <a:solidFill>
                  <a:schemeClr val="bg1"/>
                </a:solidFill>
                <a:latin typeface="Roboto condensed"/>
                <a:cs typeface="Roboto condensed"/>
              </a:endParaRPr>
            </a:p>
          </p:txBody>
        </p:sp>
      </p:grpSp>
      <p:sp>
        <p:nvSpPr>
          <p:cNvPr id="84" name="Rounded Rectangle 46"/>
          <p:cNvSpPr/>
          <p:nvPr/>
        </p:nvSpPr>
        <p:spPr>
          <a:xfrm>
            <a:off x="5535229" y="2145917"/>
            <a:ext cx="563057" cy="563057"/>
          </a:xfrm>
          <a:prstGeom prst="roundRect">
            <a:avLst>
              <a:gd name="adj" fmla="val 50000"/>
            </a:avLst>
          </a:prstGeom>
          <a:solidFill>
            <a:srgbClr val="3099D6"/>
          </a:solidFill>
          <a:ln>
            <a:noFill/>
          </a:ln>
        </p:spPr>
        <p:txBody>
          <a:bodyPr vert="horz" wrap="square" lIns="91440" tIns="45720" rIns="91440" bIns="45720" numCol="1" anchor="t" anchorCtr="0" compatLnSpc="1"/>
          <a:lstStyle/>
          <a:p>
            <a:endParaRPr lang="en-US" sz="800" dirty="0">
              <a:solidFill>
                <a:schemeClr val="tx1"/>
              </a:solidFill>
            </a:endParaRPr>
          </a:p>
        </p:txBody>
      </p:sp>
      <p:sp>
        <p:nvSpPr>
          <p:cNvPr id="85" name="Freeform 39"/>
          <p:cNvSpPr>
            <a:spLocks noEditPoints="1"/>
          </p:cNvSpPr>
          <p:nvPr/>
        </p:nvSpPr>
        <p:spPr bwMode="auto">
          <a:xfrm>
            <a:off x="5700220" y="2297935"/>
            <a:ext cx="253372" cy="252630"/>
          </a:xfrm>
          <a:custGeom>
            <a:avLst/>
            <a:gdLst/>
            <a:ahLst/>
            <a:cxnLst>
              <a:cxn ang="0">
                <a:pos x="176" y="48"/>
              </a:cxn>
              <a:cxn ang="0">
                <a:pos x="169" y="48"/>
              </a:cxn>
              <a:cxn ang="0">
                <a:pos x="169" y="54"/>
              </a:cxn>
              <a:cxn ang="0">
                <a:pos x="169" y="120"/>
              </a:cxn>
              <a:cxn ang="0">
                <a:pos x="169" y="127"/>
              </a:cxn>
              <a:cxn ang="0">
                <a:pos x="176" y="127"/>
              </a:cxn>
              <a:cxn ang="0">
                <a:pos x="176" y="48"/>
              </a:cxn>
              <a:cxn ang="0">
                <a:pos x="193" y="31"/>
              </a:cxn>
              <a:cxn ang="0">
                <a:pos x="80" y="31"/>
              </a:cxn>
              <a:cxn ang="0">
                <a:pos x="68" y="129"/>
              </a:cxn>
              <a:cxn ang="0">
                <a:pos x="10" y="188"/>
              </a:cxn>
              <a:cxn ang="0">
                <a:pos x="15" y="208"/>
              </a:cxn>
              <a:cxn ang="0">
                <a:pos x="35" y="214"/>
              </a:cxn>
              <a:cxn ang="0">
                <a:pos x="94" y="155"/>
              </a:cxn>
              <a:cxn ang="0">
                <a:pos x="193" y="144"/>
              </a:cxn>
              <a:cxn ang="0">
                <a:pos x="193" y="31"/>
              </a:cxn>
              <a:cxn ang="0">
                <a:pos x="183" y="134"/>
              </a:cxn>
              <a:cxn ang="0">
                <a:pos x="90" y="134"/>
              </a:cxn>
              <a:cxn ang="0">
                <a:pos x="90" y="41"/>
              </a:cxn>
              <a:cxn ang="0">
                <a:pos x="183" y="41"/>
              </a:cxn>
              <a:cxn ang="0">
                <a:pos x="183" y="134"/>
              </a:cxn>
            </a:cxnLst>
            <a:rect l="0" t="0" r="r" b="b"/>
            <a:pathLst>
              <a:path w="224" h="223">
                <a:moveTo>
                  <a:pt x="176" y="48"/>
                </a:moveTo>
                <a:cubicBezTo>
                  <a:pt x="174" y="46"/>
                  <a:pt x="171" y="46"/>
                  <a:pt x="169" y="48"/>
                </a:cubicBezTo>
                <a:cubicBezTo>
                  <a:pt x="167" y="50"/>
                  <a:pt x="167" y="53"/>
                  <a:pt x="169" y="54"/>
                </a:cubicBezTo>
                <a:cubicBezTo>
                  <a:pt x="187" y="73"/>
                  <a:pt x="187" y="102"/>
                  <a:pt x="169" y="120"/>
                </a:cubicBezTo>
                <a:cubicBezTo>
                  <a:pt x="167" y="122"/>
                  <a:pt x="167" y="125"/>
                  <a:pt x="169" y="127"/>
                </a:cubicBezTo>
                <a:cubicBezTo>
                  <a:pt x="171" y="129"/>
                  <a:pt x="174" y="129"/>
                  <a:pt x="176" y="127"/>
                </a:cubicBezTo>
                <a:cubicBezTo>
                  <a:pt x="197" y="105"/>
                  <a:pt x="197" y="70"/>
                  <a:pt x="176" y="48"/>
                </a:cubicBezTo>
                <a:close/>
                <a:moveTo>
                  <a:pt x="193" y="31"/>
                </a:moveTo>
                <a:cubicBezTo>
                  <a:pt x="161" y="0"/>
                  <a:pt x="111" y="0"/>
                  <a:pt x="80" y="31"/>
                </a:cubicBezTo>
                <a:cubicBezTo>
                  <a:pt x="53" y="58"/>
                  <a:pt x="49" y="98"/>
                  <a:pt x="68" y="129"/>
                </a:cubicBezTo>
                <a:cubicBezTo>
                  <a:pt x="10" y="188"/>
                  <a:pt x="10" y="188"/>
                  <a:pt x="10" y="188"/>
                </a:cubicBezTo>
                <a:cubicBezTo>
                  <a:pt x="10" y="188"/>
                  <a:pt x="0" y="194"/>
                  <a:pt x="15" y="208"/>
                </a:cubicBezTo>
                <a:cubicBezTo>
                  <a:pt x="30" y="223"/>
                  <a:pt x="35" y="214"/>
                  <a:pt x="35" y="214"/>
                </a:cubicBezTo>
                <a:cubicBezTo>
                  <a:pt x="94" y="155"/>
                  <a:pt x="94" y="155"/>
                  <a:pt x="94" y="155"/>
                </a:cubicBezTo>
                <a:cubicBezTo>
                  <a:pt x="125" y="174"/>
                  <a:pt x="166" y="170"/>
                  <a:pt x="193" y="144"/>
                </a:cubicBezTo>
                <a:cubicBezTo>
                  <a:pt x="224" y="113"/>
                  <a:pt x="224" y="62"/>
                  <a:pt x="193" y="31"/>
                </a:cubicBezTo>
                <a:close/>
                <a:moveTo>
                  <a:pt x="183" y="134"/>
                </a:moveTo>
                <a:cubicBezTo>
                  <a:pt x="157" y="160"/>
                  <a:pt x="115" y="160"/>
                  <a:pt x="90" y="134"/>
                </a:cubicBezTo>
                <a:cubicBezTo>
                  <a:pt x="64" y="108"/>
                  <a:pt x="64" y="67"/>
                  <a:pt x="90" y="41"/>
                </a:cubicBezTo>
                <a:cubicBezTo>
                  <a:pt x="115" y="15"/>
                  <a:pt x="157" y="15"/>
                  <a:pt x="183" y="41"/>
                </a:cubicBezTo>
                <a:cubicBezTo>
                  <a:pt x="208" y="67"/>
                  <a:pt x="208" y="108"/>
                  <a:pt x="183" y="134"/>
                </a:cubicBezTo>
                <a:close/>
              </a:path>
            </a:pathLst>
          </a:custGeom>
          <a:solidFill>
            <a:schemeClr val="bg1"/>
          </a:solidFill>
          <a:ln>
            <a:noFill/>
          </a:ln>
        </p:spPr>
        <p:txBody>
          <a:bodyPr vert="horz" wrap="square" lIns="91440" tIns="45720" rIns="91440" bIns="45720" numCol="1" anchor="t" anchorCtr="0" compatLnSpc="1"/>
          <a:lstStyle/>
          <a:p>
            <a:endParaRPr lang="ko-KR" altLang="en-US" sz="8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7460" y="228600"/>
            <a:ext cx="1370890" cy="1151961"/>
            <a:chOff x="3688300" y="1108703"/>
            <a:chExt cx="3999080" cy="3360435"/>
          </a:xfrm>
        </p:grpSpPr>
        <p:grpSp>
          <p:nvGrpSpPr>
            <p:cNvPr id="3" name="组合 2"/>
            <p:cNvGrpSpPr/>
            <p:nvPr/>
          </p:nvGrpSpPr>
          <p:grpSpPr>
            <a:xfrm>
              <a:off x="3688300" y="1122612"/>
              <a:ext cx="3999080" cy="3346526"/>
              <a:chOff x="2296090" y="700519"/>
              <a:chExt cx="6783500" cy="5676596"/>
            </a:xfrm>
          </p:grpSpPr>
          <p:sp>
            <p:nvSpPr>
              <p:cNvPr id="5" name="Freeform 5"/>
              <p:cNvSpPr/>
              <p:nvPr/>
            </p:nvSpPr>
            <p:spPr bwMode="auto">
              <a:xfrm rot="19721138">
                <a:off x="3038719" y="70051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6" name="Freeform 5"/>
              <p:cNvSpPr/>
              <p:nvPr/>
            </p:nvSpPr>
            <p:spPr bwMode="auto">
              <a:xfrm rot="1976498">
                <a:off x="4537016" y="700520"/>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7" name="Freeform 5"/>
              <p:cNvSpPr/>
              <p:nvPr/>
            </p:nvSpPr>
            <p:spPr bwMode="auto">
              <a:xfrm rot="3250163">
                <a:off x="5116981" y="700519"/>
                <a:ext cx="3532838"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nvGrpSpPr>
              <p:cNvPr id="8" name="组合 7"/>
              <p:cNvGrpSpPr/>
              <p:nvPr/>
            </p:nvGrpSpPr>
            <p:grpSpPr>
              <a:xfrm>
                <a:off x="2296090" y="910774"/>
                <a:ext cx="6783500" cy="5466341"/>
                <a:chOff x="2296090" y="910774"/>
                <a:chExt cx="6783500" cy="5466341"/>
              </a:xfrm>
            </p:grpSpPr>
            <p:sp>
              <p:nvSpPr>
                <p:cNvPr id="9" name="Freeform 5"/>
                <p:cNvSpPr/>
                <p:nvPr/>
              </p:nvSpPr>
              <p:spPr bwMode="auto">
                <a:xfrm rot="20533032">
                  <a:off x="3618686" y="1000316"/>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0" name="Freeform 5"/>
                <p:cNvSpPr/>
                <p:nvPr/>
              </p:nvSpPr>
              <p:spPr bwMode="auto">
                <a:xfrm rot="20387859">
                  <a:off x="3038719" y="910774"/>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1" name="Freeform 5"/>
                <p:cNvSpPr/>
                <p:nvPr/>
              </p:nvSpPr>
              <p:spPr bwMode="auto">
                <a:xfrm rot="20533032">
                  <a:off x="3618686" y="1210571"/>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2" name="Freeform 5"/>
                <p:cNvSpPr/>
                <p:nvPr/>
              </p:nvSpPr>
              <p:spPr bwMode="auto">
                <a:xfrm rot="1976498">
                  <a:off x="4537016" y="91077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3" name="Freeform 5"/>
                <p:cNvSpPr/>
                <p:nvPr/>
              </p:nvSpPr>
              <p:spPr bwMode="auto">
                <a:xfrm rot="3757750">
                  <a:off x="5116982" y="910774"/>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4" name="Freeform 5"/>
                <p:cNvSpPr/>
                <p:nvPr/>
              </p:nvSpPr>
              <p:spPr bwMode="auto">
                <a:xfrm rot="21089982">
                  <a:off x="3038719"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5" name="Freeform 5"/>
                <p:cNvSpPr/>
                <p:nvPr/>
              </p:nvSpPr>
              <p:spPr bwMode="auto">
                <a:xfrm rot="20533032">
                  <a:off x="3618686"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6" name="Freeform 5"/>
                <p:cNvSpPr/>
                <p:nvPr/>
              </p:nvSpPr>
              <p:spPr bwMode="auto">
                <a:xfrm rot="1976498">
                  <a:off x="4537016" y="1121031"/>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7" name="Freeform 5"/>
                <p:cNvSpPr/>
                <p:nvPr/>
              </p:nvSpPr>
              <p:spPr bwMode="auto">
                <a:xfrm rot="2876416">
                  <a:off x="5116982" y="1121030"/>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8" name="Freeform 5"/>
                <p:cNvSpPr/>
                <p:nvPr/>
              </p:nvSpPr>
              <p:spPr bwMode="auto">
                <a:xfrm rot="20387859">
                  <a:off x="3038719" y="1331286"/>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9" name="Freeform 5"/>
                <p:cNvSpPr/>
                <p:nvPr/>
              </p:nvSpPr>
              <p:spPr bwMode="auto">
                <a:xfrm rot="20533032">
                  <a:off x="3618686" y="1631083"/>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0" name="Freeform 5"/>
                <p:cNvSpPr/>
                <p:nvPr/>
              </p:nvSpPr>
              <p:spPr bwMode="auto">
                <a:xfrm rot="20387859">
                  <a:off x="2875335" y="200875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1" name="Freeform 5"/>
                <p:cNvSpPr/>
                <p:nvPr/>
              </p:nvSpPr>
              <p:spPr bwMode="auto">
                <a:xfrm rot="3757750">
                  <a:off x="5448291" y="1586699"/>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2" name="Freeform 5"/>
                <p:cNvSpPr/>
                <p:nvPr/>
              </p:nvSpPr>
              <p:spPr bwMode="auto">
                <a:xfrm rot="20387859">
                  <a:off x="3038719" y="1541541"/>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3" name="Freeform 5"/>
                <p:cNvSpPr/>
                <p:nvPr/>
              </p:nvSpPr>
              <p:spPr bwMode="auto">
                <a:xfrm rot="20533032">
                  <a:off x="3618686" y="1841338"/>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4" name="Freeform 5"/>
                <p:cNvSpPr/>
                <p:nvPr/>
              </p:nvSpPr>
              <p:spPr bwMode="auto">
                <a:xfrm rot="1976498">
                  <a:off x="4537016" y="1541542"/>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5" name="Freeform 5"/>
                <p:cNvSpPr/>
                <p:nvPr/>
              </p:nvSpPr>
              <p:spPr bwMode="auto">
                <a:xfrm rot="3757750">
                  <a:off x="5116982" y="1541541"/>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6" name="Freeform 5"/>
                <p:cNvSpPr/>
                <p:nvPr/>
              </p:nvSpPr>
              <p:spPr bwMode="auto">
                <a:xfrm rot="20387859">
                  <a:off x="3038719" y="1751797"/>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7" name="Freeform 5"/>
                <p:cNvSpPr/>
                <p:nvPr/>
              </p:nvSpPr>
              <p:spPr bwMode="auto">
                <a:xfrm rot="20533032">
                  <a:off x="3618686" y="205159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8" name="Freeform 5"/>
                <p:cNvSpPr/>
                <p:nvPr/>
              </p:nvSpPr>
              <p:spPr bwMode="auto">
                <a:xfrm rot="1976498">
                  <a:off x="4537016" y="1751798"/>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9" name="Freeform 5"/>
                <p:cNvSpPr/>
                <p:nvPr/>
              </p:nvSpPr>
              <p:spPr bwMode="auto">
                <a:xfrm rot="3757750">
                  <a:off x="5247203" y="2531866"/>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0" name="Freeform 5"/>
                <p:cNvSpPr/>
                <p:nvPr/>
              </p:nvSpPr>
              <p:spPr bwMode="auto">
                <a:xfrm rot="20387859">
                  <a:off x="3038719" y="1962052"/>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1" name="Freeform 5"/>
                <p:cNvSpPr/>
                <p:nvPr/>
              </p:nvSpPr>
              <p:spPr bwMode="auto">
                <a:xfrm rot="20533032">
                  <a:off x="3618686" y="2261849"/>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2" name="Freeform 5"/>
                <p:cNvSpPr/>
                <p:nvPr/>
              </p:nvSpPr>
              <p:spPr bwMode="auto">
                <a:xfrm rot="4993589">
                  <a:off x="5078467" y="1962052"/>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3" name="Freeform 5"/>
                <p:cNvSpPr/>
                <p:nvPr/>
              </p:nvSpPr>
              <p:spPr bwMode="auto">
                <a:xfrm rot="20387859">
                  <a:off x="2544026"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4" name="Freeform 5"/>
                <p:cNvSpPr/>
                <p:nvPr/>
              </p:nvSpPr>
              <p:spPr bwMode="auto">
                <a:xfrm rot="20387859">
                  <a:off x="3038719" y="217230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5" name="Freeform 5"/>
                <p:cNvSpPr/>
                <p:nvPr/>
              </p:nvSpPr>
              <p:spPr bwMode="auto">
                <a:xfrm rot="20533032">
                  <a:off x="3741430" y="2472104"/>
                  <a:ext cx="3964074" cy="3130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6" name="Freeform 5"/>
                <p:cNvSpPr/>
                <p:nvPr/>
              </p:nvSpPr>
              <p:spPr bwMode="auto">
                <a:xfrm rot="1976498">
                  <a:off x="4403676" y="264735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7" name="Freeform 5"/>
                <p:cNvSpPr/>
                <p:nvPr/>
              </p:nvSpPr>
              <p:spPr bwMode="auto">
                <a:xfrm>
                  <a:off x="3409414" y="2774670"/>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8" name="Freeform 5"/>
                <p:cNvSpPr/>
                <p:nvPr/>
              </p:nvSpPr>
              <p:spPr bwMode="auto">
                <a:xfrm rot="1976498">
                  <a:off x="2296090"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9" name="Freeform 5"/>
                <p:cNvSpPr/>
                <p:nvPr/>
              </p:nvSpPr>
              <p:spPr bwMode="auto">
                <a:xfrm rot="19703521">
                  <a:off x="2534310" y="249072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grpSp>
        <p:sp>
          <p:nvSpPr>
            <p:cNvPr id="4" name="文本框 3"/>
            <p:cNvSpPr txBox="1"/>
            <p:nvPr/>
          </p:nvSpPr>
          <p:spPr>
            <a:xfrm>
              <a:off x="4297600" y="1108703"/>
              <a:ext cx="2780479" cy="3232183"/>
            </a:xfrm>
            <a:prstGeom prst="rect">
              <a:avLst/>
            </a:prstGeom>
            <a:noFill/>
          </p:spPr>
          <p:txBody>
            <a:bodyPr wrap="square" rtlCol="0">
              <a:spAutoFit/>
            </a:bodyPr>
            <a:lstStyle/>
            <a:p>
              <a:pPr algn="ctr"/>
              <a:r>
                <a:rPr lang="en-US" altLang="zh-CN" sz="6600" b="1" dirty="0" smtClean="0">
                  <a:solidFill>
                    <a:srgbClr val="3099D6"/>
                  </a:solidFill>
                  <a:latin typeface="微软雅黑" panose="020B0503020204020204" charset="-122"/>
                  <a:ea typeface="微软雅黑" panose="020B0503020204020204" charset="-122"/>
                </a:rPr>
                <a:t>2</a:t>
              </a:r>
              <a:endParaRPr lang="zh-CN" altLang="en-US" sz="6600" b="1" dirty="0">
                <a:solidFill>
                  <a:srgbClr val="3099D6"/>
                </a:solidFill>
                <a:latin typeface="微软雅黑" panose="020B0503020204020204" charset="-122"/>
                <a:ea typeface="微软雅黑" panose="020B0503020204020204" charset="-122"/>
              </a:endParaRPr>
            </a:p>
          </p:txBody>
        </p:sp>
      </p:grpSp>
      <p:sp>
        <p:nvSpPr>
          <p:cNvPr id="40" name="文本框 39"/>
          <p:cNvSpPr txBox="1"/>
          <p:nvPr/>
        </p:nvSpPr>
        <p:spPr>
          <a:xfrm>
            <a:off x="2295830" y="447720"/>
            <a:ext cx="5674529" cy="646331"/>
          </a:xfrm>
          <a:prstGeom prst="rect">
            <a:avLst/>
          </a:prstGeom>
          <a:noFill/>
        </p:spPr>
        <p:txBody>
          <a:bodyPr wrap="square" rtlCol="0">
            <a:spAutoFit/>
          </a:bodyPr>
          <a:lstStyle/>
          <a:p>
            <a:r>
              <a:rPr lang="zh-CN" altLang="en-US" sz="3600" b="1" dirty="0" smtClean="0">
                <a:solidFill>
                  <a:schemeClr val="bg1"/>
                </a:solidFill>
                <a:latin typeface="微软雅黑" panose="020B0503020204020204" charset="-122"/>
                <a:ea typeface="微软雅黑" panose="020B0503020204020204" charset="-122"/>
              </a:rPr>
              <a:t>寻找志同道合的队友</a:t>
            </a:r>
            <a:endParaRPr lang="zh-CN" altLang="en-US" sz="3600" b="1" dirty="0">
              <a:solidFill>
                <a:schemeClr val="bg1"/>
              </a:solidFill>
              <a:latin typeface="微软雅黑" panose="020B0503020204020204" charset="-122"/>
              <a:ea typeface="微软雅黑" panose="020B0503020204020204" charset="-122"/>
            </a:endParaRPr>
          </a:p>
        </p:txBody>
      </p:sp>
      <p:sp>
        <p:nvSpPr>
          <p:cNvPr id="41" name="Freeform 114"/>
          <p:cNvSpPr>
            <a:spLocks noChangeAspect="1"/>
          </p:cNvSpPr>
          <p:nvPr/>
        </p:nvSpPr>
        <p:spPr bwMode="gray">
          <a:xfrm>
            <a:off x="5100494" y="1196397"/>
            <a:ext cx="6644371" cy="5070421"/>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chemeClr val="bg1">
              <a:alpha val="35000"/>
            </a:schemeClr>
          </a:solidFill>
          <a:ln>
            <a:noFill/>
          </a:ln>
        </p:spPr>
        <p:txBody>
          <a:bodyPr vert="horz" wrap="square" lIns="91440" tIns="45720" rIns="91440" bIns="45720" numCol="1" anchor="t" anchorCtr="0" compatLnSpc="1"/>
          <a:lstStyle/>
          <a:p>
            <a:endParaRPr lang="en-US" sz="800" dirty="0"/>
          </a:p>
        </p:txBody>
      </p:sp>
      <p:grpSp>
        <p:nvGrpSpPr>
          <p:cNvPr id="42" name="Group 4"/>
          <p:cNvGrpSpPr/>
          <p:nvPr/>
        </p:nvGrpSpPr>
        <p:grpSpPr>
          <a:xfrm>
            <a:off x="5919898" y="2439510"/>
            <a:ext cx="4843448" cy="2796378"/>
            <a:chOff x="4681799" y="1811024"/>
            <a:chExt cx="3539000" cy="2043251"/>
          </a:xfrm>
        </p:grpSpPr>
        <p:sp>
          <p:nvSpPr>
            <p:cNvPr id="43" name="Teardrop 5"/>
            <p:cNvSpPr/>
            <p:nvPr/>
          </p:nvSpPr>
          <p:spPr>
            <a:xfrm rot="2700000" flipV="1">
              <a:off x="4681799" y="1811024"/>
              <a:ext cx="346014" cy="346014"/>
            </a:xfrm>
            <a:prstGeom prst="teardrop">
              <a:avLst>
                <a:gd name="adj" fmla="val 103995"/>
              </a:avLst>
            </a:prstGeom>
            <a:solidFill>
              <a:srgbClr val="309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4" name="Teardrop 6"/>
            <p:cNvSpPr/>
            <p:nvPr/>
          </p:nvSpPr>
          <p:spPr>
            <a:xfrm rot="2700000" flipV="1">
              <a:off x="5862629" y="2246133"/>
              <a:ext cx="346014" cy="346014"/>
            </a:xfrm>
            <a:prstGeom prst="teardrop">
              <a:avLst>
                <a:gd name="adj" fmla="val 103995"/>
              </a:avLst>
            </a:prstGeom>
            <a:solidFill>
              <a:srgbClr val="309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5" name="Teardrop 7"/>
            <p:cNvSpPr/>
            <p:nvPr/>
          </p:nvSpPr>
          <p:spPr>
            <a:xfrm rot="2700000" flipV="1">
              <a:off x="6351967" y="3426824"/>
              <a:ext cx="346014" cy="346014"/>
            </a:xfrm>
            <a:prstGeom prst="teardrop">
              <a:avLst>
                <a:gd name="adj" fmla="val 103995"/>
              </a:avLst>
            </a:prstGeom>
            <a:solidFill>
              <a:srgbClr val="309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6" name="Teardrop 8"/>
            <p:cNvSpPr/>
            <p:nvPr/>
          </p:nvSpPr>
          <p:spPr>
            <a:xfrm rot="2700000" flipV="1">
              <a:off x="7561332" y="3221263"/>
              <a:ext cx="346014" cy="346014"/>
            </a:xfrm>
            <a:prstGeom prst="teardrop">
              <a:avLst>
                <a:gd name="adj" fmla="val 103995"/>
              </a:avLst>
            </a:prstGeom>
            <a:solidFill>
              <a:srgbClr val="309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47" name="Group 9"/>
            <p:cNvGrpSpPr/>
            <p:nvPr/>
          </p:nvGrpSpPr>
          <p:grpSpPr>
            <a:xfrm>
              <a:off x="7661228" y="3300960"/>
              <a:ext cx="141895" cy="203933"/>
              <a:chOff x="-1587" y="-1587"/>
              <a:chExt cx="341312" cy="490537"/>
            </a:xfrm>
            <a:solidFill>
              <a:schemeClr val="accent5"/>
            </a:solidFill>
          </p:grpSpPr>
          <p:sp>
            <p:nvSpPr>
              <p:cNvPr id="70" name="Freeform 139"/>
              <p:cNvSpPr>
                <a:spLocks noEditPoints="1"/>
              </p:cNvSpPr>
              <p:nvPr/>
            </p:nvSpPr>
            <p:spPr bwMode="auto">
              <a:xfrm>
                <a:off x="-1587" y="-1587"/>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71" name="Freeform 140"/>
              <p:cNvSpPr/>
              <p:nvPr/>
            </p:nvSpPr>
            <p:spPr bwMode="auto">
              <a:xfrm>
                <a:off x="74613" y="7461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sz="3200">
                  <a:latin typeface="+mn-lt"/>
                  <a:ea typeface="+mn-ea"/>
                </a:endParaRPr>
              </a:p>
            </p:txBody>
          </p:sp>
        </p:grpSp>
        <p:grpSp>
          <p:nvGrpSpPr>
            <p:cNvPr id="48" name="Group 10"/>
            <p:cNvGrpSpPr/>
            <p:nvPr/>
          </p:nvGrpSpPr>
          <p:grpSpPr>
            <a:xfrm>
              <a:off x="4750412" y="1917371"/>
              <a:ext cx="196089" cy="171419"/>
              <a:chOff x="3175" y="-1587"/>
              <a:chExt cx="492126" cy="430212"/>
            </a:xfrm>
            <a:solidFill>
              <a:schemeClr val="accent5"/>
            </a:solidFill>
          </p:grpSpPr>
          <p:sp>
            <p:nvSpPr>
              <p:cNvPr id="67" name="Freeform 150"/>
              <p:cNvSpPr>
                <a:spLocks noEditPoints="1"/>
              </p:cNvSpPr>
              <p:nvPr/>
            </p:nvSpPr>
            <p:spPr bwMode="auto">
              <a:xfrm>
                <a:off x="3175" y="-1587"/>
                <a:ext cx="492125" cy="354012"/>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68" name="Freeform 151"/>
              <p:cNvSpPr/>
              <p:nvPr/>
            </p:nvSpPr>
            <p:spPr bwMode="auto">
              <a:xfrm>
                <a:off x="449263" y="150813"/>
                <a:ext cx="30163" cy="16986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69" name="Oval 152"/>
              <p:cNvSpPr>
                <a:spLocks noChangeArrowheads="1"/>
              </p:cNvSpPr>
              <p:nvPr/>
            </p:nvSpPr>
            <p:spPr bwMode="auto">
              <a:xfrm>
                <a:off x="433388" y="336550"/>
                <a:ext cx="61913"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sz="3200">
                  <a:latin typeface="+mn-lt"/>
                  <a:ea typeface="+mn-ea"/>
                </a:endParaRPr>
              </a:p>
            </p:txBody>
          </p:sp>
        </p:grpSp>
        <p:grpSp>
          <p:nvGrpSpPr>
            <p:cNvPr id="49" name="Group 11"/>
            <p:cNvGrpSpPr/>
            <p:nvPr/>
          </p:nvGrpSpPr>
          <p:grpSpPr>
            <a:xfrm>
              <a:off x="5939529" y="2333212"/>
              <a:ext cx="197437" cy="195539"/>
              <a:chOff x="0" y="1588"/>
              <a:chExt cx="495300" cy="490537"/>
            </a:xfrm>
            <a:solidFill>
              <a:schemeClr val="accent5"/>
            </a:solidFill>
          </p:grpSpPr>
          <p:sp>
            <p:nvSpPr>
              <p:cNvPr id="61" name="Freeform 166"/>
              <p:cNvSpPr>
                <a:spLocks noEditPoints="1"/>
              </p:cNvSpPr>
              <p:nvPr/>
            </p:nvSpPr>
            <p:spPr bwMode="auto">
              <a:xfrm>
                <a:off x="0" y="47625"/>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62" name="Freeform 167"/>
              <p:cNvSpPr>
                <a:spLocks noEditPoints="1"/>
              </p:cNvSpPr>
              <p:nvPr/>
            </p:nvSpPr>
            <p:spPr bwMode="auto">
              <a:xfrm>
                <a:off x="219075" y="246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63" name="Freeform 168"/>
              <p:cNvSpPr>
                <a:spLocks noEditPoints="1"/>
              </p:cNvSpPr>
              <p:nvPr/>
            </p:nvSpPr>
            <p:spPr bwMode="auto">
              <a:xfrm>
                <a:off x="419100" y="1588"/>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64" name="Freeform 169"/>
              <p:cNvSpPr>
                <a:spLocks noEditPoints="1"/>
              </p:cNvSpPr>
              <p:nvPr/>
            </p:nvSpPr>
            <p:spPr bwMode="auto">
              <a:xfrm>
                <a:off x="127000" y="231775"/>
                <a:ext cx="61913" cy="60325"/>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65" name="Oval 170"/>
              <p:cNvSpPr>
                <a:spLocks noChangeArrowheads="1"/>
              </p:cNvSpPr>
              <p:nvPr/>
            </p:nvSpPr>
            <p:spPr bwMode="auto">
              <a:xfrm>
                <a:off x="188913" y="338138"/>
                <a:ext cx="30163"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66" name="Oval 171"/>
              <p:cNvSpPr>
                <a:spLocks noChangeArrowheads="1"/>
              </p:cNvSpPr>
              <p:nvPr/>
            </p:nvSpPr>
            <p:spPr bwMode="auto">
              <a:xfrm>
                <a:off x="433388" y="107950"/>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sz="3200">
                  <a:latin typeface="+mn-lt"/>
                  <a:ea typeface="+mn-ea"/>
                </a:endParaRPr>
              </a:p>
            </p:txBody>
          </p:sp>
        </p:grpSp>
        <p:sp>
          <p:nvSpPr>
            <p:cNvPr id="50" name="Freeform 53"/>
            <p:cNvSpPr>
              <a:spLocks noEditPoints="1"/>
            </p:cNvSpPr>
            <p:nvPr/>
          </p:nvSpPr>
          <p:spPr bwMode="auto">
            <a:xfrm>
              <a:off x="6436474" y="3507427"/>
              <a:ext cx="176609" cy="196904"/>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ln>
          </p:spPr>
          <p:txBody>
            <a:bodyPr vert="horz" wrap="square" lIns="91440" tIns="45720" rIns="91440" bIns="45720" numCol="1" anchor="t" anchorCtr="0" compatLnSpc="1"/>
            <a:lstStyle/>
            <a:p>
              <a:endParaRPr lang="ko-KR" altLang="en-US" sz="3200"/>
            </a:p>
          </p:txBody>
        </p:sp>
        <p:sp>
          <p:nvSpPr>
            <p:cNvPr id="51" name="Teardrop 13"/>
            <p:cNvSpPr/>
            <p:nvPr/>
          </p:nvSpPr>
          <p:spPr>
            <a:xfrm rot="2700000" flipV="1">
              <a:off x="7874785" y="1957935"/>
              <a:ext cx="346014" cy="346014"/>
            </a:xfrm>
            <a:prstGeom prst="teardrop">
              <a:avLst>
                <a:gd name="adj" fmla="val 103995"/>
              </a:avLst>
            </a:prstGeom>
            <a:solidFill>
              <a:srgbClr val="309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2" name="Freeform 39"/>
            <p:cNvSpPr>
              <a:spLocks noEditPoints="1"/>
            </p:cNvSpPr>
            <p:nvPr/>
          </p:nvSpPr>
          <p:spPr bwMode="auto">
            <a:xfrm>
              <a:off x="7964006" y="2049164"/>
              <a:ext cx="180593" cy="180064"/>
            </a:xfrm>
            <a:custGeom>
              <a:avLst/>
              <a:gdLst/>
              <a:ahLst/>
              <a:cxnLst>
                <a:cxn ang="0">
                  <a:pos x="176" y="48"/>
                </a:cxn>
                <a:cxn ang="0">
                  <a:pos x="169" y="48"/>
                </a:cxn>
                <a:cxn ang="0">
                  <a:pos x="169" y="54"/>
                </a:cxn>
                <a:cxn ang="0">
                  <a:pos x="169" y="120"/>
                </a:cxn>
                <a:cxn ang="0">
                  <a:pos x="169" y="127"/>
                </a:cxn>
                <a:cxn ang="0">
                  <a:pos x="176" y="127"/>
                </a:cxn>
                <a:cxn ang="0">
                  <a:pos x="176" y="48"/>
                </a:cxn>
                <a:cxn ang="0">
                  <a:pos x="193" y="31"/>
                </a:cxn>
                <a:cxn ang="0">
                  <a:pos x="80" y="31"/>
                </a:cxn>
                <a:cxn ang="0">
                  <a:pos x="68" y="129"/>
                </a:cxn>
                <a:cxn ang="0">
                  <a:pos x="10" y="188"/>
                </a:cxn>
                <a:cxn ang="0">
                  <a:pos x="15" y="208"/>
                </a:cxn>
                <a:cxn ang="0">
                  <a:pos x="35" y="214"/>
                </a:cxn>
                <a:cxn ang="0">
                  <a:pos x="94" y="155"/>
                </a:cxn>
                <a:cxn ang="0">
                  <a:pos x="193" y="144"/>
                </a:cxn>
                <a:cxn ang="0">
                  <a:pos x="193" y="31"/>
                </a:cxn>
                <a:cxn ang="0">
                  <a:pos x="183" y="134"/>
                </a:cxn>
                <a:cxn ang="0">
                  <a:pos x="90" y="134"/>
                </a:cxn>
                <a:cxn ang="0">
                  <a:pos x="90" y="41"/>
                </a:cxn>
                <a:cxn ang="0">
                  <a:pos x="183" y="41"/>
                </a:cxn>
                <a:cxn ang="0">
                  <a:pos x="183" y="134"/>
                </a:cxn>
              </a:cxnLst>
              <a:rect l="0" t="0" r="r" b="b"/>
              <a:pathLst>
                <a:path w="224" h="223">
                  <a:moveTo>
                    <a:pt x="176" y="48"/>
                  </a:moveTo>
                  <a:cubicBezTo>
                    <a:pt x="174" y="46"/>
                    <a:pt x="171" y="46"/>
                    <a:pt x="169" y="48"/>
                  </a:cubicBezTo>
                  <a:cubicBezTo>
                    <a:pt x="167" y="50"/>
                    <a:pt x="167" y="53"/>
                    <a:pt x="169" y="54"/>
                  </a:cubicBezTo>
                  <a:cubicBezTo>
                    <a:pt x="187" y="73"/>
                    <a:pt x="187" y="102"/>
                    <a:pt x="169" y="120"/>
                  </a:cubicBezTo>
                  <a:cubicBezTo>
                    <a:pt x="167" y="122"/>
                    <a:pt x="167" y="125"/>
                    <a:pt x="169" y="127"/>
                  </a:cubicBezTo>
                  <a:cubicBezTo>
                    <a:pt x="171" y="129"/>
                    <a:pt x="174" y="129"/>
                    <a:pt x="176" y="127"/>
                  </a:cubicBezTo>
                  <a:cubicBezTo>
                    <a:pt x="197" y="105"/>
                    <a:pt x="197" y="70"/>
                    <a:pt x="176" y="48"/>
                  </a:cubicBezTo>
                  <a:close/>
                  <a:moveTo>
                    <a:pt x="193" y="31"/>
                  </a:moveTo>
                  <a:cubicBezTo>
                    <a:pt x="161" y="0"/>
                    <a:pt x="111" y="0"/>
                    <a:pt x="80" y="31"/>
                  </a:cubicBezTo>
                  <a:cubicBezTo>
                    <a:pt x="53" y="58"/>
                    <a:pt x="49" y="98"/>
                    <a:pt x="68" y="129"/>
                  </a:cubicBezTo>
                  <a:cubicBezTo>
                    <a:pt x="10" y="188"/>
                    <a:pt x="10" y="188"/>
                    <a:pt x="10" y="188"/>
                  </a:cubicBezTo>
                  <a:cubicBezTo>
                    <a:pt x="10" y="188"/>
                    <a:pt x="0" y="194"/>
                    <a:pt x="15" y="208"/>
                  </a:cubicBezTo>
                  <a:cubicBezTo>
                    <a:pt x="30" y="223"/>
                    <a:pt x="35" y="214"/>
                    <a:pt x="35" y="214"/>
                  </a:cubicBezTo>
                  <a:cubicBezTo>
                    <a:pt x="94" y="155"/>
                    <a:pt x="94" y="155"/>
                    <a:pt x="94" y="155"/>
                  </a:cubicBezTo>
                  <a:cubicBezTo>
                    <a:pt x="125" y="174"/>
                    <a:pt x="166" y="170"/>
                    <a:pt x="193" y="144"/>
                  </a:cubicBezTo>
                  <a:cubicBezTo>
                    <a:pt x="224" y="113"/>
                    <a:pt x="224" y="62"/>
                    <a:pt x="193" y="31"/>
                  </a:cubicBezTo>
                  <a:close/>
                  <a:moveTo>
                    <a:pt x="183" y="134"/>
                  </a:moveTo>
                  <a:cubicBezTo>
                    <a:pt x="157" y="160"/>
                    <a:pt x="115" y="160"/>
                    <a:pt x="90" y="134"/>
                  </a:cubicBezTo>
                  <a:cubicBezTo>
                    <a:pt x="64" y="108"/>
                    <a:pt x="64" y="67"/>
                    <a:pt x="90" y="41"/>
                  </a:cubicBezTo>
                  <a:cubicBezTo>
                    <a:pt x="115" y="15"/>
                    <a:pt x="157" y="15"/>
                    <a:pt x="183" y="41"/>
                  </a:cubicBezTo>
                  <a:cubicBezTo>
                    <a:pt x="208" y="67"/>
                    <a:pt x="208" y="108"/>
                    <a:pt x="183" y="134"/>
                  </a:cubicBezTo>
                  <a:close/>
                </a:path>
              </a:pathLst>
            </a:custGeom>
            <a:solidFill>
              <a:schemeClr val="bg1"/>
            </a:solidFill>
            <a:ln w="9525">
              <a:noFill/>
              <a:round/>
            </a:ln>
          </p:spPr>
          <p:txBody>
            <a:bodyPr vert="horz" wrap="square" lIns="91440" tIns="45720" rIns="91440" bIns="45720" numCol="1" anchor="t" anchorCtr="0" compatLnSpc="1"/>
            <a:lstStyle/>
            <a:p>
              <a:endParaRPr lang="ko-KR" altLang="en-US" sz="3200"/>
            </a:p>
          </p:txBody>
        </p:sp>
        <p:cxnSp>
          <p:nvCxnSpPr>
            <p:cNvPr id="53" name="Straight Connector 15"/>
            <p:cNvCxnSpPr>
              <a:stCxn id="43" idx="7"/>
              <a:endCxn id="44" idx="7"/>
            </p:cNvCxnSpPr>
            <p:nvPr/>
          </p:nvCxnSpPr>
          <p:spPr>
            <a:xfrm>
              <a:off x="4854806" y="2238475"/>
              <a:ext cx="1180830" cy="43510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54" name="Straight Connector 16"/>
            <p:cNvCxnSpPr>
              <a:stCxn id="43" idx="7"/>
              <a:endCxn id="45" idx="7"/>
            </p:cNvCxnSpPr>
            <p:nvPr/>
          </p:nvCxnSpPr>
          <p:spPr>
            <a:xfrm>
              <a:off x="4854806" y="2238475"/>
              <a:ext cx="1670168" cy="1615800"/>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55" name="Straight Connector 17"/>
            <p:cNvCxnSpPr>
              <a:stCxn id="43" idx="7"/>
              <a:endCxn id="46" idx="7"/>
            </p:cNvCxnSpPr>
            <p:nvPr/>
          </p:nvCxnSpPr>
          <p:spPr>
            <a:xfrm>
              <a:off x="4854806" y="2238475"/>
              <a:ext cx="2879533" cy="141023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56" name="Straight Connector 18"/>
            <p:cNvCxnSpPr>
              <a:stCxn id="44" idx="7"/>
              <a:endCxn id="51" idx="7"/>
            </p:cNvCxnSpPr>
            <p:nvPr/>
          </p:nvCxnSpPr>
          <p:spPr>
            <a:xfrm flipV="1">
              <a:off x="6035636" y="2385386"/>
              <a:ext cx="2012156" cy="288198"/>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57" name="Straight Connector 19"/>
            <p:cNvCxnSpPr>
              <a:stCxn id="44" idx="7"/>
              <a:endCxn id="46" idx="7"/>
            </p:cNvCxnSpPr>
            <p:nvPr/>
          </p:nvCxnSpPr>
          <p:spPr>
            <a:xfrm>
              <a:off x="6035636" y="2673584"/>
              <a:ext cx="1698703" cy="975130"/>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58" name="Straight Connector 20"/>
            <p:cNvCxnSpPr>
              <a:stCxn id="45" idx="7"/>
              <a:endCxn id="46" idx="7"/>
            </p:cNvCxnSpPr>
            <p:nvPr/>
          </p:nvCxnSpPr>
          <p:spPr>
            <a:xfrm flipV="1">
              <a:off x="6524974" y="3648714"/>
              <a:ext cx="1209365" cy="205561"/>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59" name="Straight Connector 21"/>
            <p:cNvCxnSpPr>
              <a:stCxn id="51" idx="7"/>
              <a:endCxn id="46" idx="7"/>
            </p:cNvCxnSpPr>
            <p:nvPr/>
          </p:nvCxnSpPr>
          <p:spPr>
            <a:xfrm flipH="1">
              <a:off x="7734339" y="2385386"/>
              <a:ext cx="313453" cy="1263328"/>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60" name="Straight Connector 22"/>
            <p:cNvCxnSpPr>
              <a:stCxn id="51" idx="7"/>
              <a:endCxn id="45" idx="7"/>
            </p:cNvCxnSpPr>
            <p:nvPr/>
          </p:nvCxnSpPr>
          <p:spPr>
            <a:xfrm flipH="1">
              <a:off x="6524974" y="2385386"/>
              <a:ext cx="1522818" cy="146888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grpSp>
      <p:sp>
        <p:nvSpPr>
          <p:cNvPr id="73" name="AutoShape 124"/>
          <p:cNvSpPr/>
          <p:nvPr/>
        </p:nvSpPr>
        <p:spPr bwMode="auto">
          <a:xfrm>
            <a:off x="2019967" y="4686291"/>
            <a:ext cx="280624" cy="543349"/>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rgbClr val="3099D6"/>
          </a:solidFill>
          <a:ln>
            <a:noFill/>
          </a:ln>
        </p:spPr>
        <p:txBody>
          <a:bodyPr lIns="0" tIns="0" rIns="0" bIns="0"/>
          <a:lstStyle/>
          <a:p>
            <a:endParaRPr lang="en-US" sz="3200" dirty="0">
              <a:solidFill>
                <a:srgbClr val="7F7F7F"/>
              </a:solidFill>
              <a:latin typeface="Roboto condensed"/>
              <a:cs typeface="Roboto condensed"/>
            </a:endParaRPr>
          </a:p>
        </p:txBody>
      </p:sp>
      <p:sp>
        <p:nvSpPr>
          <p:cNvPr id="75" name="Rectangle 129"/>
          <p:cNvSpPr/>
          <p:nvPr/>
        </p:nvSpPr>
        <p:spPr bwMode="auto">
          <a:xfrm>
            <a:off x="945162" y="4070580"/>
            <a:ext cx="1135306" cy="52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4000" dirty="0">
              <a:solidFill>
                <a:schemeClr val="bg1"/>
              </a:solidFill>
              <a:latin typeface="Roboto condensed"/>
              <a:ea typeface="MS PGothic" panose="020B0600070205080204" charset="-128"/>
              <a:cs typeface="Roboto condensed"/>
              <a:sym typeface="Helvetica" charset="0"/>
            </a:endParaRPr>
          </a:p>
        </p:txBody>
      </p:sp>
      <p:sp>
        <p:nvSpPr>
          <p:cNvPr id="77" name="AutoShape 137"/>
          <p:cNvSpPr/>
          <p:nvPr/>
        </p:nvSpPr>
        <p:spPr bwMode="auto">
          <a:xfrm>
            <a:off x="2754460" y="4687774"/>
            <a:ext cx="243504" cy="540381"/>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chemeClr val="bg1"/>
          </a:solidFill>
          <a:ln>
            <a:noFill/>
          </a:ln>
        </p:spPr>
        <p:txBody>
          <a:bodyPr lIns="0" tIns="0" rIns="0" bIns="0"/>
          <a:lstStyle/>
          <a:p>
            <a:endParaRPr lang="en-US" sz="3200" dirty="0">
              <a:solidFill>
                <a:srgbClr val="7F7F7F"/>
              </a:solidFill>
              <a:latin typeface="Roboto condensed"/>
              <a:cs typeface="Roboto condensed"/>
            </a:endParaRPr>
          </a:p>
        </p:txBody>
      </p:sp>
      <p:sp>
        <p:nvSpPr>
          <p:cNvPr id="81" name="AutoShape 116"/>
          <p:cNvSpPr/>
          <p:nvPr/>
        </p:nvSpPr>
        <p:spPr bwMode="auto">
          <a:xfrm>
            <a:off x="2876212" y="5235888"/>
            <a:ext cx="331106" cy="610156"/>
          </a:xfrm>
          <a:custGeom>
            <a:avLst/>
            <a:gdLst>
              <a:gd name="T0" fmla="*/ 1009508478 w 21477"/>
              <a:gd name="T1" fmla="*/ 2147483647 h 21600"/>
              <a:gd name="T2" fmla="*/ 872863548 w 21477"/>
              <a:gd name="T3" fmla="*/ 1397021243 h 21600"/>
              <a:gd name="T4" fmla="*/ 862235955 w 21477"/>
              <a:gd name="T5" fmla="*/ 1357056374 h 21600"/>
              <a:gd name="T6" fmla="*/ 847618170 w 21477"/>
              <a:gd name="T7" fmla="*/ 1310422487 h 21600"/>
              <a:gd name="T8" fmla="*/ 835288654 w 21477"/>
              <a:gd name="T9" fmla="*/ 1274619245 h 21600"/>
              <a:gd name="T10" fmla="*/ 823254751 w 21477"/>
              <a:gd name="T11" fmla="*/ 1244660198 h 21600"/>
              <a:gd name="T12" fmla="*/ 807015729 w 21477"/>
              <a:gd name="T13" fmla="*/ 1209684556 h 21600"/>
              <a:gd name="T14" fmla="*/ 794538407 w 21477"/>
              <a:gd name="T15" fmla="*/ 1188047856 h 21600"/>
              <a:gd name="T16" fmla="*/ 781546211 w 21477"/>
              <a:gd name="T17" fmla="*/ 1168893023 h 21600"/>
              <a:gd name="T18" fmla="*/ 764643965 w 21477"/>
              <a:gd name="T19" fmla="*/ 1149737253 h 21600"/>
              <a:gd name="T20" fmla="*/ 751575681 w 21477"/>
              <a:gd name="T21" fmla="*/ 1138933039 h 21600"/>
              <a:gd name="T22" fmla="*/ 737772735 w 21477"/>
              <a:gd name="T23" fmla="*/ 1132263115 h 21600"/>
              <a:gd name="T24" fmla="*/ 720351263 w 21477"/>
              <a:gd name="T25" fmla="*/ 1128101489 h 21600"/>
              <a:gd name="T26" fmla="*/ 702925177 w 21477"/>
              <a:gd name="T27" fmla="*/ 1132263115 h 21600"/>
              <a:gd name="T28" fmla="*/ 689198581 w 21477"/>
              <a:gd name="T29" fmla="*/ 1138933039 h 21600"/>
              <a:gd name="T30" fmla="*/ 676130034 w 21477"/>
              <a:gd name="T31" fmla="*/ 1149737253 h 21600"/>
              <a:gd name="T32" fmla="*/ 659299787 w 21477"/>
              <a:gd name="T33" fmla="*/ 1168893023 h 21600"/>
              <a:gd name="T34" fmla="*/ 646083714 w 21477"/>
              <a:gd name="T35" fmla="*/ 1188047856 h 21600"/>
              <a:gd name="T36" fmla="*/ 633906339 w 21477"/>
              <a:gd name="T37" fmla="*/ 1209684556 h 21600"/>
              <a:gd name="T38" fmla="*/ 617591247 w 21477"/>
              <a:gd name="T39" fmla="*/ 1244660198 h 21600"/>
              <a:gd name="T40" fmla="*/ 605557343 w 21477"/>
              <a:gd name="T41" fmla="*/ 1274619245 h 21600"/>
              <a:gd name="T42" fmla="*/ 593671230 w 21477"/>
              <a:gd name="T43" fmla="*/ 1308768222 h 21600"/>
              <a:gd name="T44" fmla="*/ 578686113 w 21477"/>
              <a:gd name="T45" fmla="*/ 1357056374 h 21600"/>
              <a:gd name="T46" fmla="*/ 567906099 w 21477"/>
              <a:gd name="T47" fmla="*/ 1397021243 h 21600"/>
              <a:gd name="T48" fmla="*/ 557498047 w 21477"/>
              <a:gd name="T49" fmla="*/ 1438639441 h 21600"/>
              <a:gd name="T50" fmla="*/ 720275193 w 21477"/>
              <a:gd name="T51" fmla="*/ 2147483647 h 21600"/>
              <a:gd name="T52" fmla="*/ 891982591 w 21477"/>
              <a:gd name="T53" fmla="*/ 1220516137 h 21600"/>
              <a:gd name="T54" fmla="*/ 720203457 w 21477"/>
              <a:gd name="T55" fmla="*/ 0 h 21600"/>
              <a:gd name="T56" fmla="*/ 548419988 w 21477"/>
              <a:gd name="T57" fmla="*/ 1220516137 h 21600"/>
              <a:gd name="T58" fmla="*/ 1420620840 w 21477"/>
              <a:gd name="T59" fmla="*/ 2147483647 h 21600"/>
              <a:gd name="T60" fmla="*/ 1254224922 w 21477"/>
              <a:gd name="T61" fmla="*/ 2147483647 h 21600"/>
              <a:gd name="T62" fmla="*/ 610577827 w 21477"/>
              <a:gd name="T63" fmla="*/ 2147483647 h 21600"/>
              <a:gd name="T64" fmla="*/ 12105639 w 21477"/>
              <a:gd name="T65" fmla="*/ 2147483647 h 21600"/>
              <a:gd name="T66" fmla="*/ 234751811 w 21477"/>
              <a:gd name="T67" fmla="*/ 2147483647 h 21600"/>
              <a:gd name="T68" fmla="*/ 433626052 w 21477"/>
              <a:gd name="T69" fmla="*/ 2147483647 h 21600"/>
              <a:gd name="T70" fmla="*/ 458284820 w 21477"/>
              <a:gd name="T71" fmla="*/ 2147483647 h 21600"/>
              <a:gd name="T72" fmla="*/ 550560714 w 21477"/>
              <a:gd name="T73" fmla="*/ 2147483647 h 21600"/>
              <a:gd name="T74" fmla="*/ 678123234 w 21477"/>
              <a:gd name="T75" fmla="*/ 2147483647 h 21600"/>
              <a:gd name="T76" fmla="*/ 787009833 w 21477"/>
              <a:gd name="T77" fmla="*/ 2147483647 h 21600"/>
              <a:gd name="T78" fmla="*/ 761912277 w 21477"/>
              <a:gd name="T79" fmla="*/ 2147483647 h 21600"/>
              <a:gd name="T80" fmla="*/ 1006996069 w 21477"/>
              <a:gd name="T81" fmla="*/ 2147483647 h 21600"/>
              <a:gd name="T82" fmla="*/ 1243964677 w 21477"/>
              <a:gd name="T83" fmla="*/ 2147483647 h 21600"/>
              <a:gd name="T84" fmla="*/ 1305826920 w 21477"/>
              <a:gd name="T85" fmla="*/ 2147483647 h 21600"/>
              <a:gd name="T86" fmla="*/ 1414713519 w 21477"/>
              <a:gd name="T87" fmla="*/ 2147483647 h 21600"/>
              <a:gd name="T88" fmla="*/ 1585462641 w 21477"/>
              <a:gd name="T89" fmla="*/ 2147483647 h 21600"/>
              <a:gd name="T90" fmla="*/ 1243964677 w 21477"/>
              <a:gd name="T91" fmla="*/ 2147483647 h 21600"/>
              <a:gd name="T92" fmla="*/ 1006996069 w 21477"/>
              <a:gd name="T93" fmla="*/ 2147483647 h 21600"/>
              <a:gd name="T94" fmla="*/ 1205798574 w 21477"/>
              <a:gd name="T95" fmla="*/ 2147483647 h 21600"/>
              <a:gd name="T96" fmla="*/ 1243964677 w 21477"/>
              <a:gd name="T97" fmla="*/ 2147483647 h 216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477" h="21600">
                <a:moveTo>
                  <a:pt x="9757" y="5635"/>
                </a:moveTo>
                <a:cubicBezTo>
                  <a:pt x="11919" y="5635"/>
                  <a:pt x="13675" y="4678"/>
                  <a:pt x="13675" y="3495"/>
                </a:cubicBezTo>
                <a:cubicBezTo>
                  <a:pt x="13675" y="2743"/>
                  <a:pt x="12963" y="2083"/>
                  <a:pt x="11890" y="1701"/>
                </a:cubicBezTo>
                <a:cubicBezTo>
                  <a:pt x="11869" y="1693"/>
                  <a:pt x="11846" y="1685"/>
                  <a:pt x="11824" y="1678"/>
                </a:cubicBezTo>
                <a:cubicBezTo>
                  <a:pt x="11799" y="1670"/>
                  <a:pt x="11774" y="1661"/>
                  <a:pt x="11749" y="1653"/>
                </a:cubicBezTo>
                <a:cubicBezTo>
                  <a:pt x="11725" y="1646"/>
                  <a:pt x="11702" y="1638"/>
                  <a:pt x="11680" y="1630"/>
                </a:cubicBezTo>
                <a:cubicBezTo>
                  <a:pt x="11654" y="1622"/>
                  <a:pt x="11627" y="1614"/>
                  <a:pt x="11602" y="1607"/>
                </a:cubicBezTo>
                <a:cubicBezTo>
                  <a:pt x="11562" y="1596"/>
                  <a:pt x="11520" y="1585"/>
                  <a:pt x="11482" y="1574"/>
                </a:cubicBezTo>
                <a:cubicBezTo>
                  <a:pt x="11454" y="1566"/>
                  <a:pt x="11427" y="1560"/>
                  <a:pt x="11401" y="1552"/>
                </a:cubicBezTo>
                <a:cubicBezTo>
                  <a:pt x="11372" y="1545"/>
                  <a:pt x="11344" y="1537"/>
                  <a:pt x="11315" y="1531"/>
                </a:cubicBezTo>
                <a:cubicBezTo>
                  <a:pt x="11291" y="1526"/>
                  <a:pt x="11267" y="1521"/>
                  <a:pt x="11242" y="1515"/>
                </a:cubicBezTo>
                <a:cubicBezTo>
                  <a:pt x="11211" y="1508"/>
                  <a:pt x="11182" y="1502"/>
                  <a:pt x="11152" y="1495"/>
                </a:cubicBezTo>
                <a:cubicBezTo>
                  <a:pt x="11130" y="1490"/>
                  <a:pt x="11105" y="1486"/>
                  <a:pt x="11084" y="1481"/>
                </a:cubicBezTo>
                <a:cubicBezTo>
                  <a:pt x="11032" y="1471"/>
                  <a:pt x="10982" y="1462"/>
                  <a:pt x="10932" y="1453"/>
                </a:cubicBezTo>
                <a:cubicBezTo>
                  <a:pt x="10915" y="1450"/>
                  <a:pt x="10898" y="1448"/>
                  <a:pt x="10881" y="1446"/>
                </a:cubicBezTo>
                <a:cubicBezTo>
                  <a:pt x="10842" y="1439"/>
                  <a:pt x="10803" y="1432"/>
                  <a:pt x="10763" y="1427"/>
                </a:cubicBezTo>
                <a:cubicBezTo>
                  <a:pt x="10742" y="1424"/>
                  <a:pt x="10720" y="1421"/>
                  <a:pt x="10700" y="1418"/>
                </a:cubicBezTo>
                <a:cubicBezTo>
                  <a:pt x="10661" y="1413"/>
                  <a:pt x="10623" y="1408"/>
                  <a:pt x="10587" y="1404"/>
                </a:cubicBezTo>
                <a:cubicBezTo>
                  <a:pt x="10567" y="1402"/>
                  <a:pt x="10548" y="1399"/>
                  <a:pt x="10527" y="1397"/>
                </a:cubicBezTo>
                <a:cubicBezTo>
                  <a:pt x="10471" y="1391"/>
                  <a:pt x="10415" y="1385"/>
                  <a:pt x="10358" y="1381"/>
                </a:cubicBezTo>
                <a:cubicBezTo>
                  <a:pt x="10349" y="1379"/>
                  <a:pt x="10342" y="1379"/>
                  <a:pt x="10335" y="1379"/>
                </a:cubicBezTo>
                <a:cubicBezTo>
                  <a:pt x="10285" y="1374"/>
                  <a:pt x="10231" y="1371"/>
                  <a:pt x="10181" y="1368"/>
                </a:cubicBezTo>
                <a:cubicBezTo>
                  <a:pt x="10162" y="1367"/>
                  <a:pt x="10143" y="1366"/>
                  <a:pt x="10123" y="1366"/>
                </a:cubicBezTo>
                <a:cubicBezTo>
                  <a:pt x="10080" y="1364"/>
                  <a:pt x="10038" y="1361"/>
                  <a:pt x="9994" y="1360"/>
                </a:cubicBezTo>
                <a:cubicBezTo>
                  <a:pt x="9976" y="1359"/>
                  <a:pt x="9957" y="1358"/>
                  <a:pt x="9940" y="1358"/>
                </a:cubicBezTo>
                <a:cubicBezTo>
                  <a:pt x="9878" y="1356"/>
                  <a:pt x="9818" y="1355"/>
                  <a:pt x="9758" y="1355"/>
                </a:cubicBezTo>
                <a:cubicBezTo>
                  <a:pt x="9697" y="1355"/>
                  <a:pt x="9636" y="1356"/>
                  <a:pt x="9577" y="1358"/>
                </a:cubicBezTo>
                <a:cubicBezTo>
                  <a:pt x="9558" y="1358"/>
                  <a:pt x="9541" y="1359"/>
                  <a:pt x="9522" y="1360"/>
                </a:cubicBezTo>
                <a:cubicBezTo>
                  <a:pt x="9478" y="1361"/>
                  <a:pt x="9437" y="1364"/>
                  <a:pt x="9391" y="1366"/>
                </a:cubicBezTo>
                <a:cubicBezTo>
                  <a:pt x="9373" y="1366"/>
                  <a:pt x="9354" y="1367"/>
                  <a:pt x="9336" y="1368"/>
                </a:cubicBezTo>
                <a:cubicBezTo>
                  <a:pt x="9285" y="1371"/>
                  <a:pt x="9233" y="1374"/>
                  <a:pt x="9182" y="1378"/>
                </a:cubicBezTo>
                <a:cubicBezTo>
                  <a:pt x="9174" y="1379"/>
                  <a:pt x="9166" y="1379"/>
                  <a:pt x="9159" y="1381"/>
                </a:cubicBezTo>
                <a:cubicBezTo>
                  <a:pt x="9103" y="1385"/>
                  <a:pt x="9046" y="1391"/>
                  <a:pt x="8989" y="1397"/>
                </a:cubicBezTo>
                <a:cubicBezTo>
                  <a:pt x="8969" y="1399"/>
                  <a:pt x="8950" y="1402"/>
                  <a:pt x="8931" y="1404"/>
                </a:cubicBezTo>
                <a:cubicBezTo>
                  <a:pt x="8893" y="1408"/>
                  <a:pt x="8854" y="1413"/>
                  <a:pt x="8818" y="1418"/>
                </a:cubicBezTo>
                <a:cubicBezTo>
                  <a:pt x="8796" y="1421"/>
                  <a:pt x="8774" y="1424"/>
                  <a:pt x="8752" y="1427"/>
                </a:cubicBezTo>
                <a:cubicBezTo>
                  <a:pt x="8713" y="1432"/>
                  <a:pt x="8674" y="1439"/>
                  <a:pt x="8635" y="1446"/>
                </a:cubicBezTo>
                <a:cubicBezTo>
                  <a:pt x="8618" y="1448"/>
                  <a:pt x="8602" y="1450"/>
                  <a:pt x="8587" y="1453"/>
                </a:cubicBezTo>
                <a:cubicBezTo>
                  <a:pt x="8535" y="1462"/>
                  <a:pt x="8483" y="1471"/>
                  <a:pt x="8433" y="1481"/>
                </a:cubicBezTo>
                <a:cubicBezTo>
                  <a:pt x="8411" y="1486"/>
                  <a:pt x="8389" y="1491"/>
                  <a:pt x="8366" y="1495"/>
                </a:cubicBezTo>
                <a:cubicBezTo>
                  <a:pt x="8336" y="1502"/>
                  <a:pt x="8306" y="1508"/>
                  <a:pt x="8276" y="1515"/>
                </a:cubicBezTo>
                <a:cubicBezTo>
                  <a:pt x="8251" y="1521"/>
                  <a:pt x="8228" y="1526"/>
                  <a:pt x="8203" y="1531"/>
                </a:cubicBezTo>
                <a:cubicBezTo>
                  <a:pt x="8173" y="1538"/>
                  <a:pt x="8144" y="1545"/>
                  <a:pt x="8116" y="1552"/>
                </a:cubicBezTo>
                <a:cubicBezTo>
                  <a:pt x="8090" y="1559"/>
                  <a:pt x="8067" y="1565"/>
                  <a:pt x="8042" y="1572"/>
                </a:cubicBezTo>
                <a:cubicBezTo>
                  <a:pt x="7997" y="1583"/>
                  <a:pt x="7955" y="1596"/>
                  <a:pt x="7913" y="1607"/>
                </a:cubicBezTo>
                <a:cubicBezTo>
                  <a:pt x="7888" y="1614"/>
                  <a:pt x="7865" y="1622"/>
                  <a:pt x="7839" y="1630"/>
                </a:cubicBezTo>
                <a:cubicBezTo>
                  <a:pt x="7817" y="1638"/>
                  <a:pt x="7791" y="1646"/>
                  <a:pt x="7767" y="1653"/>
                </a:cubicBezTo>
                <a:cubicBezTo>
                  <a:pt x="7741" y="1661"/>
                  <a:pt x="7718" y="1669"/>
                  <a:pt x="7693" y="1678"/>
                </a:cubicBezTo>
                <a:cubicBezTo>
                  <a:pt x="7669" y="1685"/>
                  <a:pt x="7646" y="1693"/>
                  <a:pt x="7625" y="1702"/>
                </a:cubicBezTo>
                <a:cubicBezTo>
                  <a:pt x="7600" y="1711"/>
                  <a:pt x="7576" y="1719"/>
                  <a:pt x="7552" y="1728"/>
                </a:cubicBezTo>
                <a:cubicBezTo>
                  <a:pt x="6518" y="2112"/>
                  <a:pt x="5841" y="2761"/>
                  <a:pt x="5841" y="3495"/>
                </a:cubicBezTo>
                <a:cubicBezTo>
                  <a:pt x="5839" y="4678"/>
                  <a:pt x="7593" y="5635"/>
                  <a:pt x="9757" y="5635"/>
                </a:cubicBezTo>
                <a:close/>
                <a:moveTo>
                  <a:pt x="9757" y="1101"/>
                </a:moveTo>
                <a:cubicBezTo>
                  <a:pt x="10611" y="1101"/>
                  <a:pt x="11409" y="1235"/>
                  <a:pt x="12083" y="1466"/>
                </a:cubicBezTo>
                <a:cubicBezTo>
                  <a:pt x="12099" y="1406"/>
                  <a:pt x="12107" y="1346"/>
                  <a:pt x="12107" y="1285"/>
                </a:cubicBezTo>
                <a:cubicBezTo>
                  <a:pt x="12107" y="575"/>
                  <a:pt x="11054" y="0"/>
                  <a:pt x="9756" y="0"/>
                </a:cubicBezTo>
                <a:cubicBezTo>
                  <a:pt x="8457" y="0"/>
                  <a:pt x="7405" y="575"/>
                  <a:pt x="7405" y="1285"/>
                </a:cubicBezTo>
                <a:cubicBezTo>
                  <a:pt x="7405" y="1346"/>
                  <a:pt x="7414" y="1406"/>
                  <a:pt x="7429" y="1466"/>
                </a:cubicBezTo>
                <a:cubicBezTo>
                  <a:pt x="8106" y="1235"/>
                  <a:pt x="8903" y="1101"/>
                  <a:pt x="9757" y="1101"/>
                </a:cubicBezTo>
                <a:close/>
                <a:moveTo>
                  <a:pt x="19244" y="13110"/>
                </a:moveTo>
                <a:cubicBezTo>
                  <a:pt x="19613" y="12864"/>
                  <a:pt x="19556" y="12476"/>
                  <a:pt x="19350" y="12040"/>
                </a:cubicBezTo>
                <a:cubicBezTo>
                  <a:pt x="19106" y="11521"/>
                  <a:pt x="18045" y="9804"/>
                  <a:pt x="16990" y="8090"/>
                </a:cubicBezTo>
                <a:cubicBezTo>
                  <a:pt x="15935" y="6376"/>
                  <a:pt x="14206" y="6139"/>
                  <a:pt x="11243" y="6139"/>
                </a:cubicBezTo>
                <a:lnTo>
                  <a:pt x="8271" y="6139"/>
                </a:lnTo>
                <a:cubicBezTo>
                  <a:pt x="5310" y="6139"/>
                  <a:pt x="3579" y="6376"/>
                  <a:pt x="2525" y="8090"/>
                </a:cubicBezTo>
                <a:cubicBezTo>
                  <a:pt x="1469" y="9804"/>
                  <a:pt x="409" y="11521"/>
                  <a:pt x="164" y="12040"/>
                </a:cubicBezTo>
                <a:cubicBezTo>
                  <a:pt x="-123" y="12645"/>
                  <a:pt x="-121" y="13157"/>
                  <a:pt x="908" y="13326"/>
                </a:cubicBezTo>
                <a:cubicBezTo>
                  <a:pt x="1965" y="13500"/>
                  <a:pt x="2750" y="13135"/>
                  <a:pt x="3180" y="12455"/>
                </a:cubicBezTo>
                <a:cubicBezTo>
                  <a:pt x="3185" y="12449"/>
                  <a:pt x="5082" y="9147"/>
                  <a:pt x="5082" y="9147"/>
                </a:cubicBezTo>
                <a:lnTo>
                  <a:pt x="5874" y="9147"/>
                </a:lnTo>
                <a:lnTo>
                  <a:pt x="1864" y="16366"/>
                </a:lnTo>
                <a:lnTo>
                  <a:pt x="6208" y="16366"/>
                </a:lnTo>
                <a:lnTo>
                  <a:pt x="5873" y="20539"/>
                </a:lnTo>
                <a:cubicBezTo>
                  <a:pt x="5874" y="21125"/>
                  <a:pt x="6463" y="21600"/>
                  <a:pt x="7458" y="21600"/>
                </a:cubicBezTo>
                <a:cubicBezTo>
                  <a:pt x="8453" y="21600"/>
                  <a:pt x="9193" y="21125"/>
                  <a:pt x="9193" y="20537"/>
                </a:cubicBezTo>
                <a:cubicBezTo>
                  <a:pt x="9193" y="20514"/>
                  <a:pt x="9189" y="20491"/>
                  <a:pt x="9186" y="20467"/>
                </a:cubicBezTo>
                <a:lnTo>
                  <a:pt x="8851" y="16366"/>
                </a:lnTo>
                <a:lnTo>
                  <a:pt x="10661" y="16366"/>
                </a:lnTo>
                <a:lnTo>
                  <a:pt x="10326" y="20467"/>
                </a:lnTo>
                <a:cubicBezTo>
                  <a:pt x="10323" y="20491"/>
                  <a:pt x="10321" y="20514"/>
                  <a:pt x="10321" y="20537"/>
                </a:cubicBezTo>
                <a:cubicBezTo>
                  <a:pt x="10321" y="21125"/>
                  <a:pt x="11061" y="21600"/>
                  <a:pt x="12056" y="21600"/>
                </a:cubicBezTo>
                <a:cubicBezTo>
                  <a:pt x="13051" y="21600"/>
                  <a:pt x="13640" y="21125"/>
                  <a:pt x="13641" y="20539"/>
                </a:cubicBezTo>
                <a:lnTo>
                  <a:pt x="13305" y="16366"/>
                </a:lnTo>
                <a:lnTo>
                  <a:pt x="16851" y="16366"/>
                </a:lnTo>
                <a:lnTo>
                  <a:pt x="16851" y="21516"/>
                </a:lnTo>
                <a:lnTo>
                  <a:pt x="17689" y="21516"/>
                </a:lnTo>
                <a:lnTo>
                  <a:pt x="17689" y="14372"/>
                </a:lnTo>
                <a:cubicBezTo>
                  <a:pt x="17690" y="13927"/>
                  <a:pt x="18350" y="13568"/>
                  <a:pt x="19164" y="13567"/>
                </a:cubicBezTo>
                <a:cubicBezTo>
                  <a:pt x="19979" y="13568"/>
                  <a:pt x="20636" y="13927"/>
                  <a:pt x="20638" y="14372"/>
                </a:cubicBezTo>
                <a:lnTo>
                  <a:pt x="21477" y="14372"/>
                </a:lnTo>
                <a:cubicBezTo>
                  <a:pt x="21477" y="13688"/>
                  <a:pt x="20483" y="13133"/>
                  <a:pt x="19244" y="13110"/>
                </a:cubicBezTo>
                <a:close/>
                <a:moveTo>
                  <a:pt x="16851" y="14372"/>
                </a:moveTo>
                <a:lnTo>
                  <a:pt x="16851" y="14928"/>
                </a:lnTo>
                <a:lnTo>
                  <a:pt x="13641" y="9148"/>
                </a:lnTo>
                <a:lnTo>
                  <a:pt x="14433" y="9148"/>
                </a:lnTo>
                <a:cubicBezTo>
                  <a:pt x="14433" y="9148"/>
                  <a:pt x="16329" y="12449"/>
                  <a:pt x="16334" y="12455"/>
                </a:cubicBezTo>
                <a:cubicBezTo>
                  <a:pt x="16646" y="12949"/>
                  <a:pt x="17145" y="13277"/>
                  <a:pt x="17799" y="13352"/>
                </a:cubicBezTo>
                <a:cubicBezTo>
                  <a:pt x="17225" y="13582"/>
                  <a:pt x="16853" y="13953"/>
                  <a:pt x="16851" y="14372"/>
                </a:cubicBezTo>
                <a:close/>
                <a:moveTo>
                  <a:pt x="16851" y="14372"/>
                </a:moveTo>
              </a:path>
            </a:pathLst>
          </a:custGeom>
          <a:solidFill>
            <a:srgbClr val="3099D6"/>
          </a:solidFill>
          <a:ln>
            <a:noFill/>
          </a:ln>
        </p:spPr>
        <p:txBody>
          <a:bodyPr lIns="0" tIns="0" rIns="0" bIns="0"/>
          <a:lstStyle/>
          <a:p>
            <a:endParaRPr lang="en-US" sz="3200" dirty="0">
              <a:solidFill>
                <a:srgbClr val="7F7F7F"/>
              </a:solidFill>
              <a:latin typeface="Roboto condensed"/>
              <a:cs typeface="Roboto condensed"/>
            </a:endParaRPr>
          </a:p>
        </p:txBody>
      </p:sp>
      <p:sp>
        <p:nvSpPr>
          <p:cNvPr id="85" name="AutoShape 138"/>
          <p:cNvSpPr/>
          <p:nvPr/>
        </p:nvSpPr>
        <p:spPr bwMode="auto">
          <a:xfrm>
            <a:off x="2354944" y="5110885"/>
            <a:ext cx="331106" cy="583433"/>
          </a:xfrm>
          <a:custGeom>
            <a:avLst/>
            <a:gdLst>
              <a:gd name="T0" fmla="*/ 1290860061 w 21599"/>
              <a:gd name="T1" fmla="*/ 2147483647 h 21600"/>
              <a:gd name="T2" fmla="*/ 1292233892 w 21599"/>
              <a:gd name="T3" fmla="*/ 2147483647 h 21600"/>
              <a:gd name="T4" fmla="*/ 902526043 w 21599"/>
              <a:gd name="T5" fmla="*/ 2147483647 h 21600"/>
              <a:gd name="T6" fmla="*/ 389633175 w 21599"/>
              <a:gd name="T7" fmla="*/ 2147483647 h 21600"/>
              <a:gd name="T8" fmla="*/ 0 w 21599"/>
              <a:gd name="T9" fmla="*/ 2147483647 h 21600"/>
              <a:gd name="T10" fmla="*/ 121168313 w 21599"/>
              <a:gd name="T11" fmla="*/ 2147483647 h 21600"/>
              <a:gd name="T12" fmla="*/ 242411594 w 21599"/>
              <a:gd name="T13" fmla="*/ 2147483647 h 21600"/>
              <a:gd name="T14" fmla="*/ 297115609 w 21599"/>
              <a:gd name="T15" fmla="*/ 2147483647 h 21600"/>
              <a:gd name="T16" fmla="*/ 297185989 w 21599"/>
              <a:gd name="T17" fmla="*/ 2147483647 h 21600"/>
              <a:gd name="T18" fmla="*/ 450901961 w 21599"/>
              <a:gd name="T19" fmla="*/ 2147483647 h 21600"/>
              <a:gd name="T20" fmla="*/ 604115850 w 21599"/>
              <a:gd name="T21" fmla="*/ 2147483647 h 21600"/>
              <a:gd name="T22" fmla="*/ 693168222 w 21599"/>
              <a:gd name="T23" fmla="*/ 2147483647 h 21600"/>
              <a:gd name="T24" fmla="*/ 847029527 w 21599"/>
              <a:gd name="T25" fmla="*/ 2147483647 h 21600"/>
              <a:gd name="T26" fmla="*/ 1000098329 w 21599"/>
              <a:gd name="T27" fmla="*/ 2147483647 h 21600"/>
              <a:gd name="T28" fmla="*/ 1000243662 w 21599"/>
              <a:gd name="T29" fmla="*/ 2147483647 h 21600"/>
              <a:gd name="T30" fmla="*/ 1049531633 w 21599"/>
              <a:gd name="T31" fmla="*/ 2147483647 h 21600"/>
              <a:gd name="T32" fmla="*/ 1049676966 w 21599"/>
              <a:gd name="T33" fmla="*/ 2147483647 h 21600"/>
              <a:gd name="T34" fmla="*/ 1170920247 w 21599"/>
              <a:gd name="T35" fmla="*/ 2147483647 h 21600"/>
              <a:gd name="T36" fmla="*/ 1210609695 w 21599"/>
              <a:gd name="T37" fmla="*/ 2147483647 h 21600"/>
              <a:gd name="T38" fmla="*/ 1273613356 w 21599"/>
              <a:gd name="T39" fmla="*/ 2147483647 h 21600"/>
              <a:gd name="T40" fmla="*/ 1384681079 w 21599"/>
              <a:gd name="T41" fmla="*/ 2147483647 h 21600"/>
              <a:gd name="T42" fmla="*/ 1558747889 w 21599"/>
              <a:gd name="T43" fmla="*/ 2147483647 h 21600"/>
              <a:gd name="T44" fmla="*/ 452707232 w 21599"/>
              <a:gd name="T45" fmla="*/ 2147483647 h 21600"/>
              <a:gd name="T46" fmla="*/ 463243835 w 21599"/>
              <a:gd name="T47" fmla="*/ 2147483647 h 21600"/>
              <a:gd name="T48" fmla="*/ 474070840 w 21599"/>
              <a:gd name="T49" fmla="*/ 2147483647 h 21600"/>
              <a:gd name="T50" fmla="*/ 485325254 w 21599"/>
              <a:gd name="T51" fmla="*/ 2147483647 h 21600"/>
              <a:gd name="T52" fmla="*/ 496945023 w 21599"/>
              <a:gd name="T53" fmla="*/ 2147483647 h 21600"/>
              <a:gd name="T54" fmla="*/ 508855195 w 21599"/>
              <a:gd name="T55" fmla="*/ 2147483647 h 21600"/>
              <a:gd name="T56" fmla="*/ 521122379 w 21599"/>
              <a:gd name="T57" fmla="*/ 2147483647 h 21600"/>
              <a:gd name="T58" fmla="*/ 533825035 w 21599"/>
              <a:gd name="T59" fmla="*/ 2147483647 h 21600"/>
              <a:gd name="T60" fmla="*/ 546959673 w 21599"/>
              <a:gd name="T61" fmla="*/ 2147483647 h 21600"/>
              <a:gd name="T62" fmla="*/ 560309745 w 21599"/>
              <a:gd name="T63" fmla="*/ 2147483647 h 21600"/>
              <a:gd name="T64" fmla="*/ 573950497 w 21599"/>
              <a:gd name="T65" fmla="*/ 2147483647 h 21600"/>
              <a:gd name="T66" fmla="*/ 587877341 w 21599"/>
              <a:gd name="T67" fmla="*/ 2147483647 h 21600"/>
              <a:gd name="T68" fmla="*/ 602020176 w 21599"/>
              <a:gd name="T69" fmla="*/ 2147483647 h 21600"/>
              <a:gd name="T70" fmla="*/ 616598746 w 21599"/>
              <a:gd name="T71" fmla="*/ 2147483647 h 21600"/>
              <a:gd name="T72" fmla="*/ 631322664 w 21599"/>
              <a:gd name="T73" fmla="*/ 2147483647 h 21600"/>
              <a:gd name="T74" fmla="*/ 661272289 w 21599"/>
              <a:gd name="T75" fmla="*/ 2147483647 h 21600"/>
              <a:gd name="T76" fmla="*/ 675991896 w 21599"/>
              <a:gd name="T77" fmla="*/ 2147483647 h 21600"/>
              <a:gd name="T78" fmla="*/ 690500086 w 21599"/>
              <a:gd name="T79" fmla="*/ 2147483647 h 21600"/>
              <a:gd name="T80" fmla="*/ 704642643 w 21599"/>
              <a:gd name="T81" fmla="*/ 2147483647 h 21600"/>
              <a:gd name="T82" fmla="*/ 718499107 w 21599"/>
              <a:gd name="T83" fmla="*/ 2147483647 h 21600"/>
              <a:gd name="T84" fmla="*/ 732139860 w 21599"/>
              <a:gd name="T85" fmla="*/ 2147483647 h 21600"/>
              <a:gd name="T86" fmla="*/ 745419551 w 21599"/>
              <a:gd name="T87" fmla="*/ 2147483647 h 21600"/>
              <a:gd name="T88" fmla="*/ 758408857 w 21599"/>
              <a:gd name="T89" fmla="*/ 2147483647 h 21600"/>
              <a:gd name="T90" fmla="*/ 771182155 w 21599"/>
              <a:gd name="T91" fmla="*/ 2147483647 h 21600"/>
              <a:gd name="T92" fmla="*/ 783594409 w 21599"/>
              <a:gd name="T93" fmla="*/ 2147483647 h 21600"/>
              <a:gd name="T94" fmla="*/ 795429907 w 21599"/>
              <a:gd name="T95" fmla="*/ 2147483647 h 21600"/>
              <a:gd name="T96" fmla="*/ 807049659 w 21599"/>
              <a:gd name="T97" fmla="*/ 2147483647 h 21600"/>
              <a:gd name="T98" fmla="*/ 818378764 w 21599"/>
              <a:gd name="T99" fmla="*/ 2147483647 h 21600"/>
              <a:gd name="T100" fmla="*/ 829135390 w 21599"/>
              <a:gd name="T101" fmla="*/ 2147483647 h 21600"/>
              <a:gd name="T102" fmla="*/ 941352348 w 21599"/>
              <a:gd name="T103" fmla="*/ 1616820396 h 21600"/>
              <a:gd name="T104" fmla="*/ 351022320 w 21599"/>
              <a:gd name="T105" fmla="*/ 1616820396 h 21600"/>
              <a:gd name="T106" fmla="*/ 452707232 w 21599"/>
              <a:gd name="T107" fmla="*/ 2147483647 h 216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599" h="21600">
                <a:moveTo>
                  <a:pt x="19188" y="12338"/>
                </a:moveTo>
                <a:cubicBezTo>
                  <a:pt x="18708" y="12338"/>
                  <a:pt x="18263" y="12418"/>
                  <a:pt x="17887" y="12554"/>
                </a:cubicBezTo>
                <a:cubicBezTo>
                  <a:pt x="17901" y="12507"/>
                  <a:pt x="17906" y="12459"/>
                  <a:pt x="17906" y="12410"/>
                </a:cubicBezTo>
                <a:cubicBezTo>
                  <a:pt x="17906" y="12408"/>
                  <a:pt x="17906" y="12407"/>
                  <a:pt x="17906" y="12405"/>
                </a:cubicBezTo>
                <a:lnTo>
                  <a:pt x="17906" y="7602"/>
                </a:lnTo>
                <a:cubicBezTo>
                  <a:pt x="17906" y="5794"/>
                  <a:pt x="15562" y="4298"/>
                  <a:pt x="12506" y="4041"/>
                </a:cubicBezTo>
                <a:cubicBezTo>
                  <a:pt x="11649" y="4611"/>
                  <a:pt x="10375" y="4976"/>
                  <a:pt x="8953" y="4976"/>
                </a:cubicBezTo>
                <a:cubicBezTo>
                  <a:pt x="7530" y="4976"/>
                  <a:pt x="6255" y="4611"/>
                  <a:pt x="5399" y="4041"/>
                </a:cubicBezTo>
                <a:cubicBezTo>
                  <a:pt x="2344" y="4298"/>
                  <a:pt x="0" y="5794"/>
                  <a:pt x="0" y="7602"/>
                </a:cubicBezTo>
                <a:lnTo>
                  <a:pt x="0" y="12405"/>
                </a:lnTo>
                <a:cubicBezTo>
                  <a:pt x="0" y="12407"/>
                  <a:pt x="0" y="12408"/>
                  <a:pt x="0" y="12410"/>
                </a:cubicBezTo>
                <a:cubicBezTo>
                  <a:pt x="0" y="12937"/>
                  <a:pt x="752" y="13365"/>
                  <a:pt x="1679" y="13365"/>
                </a:cubicBezTo>
                <a:cubicBezTo>
                  <a:pt x="2608" y="13365"/>
                  <a:pt x="3362" y="12937"/>
                  <a:pt x="3362" y="12410"/>
                </a:cubicBezTo>
                <a:cubicBezTo>
                  <a:pt x="3362" y="12393"/>
                  <a:pt x="3361" y="12376"/>
                  <a:pt x="3359" y="12357"/>
                </a:cubicBezTo>
                <a:lnTo>
                  <a:pt x="3359" y="7426"/>
                </a:lnTo>
                <a:lnTo>
                  <a:pt x="4117" y="7426"/>
                </a:lnTo>
                <a:lnTo>
                  <a:pt x="4117" y="14576"/>
                </a:lnTo>
                <a:lnTo>
                  <a:pt x="4118" y="14576"/>
                </a:lnTo>
                <a:lnTo>
                  <a:pt x="4118" y="20392"/>
                </a:lnTo>
                <a:cubicBezTo>
                  <a:pt x="4118" y="21058"/>
                  <a:pt x="5074" y="21600"/>
                  <a:pt x="6248" y="21600"/>
                </a:cubicBezTo>
                <a:cubicBezTo>
                  <a:pt x="7424" y="21600"/>
                  <a:pt x="8378" y="21058"/>
                  <a:pt x="8378" y="20390"/>
                </a:cubicBezTo>
                <a:cubicBezTo>
                  <a:pt x="8378" y="20358"/>
                  <a:pt x="8376" y="20328"/>
                  <a:pt x="8371" y="20296"/>
                </a:cubicBezTo>
                <a:lnTo>
                  <a:pt x="8371" y="14576"/>
                </a:lnTo>
                <a:lnTo>
                  <a:pt x="9605" y="14576"/>
                </a:lnTo>
                <a:lnTo>
                  <a:pt x="9605" y="20392"/>
                </a:lnTo>
                <a:cubicBezTo>
                  <a:pt x="9607" y="21058"/>
                  <a:pt x="10559" y="21600"/>
                  <a:pt x="11737" y="21600"/>
                </a:cubicBezTo>
                <a:cubicBezTo>
                  <a:pt x="12913" y="21600"/>
                  <a:pt x="13866" y="21058"/>
                  <a:pt x="13866" y="20390"/>
                </a:cubicBezTo>
                <a:cubicBezTo>
                  <a:pt x="13866" y="20358"/>
                  <a:pt x="13863" y="20328"/>
                  <a:pt x="13858" y="20296"/>
                </a:cubicBezTo>
                <a:lnTo>
                  <a:pt x="13858" y="14576"/>
                </a:lnTo>
                <a:lnTo>
                  <a:pt x="13860" y="14576"/>
                </a:lnTo>
                <a:lnTo>
                  <a:pt x="13860" y="7426"/>
                </a:lnTo>
                <a:lnTo>
                  <a:pt x="14543" y="7426"/>
                </a:lnTo>
                <a:lnTo>
                  <a:pt x="14543" y="12405"/>
                </a:lnTo>
                <a:lnTo>
                  <a:pt x="14545" y="12405"/>
                </a:lnTo>
                <a:cubicBezTo>
                  <a:pt x="14545" y="12407"/>
                  <a:pt x="14543" y="12408"/>
                  <a:pt x="14543" y="12410"/>
                </a:cubicBezTo>
                <a:cubicBezTo>
                  <a:pt x="14543" y="12937"/>
                  <a:pt x="15298" y="13365"/>
                  <a:pt x="16225" y="13365"/>
                </a:cubicBezTo>
                <a:cubicBezTo>
                  <a:pt x="16463" y="13365"/>
                  <a:pt x="16687" y="13338"/>
                  <a:pt x="16890" y="13287"/>
                </a:cubicBezTo>
                <a:cubicBezTo>
                  <a:pt x="16816" y="13420"/>
                  <a:pt x="16775" y="13561"/>
                  <a:pt x="16775" y="13710"/>
                </a:cubicBezTo>
                <a:lnTo>
                  <a:pt x="16775" y="21467"/>
                </a:lnTo>
                <a:lnTo>
                  <a:pt x="17648" y="21467"/>
                </a:lnTo>
                <a:lnTo>
                  <a:pt x="17648" y="13710"/>
                </a:lnTo>
                <a:cubicBezTo>
                  <a:pt x="17651" y="13226"/>
                  <a:pt x="18339" y="12835"/>
                  <a:pt x="19187" y="12833"/>
                </a:cubicBezTo>
                <a:cubicBezTo>
                  <a:pt x="20039" y="12835"/>
                  <a:pt x="20724" y="13226"/>
                  <a:pt x="20726" y="13710"/>
                </a:cubicBezTo>
                <a:lnTo>
                  <a:pt x="21599" y="13710"/>
                </a:lnTo>
                <a:cubicBezTo>
                  <a:pt x="21600" y="12952"/>
                  <a:pt x="20521" y="12338"/>
                  <a:pt x="19188" y="12338"/>
                </a:cubicBezTo>
                <a:close/>
                <a:moveTo>
                  <a:pt x="6273" y="4077"/>
                </a:moveTo>
                <a:lnTo>
                  <a:pt x="6274" y="4077"/>
                </a:lnTo>
                <a:cubicBezTo>
                  <a:pt x="6320" y="4100"/>
                  <a:pt x="6368" y="4123"/>
                  <a:pt x="6419" y="4145"/>
                </a:cubicBezTo>
                <a:cubicBezTo>
                  <a:pt x="6419" y="4145"/>
                  <a:pt x="6421" y="4146"/>
                  <a:pt x="6422" y="4147"/>
                </a:cubicBezTo>
                <a:cubicBezTo>
                  <a:pt x="6470" y="4168"/>
                  <a:pt x="6520" y="4190"/>
                  <a:pt x="6569" y="4210"/>
                </a:cubicBezTo>
                <a:cubicBezTo>
                  <a:pt x="6572" y="4211"/>
                  <a:pt x="6573" y="4212"/>
                  <a:pt x="6575" y="4212"/>
                </a:cubicBezTo>
                <a:cubicBezTo>
                  <a:pt x="6624" y="4233"/>
                  <a:pt x="6675" y="4251"/>
                  <a:pt x="6725" y="4271"/>
                </a:cubicBezTo>
                <a:cubicBezTo>
                  <a:pt x="6729" y="4272"/>
                  <a:pt x="6733" y="4274"/>
                  <a:pt x="6737" y="4275"/>
                </a:cubicBezTo>
                <a:cubicBezTo>
                  <a:pt x="6785" y="4293"/>
                  <a:pt x="6836" y="4311"/>
                  <a:pt x="6886" y="4328"/>
                </a:cubicBezTo>
                <a:cubicBezTo>
                  <a:pt x="6890" y="4329"/>
                  <a:pt x="6898" y="4331"/>
                  <a:pt x="6904" y="4333"/>
                </a:cubicBezTo>
                <a:cubicBezTo>
                  <a:pt x="6953" y="4349"/>
                  <a:pt x="7001" y="4365"/>
                  <a:pt x="7051" y="4380"/>
                </a:cubicBezTo>
                <a:cubicBezTo>
                  <a:pt x="7060" y="4382"/>
                  <a:pt x="7068" y="4385"/>
                  <a:pt x="7076" y="4387"/>
                </a:cubicBezTo>
                <a:cubicBezTo>
                  <a:pt x="7124" y="4402"/>
                  <a:pt x="7174" y="4415"/>
                  <a:pt x="7221" y="4429"/>
                </a:cubicBezTo>
                <a:cubicBezTo>
                  <a:pt x="7233" y="4433"/>
                  <a:pt x="7244" y="4435"/>
                  <a:pt x="7256" y="4438"/>
                </a:cubicBezTo>
                <a:cubicBezTo>
                  <a:pt x="7303" y="4449"/>
                  <a:pt x="7349" y="4461"/>
                  <a:pt x="7397" y="4472"/>
                </a:cubicBezTo>
                <a:cubicBezTo>
                  <a:pt x="7413" y="4476"/>
                  <a:pt x="7425" y="4480"/>
                  <a:pt x="7440" y="4482"/>
                </a:cubicBezTo>
                <a:cubicBezTo>
                  <a:pt x="7487" y="4492"/>
                  <a:pt x="7532" y="4504"/>
                  <a:pt x="7579" y="4512"/>
                </a:cubicBezTo>
                <a:cubicBezTo>
                  <a:pt x="7595" y="4515"/>
                  <a:pt x="7612" y="4518"/>
                  <a:pt x="7631" y="4522"/>
                </a:cubicBezTo>
                <a:cubicBezTo>
                  <a:pt x="7675" y="4531"/>
                  <a:pt x="7719" y="4539"/>
                  <a:pt x="7764" y="4547"/>
                </a:cubicBezTo>
                <a:cubicBezTo>
                  <a:pt x="7785" y="4550"/>
                  <a:pt x="7807" y="4553"/>
                  <a:pt x="7826" y="4557"/>
                </a:cubicBezTo>
                <a:cubicBezTo>
                  <a:pt x="7869" y="4563"/>
                  <a:pt x="7910" y="4570"/>
                  <a:pt x="7953" y="4577"/>
                </a:cubicBezTo>
                <a:cubicBezTo>
                  <a:pt x="7977" y="4580"/>
                  <a:pt x="8001" y="4583"/>
                  <a:pt x="8027" y="4586"/>
                </a:cubicBezTo>
                <a:cubicBezTo>
                  <a:pt x="8066" y="4591"/>
                  <a:pt x="8106" y="4597"/>
                  <a:pt x="8146" y="4602"/>
                </a:cubicBezTo>
                <a:cubicBezTo>
                  <a:pt x="8174" y="4605"/>
                  <a:pt x="8204" y="4608"/>
                  <a:pt x="8232" y="4610"/>
                </a:cubicBezTo>
                <a:cubicBezTo>
                  <a:pt x="8268" y="4613"/>
                  <a:pt x="8307" y="4617"/>
                  <a:pt x="8342" y="4620"/>
                </a:cubicBezTo>
                <a:cubicBezTo>
                  <a:pt x="8376" y="4623"/>
                  <a:pt x="8410" y="4625"/>
                  <a:pt x="8446" y="4629"/>
                </a:cubicBezTo>
                <a:cubicBezTo>
                  <a:pt x="8479" y="4631"/>
                  <a:pt x="8509" y="4634"/>
                  <a:pt x="8544" y="4635"/>
                </a:cubicBezTo>
                <a:cubicBezTo>
                  <a:pt x="8586" y="4638"/>
                  <a:pt x="8628" y="4639"/>
                  <a:pt x="8669" y="4641"/>
                </a:cubicBezTo>
                <a:cubicBezTo>
                  <a:pt x="8696" y="4642"/>
                  <a:pt x="8721" y="4644"/>
                  <a:pt x="8748" y="4645"/>
                </a:cubicBezTo>
                <a:cubicBezTo>
                  <a:pt x="8816" y="4647"/>
                  <a:pt x="8885" y="4648"/>
                  <a:pt x="8956" y="4648"/>
                </a:cubicBezTo>
                <a:cubicBezTo>
                  <a:pt x="9025" y="4648"/>
                  <a:pt x="9093" y="4647"/>
                  <a:pt x="9163" y="4645"/>
                </a:cubicBezTo>
                <a:cubicBezTo>
                  <a:pt x="9188" y="4644"/>
                  <a:pt x="9214" y="4642"/>
                  <a:pt x="9240" y="4641"/>
                </a:cubicBezTo>
                <a:cubicBezTo>
                  <a:pt x="9284" y="4639"/>
                  <a:pt x="9325" y="4638"/>
                  <a:pt x="9367" y="4635"/>
                </a:cubicBezTo>
                <a:cubicBezTo>
                  <a:pt x="9400" y="4634"/>
                  <a:pt x="9432" y="4631"/>
                  <a:pt x="9466" y="4628"/>
                </a:cubicBezTo>
                <a:cubicBezTo>
                  <a:pt x="9499" y="4625"/>
                  <a:pt x="9534" y="4623"/>
                  <a:pt x="9568" y="4620"/>
                </a:cubicBezTo>
                <a:cubicBezTo>
                  <a:pt x="9605" y="4617"/>
                  <a:pt x="9641" y="4613"/>
                  <a:pt x="9680" y="4610"/>
                </a:cubicBezTo>
                <a:cubicBezTo>
                  <a:pt x="9706" y="4608"/>
                  <a:pt x="9736" y="4604"/>
                  <a:pt x="9764" y="4602"/>
                </a:cubicBezTo>
                <a:cubicBezTo>
                  <a:pt x="9805" y="4597"/>
                  <a:pt x="9845" y="4591"/>
                  <a:pt x="9884" y="4586"/>
                </a:cubicBezTo>
                <a:cubicBezTo>
                  <a:pt x="9907" y="4583"/>
                  <a:pt x="9934" y="4580"/>
                  <a:pt x="9956" y="4577"/>
                </a:cubicBezTo>
                <a:cubicBezTo>
                  <a:pt x="10000" y="4570"/>
                  <a:pt x="10044" y="4563"/>
                  <a:pt x="10086" y="4556"/>
                </a:cubicBezTo>
                <a:cubicBezTo>
                  <a:pt x="10106" y="4553"/>
                  <a:pt x="10125" y="4549"/>
                  <a:pt x="10145" y="4547"/>
                </a:cubicBezTo>
                <a:cubicBezTo>
                  <a:pt x="10191" y="4539"/>
                  <a:pt x="10237" y="4530"/>
                  <a:pt x="10280" y="4522"/>
                </a:cubicBezTo>
                <a:cubicBezTo>
                  <a:pt x="10297" y="4518"/>
                  <a:pt x="10314" y="4515"/>
                  <a:pt x="10329" y="4512"/>
                </a:cubicBezTo>
                <a:cubicBezTo>
                  <a:pt x="10377" y="4504"/>
                  <a:pt x="10424" y="4492"/>
                  <a:pt x="10472" y="4482"/>
                </a:cubicBezTo>
                <a:cubicBezTo>
                  <a:pt x="10484" y="4479"/>
                  <a:pt x="10497" y="4476"/>
                  <a:pt x="10509" y="4473"/>
                </a:cubicBezTo>
                <a:cubicBezTo>
                  <a:pt x="10559" y="4461"/>
                  <a:pt x="10608" y="4449"/>
                  <a:pt x="10656" y="4437"/>
                </a:cubicBezTo>
                <a:cubicBezTo>
                  <a:pt x="10665" y="4434"/>
                  <a:pt x="10677" y="4433"/>
                  <a:pt x="10686" y="4429"/>
                </a:cubicBezTo>
                <a:cubicBezTo>
                  <a:pt x="10735" y="4415"/>
                  <a:pt x="10784" y="4402"/>
                  <a:pt x="10834" y="4386"/>
                </a:cubicBezTo>
                <a:cubicBezTo>
                  <a:pt x="10843" y="4385"/>
                  <a:pt x="10849" y="4382"/>
                  <a:pt x="10858" y="4380"/>
                </a:cubicBezTo>
                <a:cubicBezTo>
                  <a:pt x="10907" y="4365"/>
                  <a:pt x="10957" y="4349"/>
                  <a:pt x="11007" y="4333"/>
                </a:cubicBezTo>
                <a:cubicBezTo>
                  <a:pt x="11012" y="4331"/>
                  <a:pt x="11018" y="4329"/>
                  <a:pt x="11022" y="4328"/>
                </a:cubicBezTo>
                <a:cubicBezTo>
                  <a:pt x="11074" y="4311"/>
                  <a:pt x="11122" y="4293"/>
                  <a:pt x="11173" y="4274"/>
                </a:cubicBezTo>
                <a:cubicBezTo>
                  <a:pt x="11178" y="4274"/>
                  <a:pt x="11181" y="4272"/>
                  <a:pt x="11183" y="4271"/>
                </a:cubicBezTo>
                <a:cubicBezTo>
                  <a:pt x="11235" y="4252"/>
                  <a:pt x="11286" y="4232"/>
                  <a:pt x="11335" y="4212"/>
                </a:cubicBezTo>
                <a:cubicBezTo>
                  <a:pt x="11337" y="4212"/>
                  <a:pt x="11337" y="4211"/>
                  <a:pt x="11340" y="4210"/>
                </a:cubicBezTo>
                <a:cubicBezTo>
                  <a:pt x="11389" y="4190"/>
                  <a:pt x="11441" y="4168"/>
                  <a:pt x="11489" y="4147"/>
                </a:cubicBezTo>
                <a:cubicBezTo>
                  <a:pt x="11489" y="4146"/>
                  <a:pt x="11489" y="4145"/>
                  <a:pt x="11489" y="4145"/>
                </a:cubicBezTo>
                <a:cubicBezTo>
                  <a:pt x="11540" y="4123"/>
                  <a:pt x="11589" y="4100"/>
                  <a:pt x="11635" y="4077"/>
                </a:cubicBezTo>
                <a:cubicBezTo>
                  <a:pt x="12498" y="3650"/>
                  <a:pt x="13044" y="3023"/>
                  <a:pt x="13044" y="2323"/>
                </a:cubicBezTo>
                <a:cubicBezTo>
                  <a:pt x="13044" y="1040"/>
                  <a:pt x="11214" y="0"/>
                  <a:pt x="8955" y="0"/>
                </a:cubicBezTo>
                <a:cubicBezTo>
                  <a:pt x="6696" y="0"/>
                  <a:pt x="4864" y="1040"/>
                  <a:pt x="4864" y="2323"/>
                </a:cubicBezTo>
                <a:cubicBezTo>
                  <a:pt x="4863" y="3023"/>
                  <a:pt x="5410" y="3650"/>
                  <a:pt x="6273" y="4077"/>
                </a:cubicBezTo>
                <a:close/>
                <a:moveTo>
                  <a:pt x="6273" y="4077"/>
                </a:moveTo>
              </a:path>
            </a:pathLst>
          </a:custGeom>
          <a:solidFill>
            <a:schemeClr val="bg1"/>
          </a:solidFill>
          <a:ln>
            <a:noFill/>
          </a:ln>
        </p:spPr>
        <p:txBody>
          <a:bodyPr lIns="0" tIns="0" rIns="0" bIns="0"/>
          <a:lstStyle/>
          <a:p>
            <a:endParaRPr lang="en-US" sz="3200" dirty="0">
              <a:solidFill>
                <a:srgbClr val="7F7F7F"/>
              </a:solidFill>
              <a:latin typeface="Roboto condensed"/>
              <a:cs typeface="Roboto condensed"/>
            </a:endParaRPr>
          </a:p>
        </p:txBody>
      </p:sp>
      <p:sp>
        <p:nvSpPr>
          <p:cNvPr id="88" name="TextBox 47"/>
          <p:cNvSpPr txBox="1"/>
          <p:nvPr/>
        </p:nvSpPr>
        <p:spPr>
          <a:xfrm>
            <a:off x="530907" y="1741356"/>
            <a:ext cx="4876799" cy="3621569"/>
          </a:xfrm>
          <a:prstGeom prst="rect">
            <a:avLst/>
          </a:prstGeom>
          <a:noFill/>
        </p:spPr>
        <p:txBody>
          <a:bodyPr wrap="square" rtlCol="0">
            <a:spAutoFit/>
          </a:bodyPr>
          <a:lstStyle/>
          <a:p>
            <a:pPr>
              <a:lnSpc>
                <a:spcPct val="140000"/>
              </a:lnSpc>
            </a:pPr>
            <a:r>
              <a:rPr lang="zh-CN" altLang="en-US" sz="2800" b="1" dirty="0" smtClean="0">
                <a:latin typeface="Roboto condensed"/>
                <a:cs typeface="Roboto condensed"/>
              </a:rPr>
              <a:t>依据策划案寻找拥有不同技能的队友，有的做宣传，有的专攻技术，有的负责联络沟通。以便每名队员各司其职，确保社会实践活动能有条不紊地进行。</a:t>
            </a:r>
            <a:endParaRPr lang="en-US" sz="2800" b="1" dirty="0">
              <a:latin typeface="Roboto condensed"/>
              <a:cs typeface="Roboto condensed"/>
            </a:endParaRPr>
          </a:p>
        </p:txBody>
      </p:sp>
      <p:cxnSp>
        <p:nvCxnSpPr>
          <p:cNvPr id="89" name="Straight Connector 56"/>
          <p:cNvCxnSpPr/>
          <p:nvPr/>
        </p:nvCxnSpPr>
        <p:spPr>
          <a:xfrm flipH="1">
            <a:off x="775459" y="5853175"/>
            <a:ext cx="3953331" cy="1"/>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7460" y="228600"/>
            <a:ext cx="1370890" cy="1151961"/>
            <a:chOff x="3688300" y="1108703"/>
            <a:chExt cx="3999080" cy="3360435"/>
          </a:xfrm>
        </p:grpSpPr>
        <p:grpSp>
          <p:nvGrpSpPr>
            <p:cNvPr id="3" name="组合 2"/>
            <p:cNvGrpSpPr/>
            <p:nvPr/>
          </p:nvGrpSpPr>
          <p:grpSpPr>
            <a:xfrm>
              <a:off x="3688300" y="1122612"/>
              <a:ext cx="3999080" cy="3346526"/>
              <a:chOff x="2296090" y="700519"/>
              <a:chExt cx="6783500" cy="5676596"/>
            </a:xfrm>
          </p:grpSpPr>
          <p:sp>
            <p:nvSpPr>
              <p:cNvPr id="5" name="Freeform 5"/>
              <p:cNvSpPr/>
              <p:nvPr/>
            </p:nvSpPr>
            <p:spPr bwMode="auto">
              <a:xfrm rot="19721138">
                <a:off x="3038719" y="70051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6" name="Freeform 5"/>
              <p:cNvSpPr/>
              <p:nvPr/>
            </p:nvSpPr>
            <p:spPr bwMode="auto">
              <a:xfrm rot="1976498">
                <a:off x="4537016" y="700520"/>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7" name="Freeform 5"/>
              <p:cNvSpPr/>
              <p:nvPr/>
            </p:nvSpPr>
            <p:spPr bwMode="auto">
              <a:xfrm rot="3250163">
                <a:off x="5116981" y="700519"/>
                <a:ext cx="3532838"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nvGrpSpPr>
              <p:cNvPr id="8" name="组合 7"/>
              <p:cNvGrpSpPr/>
              <p:nvPr/>
            </p:nvGrpSpPr>
            <p:grpSpPr>
              <a:xfrm>
                <a:off x="2296090" y="910774"/>
                <a:ext cx="6783500" cy="5466341"/>
                <a:chOff x="2296090" y="910774"/>
                <a:chExt cx="6783500" cy="5466341"/>
              </a:xfrm>
            </p:grpSpPr>
            <p:sp>
              <p:nvSpPr>
                <p:cNvPr id="9" name="Freeform 5"/>
                <p:cNvSpPr/>
                <p:nvPr/>
              </p:nvSpPr>
              <p:spPr bwMode="auto">
                <a:xfrm rot="20533032">
                  <a:off x="3618686" y="1000316"/>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0" name="Freeform 5"/>
                <p:cNvSpPr/>
                <p:nvPr/>
              </p:nvSpPr>
              <p:spPr bwMode="auto">
                <a:xfrm rot="20387859">
                  <a:off x="3038719" y="910774"/>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1" name="Freeform 5"/>
                <p:cNvSpPr/>
                <p:nvPr/>
              </p:nvSpPr>
              <p:spPr bwMode="auto">
                <a:xfrm rot="20533032">
                  <a:off x="3618686" y="1210571"/>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2" name="Freeform 5"/>
                <p:cNvSpPr/>
                <p:nvPr/>
              </p:nvSpPr>
              <p:spPr bwMode="auto">
                <a:xfrm rot="1976498">
                  <a:off x="4537016" y="91077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3" name="Freeform 5"/>
                <p:cNvSpPr/>
                <p:nvPr/>
              </p:nvSpPr>
              <p:spPr bwMode="auto">
                <a:xfrm rot="3757750">
                  <a:off x="5116982" y="910774"/>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4" name="Freeform 5"/>
                <p:cNvSpPr/>
                <p:nvPr/>
              </p:nvSpPr>
              <p:spPr bwMode="auto">
                <a:xfrm rot="21089982">
                  <a:off x="3038719"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5" name="Freeform 5"/>
                <p:cNvSpPr/>
                <p:nvPr/>
              </p:nvSpPr>
              <p:spPr bwMode="auto">
                <a:xfrm rot="20533032">
                  <a:off x="3618686"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6" name="Freeform 5"/>
                <p:cNvSpPr/>
                <p:nvPr/>
              </p:nvSpPr>
              <p:spPr bwMode="auto">
                <a:xfrm rot="1976498">
                  <a:off x="4537016" y="1121031"/>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7" name="Freeform 5"/>
                <p:cNvSpPr/>
                <p:nvPr/>
              </p:nvSpPr>
              <p:spPr bwMode="auto">
                <a:xfrm rot="2876416">
                  <a:off x="5116982" y="1121030"/>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8" name="Freeform 5"/>
                <p:cNvSpPr/>
                <p:nvPr/>
              </p:nvSpPr>
              <p:spPr bwMode="auto">
                <a:xfrm rot="20387859">
                  <a:off x="3038719" y="1331286"/>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9" name="Freeform 5"/>
                <p:cNvSpPr/>
                <p:nvPr/>
              </p:nvSpPr>
              <p:spPr bwMode="auto">
                <a:xfrm rot="20533032">
                  <a:off x="3618686" y="1631083"/>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0" name="Freeform 5"/>
                <p:cNvSpPr/>
                <p:nvPr/>
              </p:nvSpPr>
              <p:spPr bwMode="auto">
                <a:xfrm rot="20387859">
                  <a:off x="2875335" y="200875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1" name="Freeform 5"/>
                <p:cNvSpPr/>
                <p:nvPr/>
              </p:nvSpPr>
              <p:spPr bwMode="auto">
                <a:xfrm rot="3757750">
                  <a:off x="5448291" y="1586699"/>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2" name="Freeform 5"/>
                <p:cNvSpPr/>
                <p:nvPr/>
              </p:nvSpPr>
              <p:spPr bwMode="auto">
                <a:xfrm rot="20387859">
                  <a:off x="3038719" y="1541541"/>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3" name="Freeform 5"/>
                <p:cNvSpPr/>
                <p:nvPr/>
              </p:nvSpPr>
              <p:spPr bwMode="auto">
                <a:xfrm rot="20533032">
                  <a:off x="3618686" y="1841338"/>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4" name="Freeform 5"/>
                <p:cNvSpPr/>
                <p:nvPr/>
              </p:nvSpPr>
              <p:spPr bwMode="auto">
                <a:xfrm rot="1976498">
                  <a:off x="4537016" y="1541542"/>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5" name="Freeform 5"/>
                <p:cNvSpPr/>
                <p:nvPr/>
              </p:nvSpPr>
              <p:spPr bwMode="auto">
                <a:xfrm rot="3757750">
                  <a:off x="5116982" y="1541541"/>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6" name="Freeform 5"/>
                <p:cNvSpPr/>
                <p:nvPr/>
              </p:nvSpPr>
              <p:spPr bwMode="auto">
                <a:xfrm rot="20387859">
                  <a:off x="3038719" y="1751797"/>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7" name="Freeform 5"/>
                <p:cNvSpPr/>
                <p:nvPr/>
              </p:nvSpPr>
              <p:spPr bwMode="auto">
                <a:xfrm rot="20533032">
                  <a:off x="3618686" y="205159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8" name="Freeform 5"/>
                <p:cNvSpPr/>
                <p:nvPr/>
              </p:nvSpPr>
              <p:spPr bwMode="auto">
                <a:xfrm rot="1976498">
                  <a:off x="4537016" y="1751798"/>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9" name="Freeform 5"/>
                <p:cNvSpPr/>
                <p:nvPr/>
              </p:nvSpPr>
              <p:spPr bwMode="auto">
                <a:xfrm rot="3757750">
                  <a:off x="5247203" y="2531866"/>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0" name="Freeform 5"/>
                <p:cNvSpPr/>
                <p:nvPr/>
              </p:nvSpPr>
              <p:spPr bwMode="auto">
                <a:xfrm rot="20387859">
                  <a:off x="3038719" y="1962052"/>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1" name="Freeform 5"/>
                <p:cNvSpPr/>
                <p:nvPr/>
              </p:nvSpPr>
              <p:spPr bwMode="auto">
                <a:xfrm rot="20533032">
                  <a:off x="3618686" y="2261849"/>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2" name="Freeform 5"/>
                <p:cNvSpPr/>
                <p:nvPr/>
              </p:nvSpPr>
              <p:spPr bwMode="auto">
                <a:xfrm rot="4993589">
                  <a:off x="5078467" y="1962052"/>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3" name="Freeform 5"/>
                <p:cNvSpPr/>
                <p:nvPr/>
              </p:nvSpPr>
              <p:spPr bwMode="auto">
                <a:xfrm rot="20387859">
                  <a:off x="2544026"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4" name="Freeform 5"/>
                <p:cNvSpPr/>
                <p:nvPr/>
              </p:nvSpPr>
              <p:spPr bwMode="auto">
                <a:xfrm rot="20387859">
                  <a:off x="3038719" y="217230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5" name="Freeform 5"/>
                <p:cNvSpPr/>
                <p:nvPr/>
              </p:nvSpPr>
              <p:spPr bwMode="auto">
                <a:xfrm rot="20533032">
                  <a:off x="3741430" y="2472104"/>
                  <a:ext cx="3964074" cy="3130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6" name="Freeform 5"/>
                <p:cNvSpPr/>
                <p:nvPr/>
              </p:nvSpPr>
              <p:spPr bwMode="auto">
                <a:xfrm rot="1976498">
                  <a:off x="4403676" y="264735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7" name="Freeform 5"/>
                <p:cNvSpPr/>
                <p:nvPr/>
              </p:nvSpPr>
              <p:spPr bwMode="auto">
                <a:xfrm>
                  <a:off x="3409414" y="2774670"/>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8" name="Freeform 5"/>
                <p:cNvSpPr/>
                <p:nvPr/>
              </p:nvSpPr>
              <p:spPr bwMode="auto">
                <a:xfrm rot="1976498">
                  <a:off x="2296090"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9" name="Freeform 5"/>
                <p:cNvSpPr/>
                <p:nvPr/>
              </p:nvSpPr>
              <p:spPr bwMode="auto">
                <a:xfrm rot="19703521">
                  <a:off x="2534310" y="249072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grpSp>
        <p:sp>
          <p:nvSpPr>
            <p:cNvPr id="4" name="文本框 3"/>
            <p:cNvSpPr txBox="1"/>
            <p:nvPr/>
          </p:nvSpPr>
          <p:spPr>
            <a:xfrm>
              <a:off x="4297600" y="1108703"/>
              <a:ext cx="2780479" cy="3232183"/>
            </a:xfrm>
            <a:prstGeom prst="rect">
              <a:avLst/>
            </a:prstGeom>
            <a:noFill/>
          </p:spPr>
          <p:txBody>
            <a:bodyPr wrap="square" rtlCol="0">
              <a:spAutoFit/>
            </a:bodyPr>
            <a:lstStyle/>
            <a:p>
              <a:pPr algn="ctr"/>
              <a:r>
                <a:rPr lang="en-US" altLang="zh-CN" sz="6600" b="1" dirty="0" smtClean="0">
                  <a:solidFill>
                    <a:srgbClr val="3099D6"/>
                  </a:solidFill>
                  <a:latin typeface="微软雅黑" panose="020B0503020204020204" charset="-122"/>
                  <a:ea typeface="微软雅黑" panose="020B0503020204020204" charset="-122"/>
                </a:rPr>
                <a:t>3</a:t>
              </a:r>
              <a:endParaRPr lang="zh-CN" altLang="en-US" sz="6600" b="1" dirty="0">
                <a:solidFill>
                  <a:srgbClr val="3099D6"/>
                </a:solidFill>
                <a:latin typeface="微软雅黑" panose="020B0503020204020204" charset="-122"/>
                <a:ea typeface="微软雅黑" panose="020B0503020204020204" charset="-122"/>
              </a:endParaRPr>
            </a:p>
          </p:txBody>
        </p:sp>
      </p:grpSp>
      <p:sp>
        <p:nvSpPr>
          <p:cNvPr id="40" name="文本框 39"/>
          <p:cNvSpPr txBox="1"/>
          <p:nvPr/>
        </p:nvSpPr>
        <p:spPr>
          <a:xfrm>
            <a:off x="2152650" y="371520"/>
            <a:ext cx="5674529" cy="646331"/>
          </a:xfrm>
          <a:prstGeom prst="rect">
            <a:avLst/>
          </a:prstGeom>
          <a:noFill/>
        </p:spPr>
        <p:txBody>
          <a:bodyPr wrap="square" rtlCol="0">
            <a:spAutoFit/>
          </a:bodyPr>
          <a:lstStyle/>
          <a:p>
            <a:r>
              <a:rPr lang="zh-CN" altLang="en-US" sz="3600" b="1" dirty="0" smtClean="0">
                <a:latin typeface="微软雅黑" panose="020B0503020204020204" charset="-122"/>
                <a:ea typeface="微软雅黑" panose="020B0503020204020204" charset="-122"/>
              </a:rPr>
              <a:t>各种资源的汇集</a:t>
            </a:r>
            <a:endParaRPr lang="zh-CN" altLang="en-US" sz="3600" b="1" dirty="0">
              <a:latin typeface="微软雅黑" panose="020B0503020204020204" charset="-122"/>
              <a:ea typeface="微软雅黑" panose="020B0503020204020204" charset="-122"/>
            </a:endParaRPr>
          </a:p>
        </p:txBody>
      </p:sp>
      <p:sp>
        <p:nvSpPr>
          <p:cNvPr id="53" name="TextBox 16"/>
          <p:cNvSpPr txBox="1"/>
          <p:nvPr/>
        </p:nvSpPr>
        <p:spPr>
          <a:xfrm>
            <a:off x="400050" y="1768930"/>
            <a:ext cx="3505200" cy="3453061"/>
          </a:xfrm>
          <a:prstGeom prst="rect">
            <a:avLst/>
          </a:prstGeom>
          <a:noFill/>
        </p:spPr>
        <p:txBody>
          <a:bodyPr wrap="square" rtlCol="0" anchor="t">
            <a:spAutoFit/>
          </a:bodyPr>
          <a:lstStyle/>
          <a:p>
            <a:pPr>
              <a:lnSpc>
                <a:spcPct val="140000"/>
              </a:lnSpc>
            </a:pPr>
            <a:r>
              <a:rPr lang="zh-CN" altLang="en-US" sz="3200" b="1" dirty="0" smtClean="0">
                <a:latin typeface="Roboto condensed"/>
                <a:cs typeface="Roboto condensed"/>
              </a:rPr>
              <a:t>关于经费，社会实践团队不允许接受赞助，经费可以通过向学校相关部门申请得到。</a:t>
            </a:r>
            <a:endParaRPr lang="en-US" sz="3200" b="1" dirty="0">
              <a:latin typeface="Roboto condensed"/>
              <a:cs typeface="Roboto condensed"/>
            </a:endParaRPr>
          </a:p>
        </p:txBody>
      </p:sp>
      <p:sp>
        <p:nvSpPr>
          <p:cNvPr id="55" name="AutoShape 124"/>
          <p:cNvSpPr/>
          <p:nvPr/>
        </p:nvSpPr>
        <p:spPr bwMode="auto">
          <a:xfrm>
            <a:off x="756180" y="5602713"/>
            <a:ext cx="197926" cy="383226"/>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sp>
        <p:nvSpPr>
          <p:cNvPr id="56" name="AutoShape 137"/>
          <p:cNvSpPr/>
          <p:nvPr/>
        </p:nvSpPr>
        <p:spPr bwMode="auto">
          <a:xfrm>
            <a:off x="1953636" y="5598937"/>
            <a:ext cx="171745" cy="381133"/>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cxnSp>
        <p:nvCxnSpPr>
          <p:cNvPr id="61" name="Straight Connector 25"/>
          <p:cNvCxnSpPr/>
          <p:nvPr/>
        </p:nvCxnSpPr>
        <p:spPr>
          <a:xfrm>
            <a:off x="756180" y="5376450"/>
            <a:ext cx="2383340" cy="0"/>
          </a:xfrm>
          <a:prstGeom prst="line">
            <a:avLst/>
          </a:prstGeom>
          <a:ln w="9525">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63" name="TextBox 28"/>
          <p:cNvSpPr txBox="1"/>
          <p:nvPr/>
        </p:nvSpPr>
        <p:spPr>
          <a:xfrm>
            <a:off x="4114800" y="1330780"/>
            <a:ext cx="3924299" cy="4315027"/>
          </a:xfrm>
          <a:prstGeom prst="rect">
            <a:avLst/>
          </a:prstGeom>
          <a:noFill/>
        </p:spPr>
        <p:txBody>
          <a:bodyPr wrap="square" rtlCol="0" anchor="t">
            <a:spAutoFit/>
          </a:bodyPr>
          <a:lstStyle/>
          <a:p>
            <a:pPr>
              <a:lnSpc>
                <a:spcPct val="140000"/>
              </a:lnSpc>
            </a:pPr>
            <a:r>
              <a:rPr lang="zh-CN" altLang="en-US" sz="2800" b="1" dirty="0" smtClean="0">
                <a:latin typeface="Roboto condensed"/>
                <a:cs typeface="Roboto condensed"/>
              </a:rPr>
              <a:t>关于技术，每位队员可以通过上网、看书等途径学习和这次社会实践相关的知识，提高自己的技能，当然也可以合理利用资金购买机器软件。</a:t>
            </a:r>
            <a:endParaRPr lang="en-US" sz="2800" b="1" dirty="0">
              <a:latin typeface="Roboto condensed"/>
              <a:cs typeface="Roboto condensed"/>
            </a:endParaRPr>
          </a:p>
        </p:txBody>
      </p:sp>
      <p:sp>
        <p:nvSpPr>
          <p:cNvPr id="65" name="AutoShape 124"/>
          <p:cNvSpPr/>
          <p:nvPr/>
        </p:nvSpPr>
        <p:spPr bwMode="auto">
          <a:xfrm>
            <a:off x="4938855" y="5602713"/>
            <a:ext cx="197926" cy="383226"/>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sp>
        <p:nvSpPr>
          <p:cNvPr id="66" name="AutoShape 137"/>
          <p:cNvSpPr/>
          <p:nvPr/>
        </p:nvSpPr>
        <p:spPr bwMode="auto">
          <a:xfrm>
            <a:off x="6136311" y="5598937"/>
            <a:ext cx="171745" cy="381133"/>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cxnSp>
        <p:nvCxnSpPr>
          <p:cNvPr id="71" name="Straight Connector 36"/>
          <p:cNvCxnSpPr/>
          <p:nvPr/>
        </p:nvCxnSpPr>
        <p:spPr>
          <a:xfrm>
            <a:off x="4938855" y="5376450"/>
            <a:ext cx="2383340" cy="0"/>
          </a:xfrm>
          <a:prstGeom prst="line">
            <a:avLst/>
          </a:prstGeom>
          <a:ln w="9525">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73" name="TextBox 38"/>
          <p:cNvSpPr txBox="1"/>
          <p:nvPr/>
        </p:nvSpPr>
        <p:spPr>
          <a:xfrm>
            <a:off x="8191501" y="1521280"/>
            <a:ext cx="3905250" cy="3711785"/>
          </a:xfrm>
          <a:prstGeom prst="rect">
            <a:avLst/>
          </a:prstGeom>
          <a:noFill/>
        </p:spPr>
        <p:txBody>
          <a:bodyPr wrap="square" rtlCol="0" anchor="t">
            <a:spAutoFit/>
          </a:bodyPr>
          <a:lstStyle/>
          <a:p>
            <a:pPr>
              <a:lnSpc>
                <a:spcPct val="140000"/>
              </a:lnSpc>
            </a:pPr>
            <a:r>
              <a:rPr lang="zh-CN" altLang="en-US" sz="2800" b="1" dirty="0" smtClean="0">
                <a:latin typeface="Roboto condensed"/>
                <a:cs typeface="Roboto condensed"/>
              </a:rPr>
              <a:t>关于人力，遇到难题可以求助于外援、指导老师和相关方面的专家。各队员也可以利用各自的人际关系来为社会实践团队提供帮助。</a:t>
            </a:r>
            <a:endParaRPr lang="en-US" sz="2800" b="1" dirty="0">
              <a:latin typeface="Roboto condensed"/>
              <a:cs typeface="Roboto condensed"/>
            </a:endParaRPr>
          </a:p>
        </p:txBody>
      </p:sp>
      <p:sp>
        <p:nvSpPr>
          <p:cNvPr id="75" name="AutoShape 124"/>
          <p:cNvSpPr/>
          <p:nvPr/>
        </p:nvSpPr>
        <p:spPr bwMode="auto">
          <a:xfrm>
            <a:off x="9083197" y="5602713"/>
            <a:ext cx="197926" cy="383226"/>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sp>
        <p:nvSpPr>
          <p:cNvPr id="76" name="AutoShape 137"/>
          <p:cNvSpPr/>
          <p:nvPr/>
        </p:nvSpPr>
        <p:spPr bwMode="auto">
          <a:xfrm>
            <a:off x="10280653" y="5598937"/>
            <a:ext cx="171745" cy="381133"/>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cxnSp>
        <p:nvCxnSpPr>
          <p:cNvPr id="81" name="Straight Connector 46"/>
          <p:cNvCxnSpPr/>
          <p:nvPr/>
        </p:nvCxnSpPr>
        <p:spPr>
          <a:xfrm>
            <a:off x="9083197" y="5376450"/>
            <a:ext cx="2383340" cy="0"/>
          </a:xfrm>
          <a:prstGeom prst="line">
            <a:avLst/>
          </a:prstGeom>
          <a:ln w="9525">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82" name="Straight Connector 47"/>
          <p:cNvCxnSpPr/>
          <p:nvPr/>
        </p:nvCxnSpPr>
        <p:spPr>
          <a:xfrm>
            <a:off x="4076812" y="1682456"/>
            <a:ext cx="0" cy="4417212"/>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83" name="Straight Connector 49"/>
          <p:cNvCxnSpPr/>
          <p:nvPr/>
        </p:nvCxnSpPr>
        <p:spPr>
          <a:xfrm>
            <a:off x="8124174" y="1682456"/>
            <a:ext cx="0" cy="4417212"/>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矩形 3"/>
          <p:cNvSpPr>
            <a:spLocks noChangeArrowheads="1"/>
          </p:cNvSpPr>
          <p:nvPr/>
        </p:nvSpPr>
        <p:spPr bwMode="auto">
          <a:xfrm>
            <a:off x="2635250" y="2286000"/>
            <a:ext cx="7261225" cy="1963738"/>
          </a:xfrm>
          <a:prstGeom prst="rect">
            <a:avLst/>
          </a:prstGeom>
          <a:solidFill>
            <a:srgbClr val="0D0D0D">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nvGrpSpPr>
          <p:cNvPr id="2052" name="组合 4"/>
          <p:cNvGrpSpPr/>
          <p:nvPr/>
        </p:nvGrpSpPr>
        <p:grpSpPr bwMode="auto">
          <a:xfrm>
            <a:off x="2452688" y="2978150"/>
            <a:ext cx="939800" cy="901700"/>
            <a:chOff x="0" y="0"/>
            <a:chExt cx="4262236" cy="4090401"/>
          </a:xfrm>
        </p:grpSpPr>
        <p:sp>
          <p:nvSpPr>
            <p:cNvPr id="2062" name="等腰三角形 5"/>
            <p:cNvSpPr>
              <a:spLocks noChangeArrowheads="1"/>
            </p:cNvSpPr>
            <p:nvPr/>
          </p:nvSpPr>
          <p:spPr bwMode="auto">
            <a:xfrm>
              <a:off x="0" y="0"/>
              <a:ext cx="3320425" cy="3450557"/>
            </a:xfrm>
            <a:prstGeom prst="triangle">
              <a:avLst>
                <a:gd name="adj" fmla="val 10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2063" name="等腰三角形 6"/>
            <p:cNvSpPr>
              <a:spLocks noChangeArrowheads="1"/>
            </p:cNvSpPr>
            <p:nvPr/>
          </p:nvSpPr>
          <p:spPr bwMode="auto">
            <a:xfrm rot="5400000">
              <a:off x="2111239" y="1939403"/>
              <a:ext cx="2418364" cy="1883627"/>
            </a:xfrm>
            <a:prstGeom prst="triangle">
              <a:avLst>
                <a:gd name="adj" fmla="val 100000"/>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endParaRPr>
            </a:p>
          </p:txBody>
        </p:sp>
        <p:sp>
          <p:nvSpPr>
            <p:cNvPr id="2064" name="椭圆 7"/>
            <p:cNvSpPr>
              <a:spLocks noChangeArrowheads="1"/>
            </p:cNvSpPr>
            <p:nvPr/>
          </p:nvSpPr>
          <p:spPr bwMode="auto">
            <a:xfrm>
              <a:off x="3641610" y="1672038"/>
              <a:ext cx="58872" cy="53241"/>
            </a:xfrm>
            <a:prstGeom prst="ellipse">
              <a:avLst/>
            </a:prstGeom>
            <a:solidFill>
              <a:schemeClr val="bg1"/>
            </a:solidFill>
            <a:ln w="12700">
              <a:solidFill>
                <a:schemeClr val="bg1"/>
              </a:solidFill>
              <a:round/>
            </a:ln>
          </p:spPr>
          <p:txBody>
            <a:bodyPr anchor="ctr"/>
            <a:lstStyle/>
            <a:p>
              <a:pPr algn="ctr"/>
              <a:endParaRPr lang="zh-CN" altLang="en-US">
                <a:solidFill>
                  <a:srgbClr val="FFFFFF"/>
                </a:solidFill>
              </a:endParaRPr>
            </a:p>
          </p:txBody>
        </p:sp>
      </p:grpSp>
      <p:grpSp>
        <p:nvGrpSpPr>
          <p:cNvPr id="2053" name="组合 8"/>
          <p:cNvGrpSpPr/>
          <p:nvPr/>
        </p:nvGrpSpPr>
        <p:grpSpPr bwMode="auto">
          <a:xfrm>
            <a:off x="9477375" y="3371850"/>
            <a:ext cx="839788" cy="877888"/>
            <a:chOff x="0" y="0"/>
            <a:chExt cx="3449737" cy="3606178"/>
          </a:xfrm>
        </p:grpSpPr>
        <p:sp>
          <p:nvSpPr>
            <p:cNvPr id="2059" name="等腰三角形 9"/>
            <p:cNvSpPr>
              <a:spLocks noChangeArrowheads="1"/>
            </p:cNvSpPr>
            <p:nvPr/>
          </p:nvSpPr>
          <p:spPr bwMode="auto">
            <a:xfrm rot="716823">
              <a:off x="0" y="0"/>
              <a:ext cx="3320428" cy="3450556"/>
            </a:xfrm>
            <a:prstGeom prst="triangle">
              <a:avLst>
                <a:gd name="adj" fmla="val 5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2060" name="等腰三角形 10"/>
            <p:cNvSpPr>
              <a:spLocks noChangeArrowheads="1"/>
            </p:cNvSpPr>
            <p:nvPr/>
          </p:nvSpPr>
          <p:spPr bwMode="auto">
            <a:xfrm rot="-2580544">
              <a:off x="868895" y="1325164"/>
              <a:ext cx="2014750" cy="2281014"/>
            </a:xfrm>
            <a:prstGeom prst="triangle">
              <a:avLst>
                <a:gd name="adj" fmla="val 50000"/>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endParaRPr>
            </a:p>
          </p:txBody>
        </p:sp>
        <p:sp>
          <p:nvSpPr>
            <p:cNvPr id="2061" name="椭圆 11"/>
            <p:cNvSpPr>
              <a:spLocks noChangeArrowheads="1"/>
            </p:cNvSpPr>
            <p:nvPr/>
          </p:nvSpPr>
          <p:spPr bwMode="auto">
            <a:xfrm>
              <a:off x="3390865" y="1639209"/>
              <a:ext cx="58872" cy="53241"/>
            </a:xfrm>
            <a:prstGeom prst="ellipse">
              <a:avLst/>
            </a:prstGeom>
            <a:solidFill>
              <a:schemeClr val="bg1"/>
            </a:solidFill>
            <a:ln w="12700">
              <a:solidFill>
                <a:schemeClr val="bg1"/>
              </a:solidFill>
              <a:round/>
            </a:ln>
          </p:spPr>
          <p:txBody>
            <a:bodyPr anchor="ctr"/>
            <a:lstStyle/>
            <a:p>
              <a:pPr algn="ctr"/>
              <a:endParaRPr lang="zh-CN" altLang="en-US">
                <a:solidFill>
                  <a:srgbClr val="FFFFFF"/>
                </a:solidFill>
              </a:endParaRPr>
            </a:p>
          </p:txBody>
        </p:sp>
      </p:grpSp>
      <p:sp>
        <p:nvSpPr>
          <p:cNvPr id="2054" name="文本框 12"/>
          <p:cNvSpPr txBox="1">
            <a:spLocks noChangeArrowheads="1"/>
          </p:cNvSpPr>
          <p:nvPr/>
        </p:nvSpPr>
        <p:spPr bwMode="auto">
          <a:xfrm>
            <a:off x="-279400" y="2373313"/>
            <a:ext cx="129174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5400" b="1" dirty="0">
                <a:latin typeface="微软雅黑" panose="020B0503020204020204" charset="-122"/>
                <a:ea typeface="微软雅黑" panose="020B0503020204020204" charset="-122"/>
              </a:rPr>
              <a:t>二、如何安排队伍成员结构及分工？</a:t>
            </a:r>
            <a:endParaRPr lang="zh-CN" altLang="en-US" sz="5400" b="1" dirty="0">
              <a:latin typeface="微软雅黑" panose="020B0503020204020204" charset="-122"/>
              <a:ea typeface="微软雅黑" panose="020B0503020204020204" charset="-122"/>
            </a:endParaRPr>
          </a:p>
        </p:txBody>
      </p:sp>
      <p:cxnSp>
        <p:nvCxnSpPr>
          <p:cNvPr id="2055" name="直接连接符 16"/>
          <p:cNvCxnSpPr>
            <a:cxnSpLocks noChangeShapeType="1"/>
          </p:cNvCxnSpPr>
          <p:nvPr/>
        </p:nvCxnSpPr>
        <p:spPr bwMode="auto">
          <a:xfrm flipH="1">
            <a:off x="2687638" y="4551363"/>
            <a:ext cx="1982787"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cxnSp>
        <p:nvCxnSpPr>
          <p:cNvPr id="2056" name="直接连接符 17"/>
          <p:cNvCxnSpPr>
            <a:cxnSpLocks noChangeShapeType="1"/>
          </p:cNvCxnSpPr>
          <p:nvPr/>
        </p:nvCxnSpPr>
        <p:spPr bwMode="auto">
          <a:xfrm flipH="1">
            <a:off x="7850188" y="4551363"/>
            <a:ext cx="2033587"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057" name="椭圆 18"/>
          <p:cNvSpPr>
            <a:spLocks noChangeArrowheads="1"/>
          </p:cNvSpPr>
          <p:nvPr/>
        </p:nvSpPr>
        <p:spPr bwMode="auto">
          <a:xfrm>
            <a:off x="2638425" y="4514850"/>
            <a:ext cx="74613" cy="73025"/>
          </a:xfrm>
          <a:prstGeom prst="ellipse">
            <a:avLst/>
          </a:prstGeom>
          <a:solidFill>
            <a:schemeClr val="bg1"/>
          </a:solidFill>
          <a:ln w="12700">
            <a:solidFill>
              <a:schemeClr val="bg1"/>
            </a:solidFill>
            <a:round/>
          </a:ln>
        </p:spPr>
        <p:txBody>
          <a:bodyPr anchor="ctr"/>
          <a:lstStyle/>
          <a:p>
            <a:pPr algn="ctr"/>
            <a:endParaRPr lang="zh-CN" altLang="en-US">
              <a:solidFill>
                <a:srgbClr val="FFFFFF"/>
              </a:solidFill>
            </a:endParaRPr>
          </a:p>
        </p:txBody>
      </p:sp>
      <p:sp>
        <p:nvSpPr>
          <p:cNvPr id="2058" name="椭圆 19"/>
          <p:cNvSpPr>
            <a:spLocks noChangeArrowheads="1"/>
          </p:cNvSpPr>
          <p:nvPr/>
        </p:nvSpPr>
        <p:spPr bwMode="auto">
          <a:xfrm>
            <a:off x="9823450" y="4514850"/>
            <a:ext cx="74613" cy="73025"/>
          </a:xfrm>
          <a:prstGeom prst="ellipse">
            <a:avLst/>
          </a:prstGeom>
          <a:solidFill>
            <a:schemeClr val="bg1"/>
          </a:solidFill>
          <a:ln w="12700">
            <a:solidFill>
              <a:schemeClr val="bg1"/>
            </a:solidFill>
            <a:round/>
          </a:ln>
        </p:spPr>
        <p:txBody>
          <a:bodyPr anchor="ctr"/>
          <a:lstStyle/>
          <a:p>
            <a:pPr algn="ct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等腰三角形 3"/>
          <p:cNvSpPr>
            <a:spLocks noChangeArrowheads="1"/>
          </p:cNvSpPr>
          <p:nvPr/>
        </p:nvSpPr>
        <p:spPr bwMode="auto">
          <a:xfrm>
            <a:off x="8435975" y="974725"/>
            <a:ext cx="2833688" cy="2636838"/>
          </a:xfrm>
          <a:prstGeom prst="triangle">
            <a:avLst>
              <a:gd name="adj" fmla="val 16389"/>
            </a:avLst>
          </a:prstGeom>
          <a:solidFill>
            <a:schemeClr val="bg1">
              <a:alpha val="3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cxnSp>
        <p:nvCxnSpPr>
          <p:cNvPr id="4101" name="直接连接符 10"/>
          <p:cNvCxnSpPr>
            <a:cxnSpLocks noChangeShapeType="1"/>
          </p:cNvCxnSpPr>
          <p:nvPr/>
        </p:nvCxnSpPr>
        <p:spPr bwMode="auto">
          <a:xfrm flipH="1">
            <a:off x="4329113" y="3937000"/>
            <a:ext cx="4297362"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4102" name="组合 4"/>
          <p:cNvGrpSpPr/>
          <p:nvPr/>
        </p:nvGrpSpPr>
        <p:grpSpPr bwMode="auto">
          <a:xfrm>
            <a:off x="1101725" y="2416175"/>
            <a:ext cx="3449638" cy="3605213"/>
            <a:chOff x="0" y="0"/>
            <a:chExt cx="3449737" cy="3606178"/>
          </a:xfrm>
        </p:grpSpPr>
        <p:sp>
          <p:nvSpPr>
            <p:cNvPr id="4105" name="等腰三角形 1"/>
            <p:cNvSpPr>
              <a:spLocks noChangeArrowheads="1"/>
            </p:cNvSpPr>
            <p:nvPr/>
          </p:nvSpPr>
          <p:spPr bwMode="auto">
            <a:xfrm rot="716823">
              <a:off x="0" y="0"/>
              <a:ext cx="3320428" cy="3450556"/>
            </a:xfrm>
            <a:prstGeom prst="triangle">
              <a:avLst>
                <a:gd name="adj" fmla="val 5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106" name="等腰三角形 8"/>
            <p:cNvSpPr>
              <a:spLocks noChangeArrowheads="1"/>
            </p:cNvSpPr>
            <p:nvPr/>
          </p:nvSpPr>
          <p:spPr bwMode="auto">
            <a:xfrm rot="-2580544">
              <a:off x="868895" y="1325164"/>
              <a:ext cx="2014750" cy="2281014"/>
            </a:xfrm>
            <a:prstGeom prst="triangle">
              <a:avLst>
                <a:gd name="adj" fmla="val 50000"/>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endParaRPr>
            </a:p>
          </p:txBody>
        </p:sp>
        <p:sp>
          <p:nvSpPr>
            <p:cNvPr id="4107" name="椭圆 11"/>
            <p:cNvSpPr>
              <a:spLocks noChangeArrowheads="1"/>
            </p:cNvSpPr>
            <p:nvPr/>
          </p:nvSpPr>
          <p:spPr bwMode="auto">
            <a:xfrm>
              <a:off x="3390865" y="1639209"/>
              <a:ext cx="58872" cy="53241"/>
            </a:xfrm>
            <a:prstGeom prst="ellipse">
              <a:avLst/>
            </a:prstGeom>
            <a:solidFill>
              <a:schemeClr val="bg1"/>
            </a:solidFill>
            <a:ln w="12700">
              <a:solidFill>
                <a:schemeClr val="bg1"/>
              </a:solidFill>
              <a:round/>
            </a:ln>
          </p:spPr>
          <p:txBody>
            <a:bodyPr anchor="ctr"/>
            <a:lstStyle/>
            <a:p>
              <a:pPr algn="ctr"/>
              <a:endParaRPr lang="zh-CN" altLang="en-US">
                <a:solidFill>
                  <a:srgbClr val="FFFFFF"/>
                </a:solidFill>
              </a:endParaRPr>
            </a:p>
          </p:txBody>
        </p:sp>
      </p:grpSp>
      <p:sp>
        <p:nvSpPr>
          <p:cNvPr id="4103" name="椭圆 13"/>
          <p:cNvSpPr>
            <a:spLocks noChangeArrowheads="1"/>
          </p:cNvSpPr>
          <p:nvPr/>
        </p:nvSpPr>
        <p:spPr bwMode="auto">
          <a:xfrm>
            <a:off x="8575675" y="3898900"/>
            <a:ext cx="74613" cy="74613"/>
          </a:xfrm>
          <a:prstGeom prst="ellipse">
            <a:avLst/>
          </a:prstGeom>
          <a:solidFill>
            <a:schemeClr val="bg1"/>
          </a:solidFill>
          <a:ln w="12700">
            <a:solidFill>
              <a:schemeClr val="bg1"/>
            </a:solidFill>
            <a:round/>
          </a:ln>
        </p:spPr>
        <p:txBody>
          <a:bodyPr anchor="ctr"/>
          <a:lstStyle/>
          <a:p>
            <a:pPr algn="ctr"/>
            <a:endParaRPr lang="zh-CN" altLang="en-US">
              <a:solidFill>
                <a:srgbClr val="FFFFFF"/>
              </a:solidFill>
            </a:endParaRPr>
          </a:p>
        </p:txBody>
      </p:sp>
      <p:sp>
        <p:nvSpPr>
          <p:cNvPr id="12" name="TextBox 11"/>
          <p:cNvSpPr txBox="1"/>
          <p:nvPr/>
        </p:nvSpPr>
        <p:spPr>
          <a:xfrm>
            <a:off x="3598863" y="2960688"/>
            <a:ext cx="5980112" cy="708025"/>
          </a:xfrm>
          <a:prstGeom prst="rect">
            <a:avLst/>
          </a:prstGeom>
          <a:noFill/>
        </p:spPr>
        <p:txBody>
          <a:bodyPr>
            <a:spAutoFit/>
          </a:bodyPr>
          <a:lstStyle/>
          <a:p>
            <a:pPr>
              <a:defRPr/>
            </a:pPr>
            <a:r>
              <a:rPr lang="zh-CN" altLang="en-US" sz="4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（一）社会实践团队队长</a:t>
            </a:r>
            <a:endParaRPr lang="zh-CN" altLang="en-US" sz="4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34" name="矩形 177"/>
          <p:cNvSpPr/>
          <p:nvPr/>
        </p:nvSpPr>
        <p:spPr>
          <a:xfrm>
            <a:off x="4162310" y="994756"/>
            <a:ext cx="6730273" cy="4867564"/>
          </a:xfrm>
          <a:custGeom>
            <a:avLst/>
            <a:gdLst>
              <a:gd name="connsiteX0" fmla="*/ 0 w 7877577"/>
              <a:gd name="connsiteY0" fmla="*/ 0 h 6858000"/>
              <a:gd name="connsiteX1" fmla="*/ 7877577 w 7877577"/>
              <a:gd name="connsiteY1" fmla="*/ 0 h 6858000"/>
              <a:gd name="connsiteX2" fmla="*/ 7877577 w 7877577"/>
              <a:gd name="connsiteY2" fmla="*/ 6858000 h 6858000"/>
              <a:gd name="connsiteX3" fmla="*/ 0 w 7877577"/>
              <a:gd name="connsiteY3" fmla="*/ 6858000 h 6858000"/>
              <a:gd name="connsiteX4" fmla="*/ 0 w 7877577"/>
              <a:gd name="connsiteY4" fmla="*/ 0 h 6858000"/>
              <a:gd name="connsiteX0-1" fmla="*/ 3103809 w 10981386"/>
              <a:gd name="connsiteY0-2" fmla="*/ 0 h 6883757"/>
              <a:gd name="connsiteX1-3" fmla="*/ 10981386 w 10981386"/>
              <a:gd name="connsiteY1-4" fmla="*/ 0 h 6883757"/>
              <a:gd name="connsiteX2-5" fmla="*/ 10981386 w 10981386"/>
              <a:gd name="connsiteY2-6" fmla="*/ 6858000 h 6883757"/>
              <a:gd name="connsiteX3-7" fmla="*/ 0 w 10981386"/>
              <a:gd name="connsiteY3-8" fmla="*/ 6883757 h 6883757"/>
              <a:gd name="connsiteX4-9" fmla="*/ 3103809 w 10981386"/>
              <a:gd name="connsiteY4-10" fmla="*/ 0 h 6883757"/>
              <a:gd name="connsiteX0-11" fmla="*/ 3103809 w 10981386"/>
              <a:gd name="connsiteY0-12" fmla="*/ 0 h 6883757"/>
              <a:gd name="connsiteX1-13" fmla="*/ 10981386 w 10981386"/>
              <a:gd name="connsiteY1-14" fmla="*/ 0 h 6883757"/>
              <a:gd name="connsiteX2-15" fmla="*/ 10981386 w 10981386"/>
              <a:gd name="connsiteY2-16" fmla="*/ 6858000 h 6883757"/>
              <a:gd name="connsiteX3-17" fmla="*/ 0 w 10981386"/>
              <a:gd name="connsiteY3-18" fmla="*/ 6883757 h 6883757"/>
              <a:gd name="connsiteX4-19" fmla="*/ 3103809 w 10981386"/>
              <a:gd name="connsiteY4-20" fmla="*/ 0 h 6883757"/>
              <a:gd name="connsiteX0-21" fmla="*/ 4250029 w 10981386"/>
              <a:gd name="connsiteY0-22" fmla="*/ 0 h 6896636"/>
              <a:gd name="connsiteX1-23" fmla="*/ 10981386 w 10981386"/>
              <a:gd name="connsiteY1-24" fmla="*/ 12879 h 6896636"/>
              <a:gd name="connsiteX2-25" fmla="*/ 10981386 w 10981386"/>
              <a:gd name="connsiteY2-26" fmla="*/ 6870879 h 6896636"/>
              <a:gd name="connsiteX3-27" fmla="*/ 0 w 10981386"/>
              <a:gd name="connsiteY3-28" fmla="*/ 6896636 h 6896636"/>
              <a:gd name="connsiteX4-29" fmla="*/ 4250029 w 10981386"/>
              <a:gd name="connsiteY4-30" fmla="*/ 0 h 6896636"/>
              <a:gd name="connsiteX0-31" fmla="*/ 4250029 w 10981386"/>
              <a:gd name="connsiteY0-32" fmla="*/ 0 h 6896636"/>
              <a:gd name="connsiteX1-33" fmla="*/ 10981386 w 10981386"/>
              <a:gd name="connsiteY1-34" fmla="*/ 12879 h 6896636"/>
              <a:gd name="connsiteX2-35" fmla="*/ 10981386 w 10981386"/>
              <a:gd name="connsiteY2-36" fmla="*/ 6870879 h 6896636"/>
              <a:gd name="connsiteX3-37" fmla="*/ 0 w 10981386"/>
              <a:gd name="connsiteY3-38" fmla="*/ 6896636 h 6896636"/>
              <a:gd name="connsiteX4-39" fmla="*/ 4250029 w 10981386"/>
              <a:gd name="connsiteY4-40" fmla="*/ 0 h 6896636"/>
              <a:gd name="connsiteX0-41" fmla="*/ 2730322 w 10981386"/>
              <a:gd name="connsiteY0-42" fmla="*/ 12879 h 6883757"/>
              <a:gd name="connsiteX1-43" fmla="*/ 10981386 w 10981386"/>
              <a:gd name="connsiteY1-44" fmla="*/ 0 h 6883757"/>
              <a:gd name="connsiteX2-45" fmla="*/ 10981386 w 10981386"/>
              <a:gd name="connsiteY2-46" fmla="*/ 6858000 h 6883757"/>
              <a:gd name="connsiteX3-47" fmla="*/ 0 w 10981386"/>
              <a:gd name="connsiteY3-48" fmla="*/ 6883757 h 6883757"/>
              <a:gd name="connsiteX4-49" fmla="*/ 2730322 w 10981386"/>
              <a:gd name="connsiteY4-50" fmla="*/ 12879 h 6883757"/>
              <a:gd name="connsiteX0-51" fmla="*/ 2730322 w 10981386"/>
              <a:gd name="connsiteY0-52" fmla="*/ 12879 h 6883757"/>
              <a:gd name="connsiteX1-53" fmla="*/ 10981386 w 10981386"/>
              <a:gd name="connsiteY1-54" fmla="*/ 0 h 6883757"/>
              <a:gd name="connsiteX2-55" fmla="*/ 10981386 w 10981386"/>
              <a:gd name="connsiteY2-56" fmla="*/ 6858000 h 6883757"/>
              <a:gd name="connsiteX3-57" fmla="*/ 0 w 10981386"/>
              <a:gd name="connsiteY3-58" fmla="*/ 6883757 h 6883757"/>
              <a:gd name="connsiteX4-59" fmla="*/ 2730322 w 10981386"/>
              <a:gd name="connsiteY4-60" fmla="*/ 12879 h 6883757"/>
              <a:gd name="connsiteX0-61" fmla="*/ 3940936 w 12192000"/>
              <a:gd name="connsiteY0-62" fmla="*/ 12879 h 6870878"/>
              <a:gd name="connsiteX1-63" fmla="*/ 12192000 w 12192000"/>
              <a:gd name="connsiteY1-64" fmla="*/ 0 h 6870878"/>
              <a:gd name="connsiteX2-65" fmla="*/ 12192000 w 12192000"/>
              <a:gd name="connsiteY2-66" fmla="*/ 6858000 h 6870878"/>
              <a:gd name="connsiteX3-67" fmla="*/ 0 w 12192000"/>
              <a:gd name="connsiteY3-68" fmla="*/ 6870878 h 6870878"/>
              <a:gd name="connsiteX4-69" fmla="*/ 3940936 w 12192000"/>
              <a:gd name="connsiteY4-70" fmla="*/ 12879 h 6870878"/>
              <a:gd name="connsiteX0-71" fmla="*/ 3902300 w 12192000"/>
              <a:gd name="connsiteY0-72" fmla="*/ 0 h 6870878"/>
              <a:gd name="connsiteX1-73" fmla="*/ 12192000 w 12192000"/>
              <a:gd name="connsiteY1-74" fmla="*/ 0 h 6870878"/>
              <a:gd name="connsiteX2-75" fmla="*/ 12192000 w 12192000"/>
              <a:gd name="connsiteY2-76" fmla="*/ 6858000 h 6870878"/>
              <a:gd name="connsiteX3-77" fmla="*/ 0 w 12192000"/>
              <a:gd name="connsiteY3-78" fmla="*/ 6870878 h 6870878"/>
              <a:gd name="connsiteX4-79" fmla="*/ 3902300 w 12192000"/>
              <a:gd name="connsiteY4-80" fmla="*/ 0 h 68708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6870878">
                <a:moveTo>
                  <a:pt x="3902300" y="0"/>
                </a:moveTo>
                <a:lnTo>
                  <a:pt x="12192000" y="0"/>
                </a:lnTo>
                <a:lnTo>
                  <a:pt x="12192000" y="6858000"/>
                </a:lnTo>
                <a:lnTo>
                  <a:pt x="0" y="6870878"/>
                </a:lnTo>
                <a:cubicBezTo>
                  <a:pt x="4177048" y="5864180"/>
                  <a:pt x="5160137" y="2474890"/>
                  <a:pt x="3902300" y="0"/>
                </a:cubicBezTo>
                <a:close/>
              </a:path>
            </a:pathLst>
          </a:custGeom>
          <a:solidFill>
            <a:schemeClr val="bg1"/>
          </a:solidFill>
          <a:ln>
            <a:noFill/>
          </a:ln>
          <a:effectLst>
            <a:outerShdw blurRad="139700" dist="38100" dir="10800000" algn="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0140" tIns="60070" rIns="120140" bIns="60070" numCol="1" spcCol="0" rtlCol="0" fromWordArt="0" anchor="ctr" anchorCtr="0" forceAA="0" compatLnSpc="1">
            <a:noAutofit/>
          </a:bodyPr>
          <a:lstStyle/>
          <a:p>
            <a:pPr algn="ctr"/>
            <a:endParaRPr lang="zh-CN" altLang="en-US" sz="2365" dirty="0">
              <a:ln w="0"/>
              <a:solidFill>
                <a:schemeClr val="accent1"/>
              </a:solidFill>
              <a:effectLst>
                <a:outerShdw blurRad="38100" dist="25400" dir="5400000" algn="ctr" rotWithShape="0">
                  <a:srgbClr val="6E747A">
                    <a:alpha val="43000"/>
                  </a:srgbClr>
                </a:outerShdw>
              </a:effectLst>
            </a:endParaRPr>
          </a:p>
        </p:txBody>
      </p:sp>
      <p:sp>
        <p:nvSpPr>
          <p:cNvPr id="6" name="椭圆 5"/>
          <p:cNvSpPr/>
          <p:nvPr/>
        </p:nvSpPr>
        <p:spPr>
          <a:xfrm>
            <a:off x="1681017" y="1099127"/>
            <a:ext cx="600364" cy="600364"/>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471890" y="5934364"/>
            <a:ext cx="600364" cy="600364"/>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728363" y="6192982"/>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619345" y="3639127"/>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192000" y="2946400"/>
            <a:ext cx="812800" cy="2641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681853" y="4544291"/>
            <a:ext cx="281710" cy="2817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淘宝网Chenying0907出品 18"/>
          <p:cNvSpPr/>
          <p:nvPr/>
        </p:nvSpPr>
        <p:spPr bwMode="auto">
          <a:xfrm rot="5400000" flipV="1">
            <a:off x="2439874" y="4155707"/>
            <a:ext cx="271887" cy="273733"/>
          </a:xfrm>
          <a:prstGeom prst="ellipse">
            <a:avLst/>
          </a:prstGeom>
          <a:solidFill>
            <a:srgbClr val="730172"/>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accent1"/>
              </a:solidFill>
            </a:endParaRPr>
          </a:p>
        </p:txBody>
      </p:sp>
      <p:sp>
        <p:nvSpPr>
          <p:cNvPr id="18" name="淘宝网Chenying0907出品 20"/>
          <p:cNvSpPr/>
          <p:nvPr/>
        </p:nvSpPr>
        <p:spPr bwMode="auto">
          <a:xfrm rot="5400000" flipV="1">
            <a:off x="2439874" y="3041482"/>
            <a:ext cx="271887" cy="273733"/>
          </a:xfrm>
          <a:prstGeom prst="ellipse">
            <a:avLst/>
          </a:prstGeom>
          <a:solidFill>
            <a:srgbClr val="730172"/>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accent1"/>
              </a:solidFill>
            </a:endParaRPr>
          </a:p>
        </p:txBody>
      </p:sp>
      <p:sp>
        <p:nvSpPr>
          <p:cNvPr id="19" name="淘宝网Chenying0907出品 21"/>
          <p:cNvSpPr/>
          <p:nvPr/>
        </p:nvSpPr>
        <p:spPr bwMode="auto">
          <a:xfrm rot="5400000" flipV="1">
            <a:off x="6825006" y="3067529"/>
            <a:ext cx="271887" cy="273733"/>
          </a:xfrm>
          <a:prstGeom prst="ellipse">
            <a:avLst/>
          </a:prstGeom>
          <a:solidFill>
            <a:srgbClr val="730172"/>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accent1"/>
              </a:solidFill>
            </a:endParaRPr>
          </a:p>
        </p:txBody>
      </p:sp>
      <p:sp>
        <p:nvSpPr>
          <p:cNvPr id="20" name="淘宝网Chenying0907出品 22"/>
          <p:cNvSpPr/>
          <p:nvPr/>
        </p:nvSpPr>
        <p:spPr bwMode="auto">
          <a:xfrm rot="5400000" flipV="1">
            <a:off x="6833319" y="4160228"/>
            <a:ext cx="271886" cy="273732"/>
          </a:xfrm>
          <a:prstGeom prst="ellipse">
            <a:avLst/>
          </a:prstGeom>
          <a:solidFill>
            <a:srgbClr val="730172"/>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accent1"/>
              </a:solidFill>
            </a:endParaRPr>
          </a:p>
        </p:txBody>
      </p:sp>
      <p:sp>
        <p:nvSpPr>
          <p:cNvPr id="21" name="文本框 20"/>
          <p:cNvSpPr txBox="1"/>
          <p:nvPr/>
        </p:nvSpPr>
        <p:spPr>
          <a:xfrm>
            <a:off x="2134407" y="3010665"/>
            <a:ext cx="729107" cy="369332"/>
          </a:xfrm>
          <a:prstGeom prst="rect">
            <a:avLst/>
          </a:prstGeom>
          <a:solidFill>
            <a:schemeClr val="tx1">
              <a:lumMod val="85000"/>
              <a:lumOff val="15000"/>
            </a:schemeClr>
          </a:solidFill>
          <a:ln>
            <a:solidFill>
              <a:schemeClr val="bg1"/>
            </a:solidFill>
          </a:ln>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sym typeface="+mn-ea"/>
              </a:rPr>
              <a:t>01</a:t>
            </a:r>
            <a:endParaRPr lang="zh-CN" altLang="en-US" b="1" dirty="0">
              <a:solidFill>
                <a:schemeClr val="bg1"/>
              </a:solidFill>
              <a:latin typeface="微软雅黑" panose="020B0503020204020204" charset="-122"/>
              <a:ea typeface="微软雅黑" panose="020B0503020204020204" charset="-122"/>
              <a:sym typeface="+mn-ea"/>
            </a:endParaRPr>
          </a:p>
        </p:txBody>
      </p:sp>
      <p:sp>
        <p:nvSpPr>
          <p:cNvPr id="22" name="文本框 21"/>
          <p:cNvSpPr txBox="1"/>
          <p:nvPr/>
        </p:nvSpPr>
        <p:spPr>
          <a:xfrm>
            <a:off x="2128576" y="4147424"/>
            <a:ext cx="729107" cy="369332"/>
          </a:xfrm>
          <a:prstGeom prst="rect">
            <a:avLst/>
          </a:prstGeom>
          <a:solidFill>
            <a:srgbClr val="1A156F"/>
          </a:solidFill>
          <a:ln>
            <a:solidFill>
              <a:schemeClr val="bg1"/>
            </a:solidFill>
          </a:ln>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sym typeface="+mn-ea"/>
              </a:rPr>
              <a:t>02</a:t>
            </a:r>
            <a:endParaRPr lang="zh-CN" altLang="en-US" b="1" dirty="0">
              <a:solidFill>
                <a:schemeClr val="bg1"/>
              </a:solidFill>
              <a:latin typeface="微软雅黑" panose="020B0503020204020204" charset="-122"/>
              <a:ea typeface="微软雅黑" panose="020B0503020204020204" charset="-122"/>
              <a:sym typeface="+mn-ea"/>
            </a:endParaRPr>
          </a:p>
        </p:txBody>
      </p:sp>
      <p:sp>
        <p:nvSpPr>
          <p:cNvPr id="23" name="文本框 22"/>
          <p:cNvSpPr txBox="1"/>
          <p:nvPr/>
        </p:nvSpPr>
        <p:spPr>
          <a:xfrm>
            <a:off x="6596398" y="3068452"/>
            <a:ext cx="729107" cy="369332"/>
          </a:xfrm>
          <a:prstGeom prst="rect">
            <a:avLst/>
          </a:prstGeom>
          <a:solidFill>
            <a:schemeClr val="tx1">
              <a:lumMod val="85000"/>
              <a:lumOff val="15000"/>
            </a:schemeClr>
          </a:solidFill>
          <a:ln>
            <a:solidFill>
              <a:schemeClr val="bg1"/>
            </a:solidFill>
          </a:ln>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sym typeface="+mn-ea"/>
              </a:rPr>
              <a:t>03</a:t>
            </a:r>
            <a:endParaRPr lang="zh-CN" altLang="en-US" b="1" dirty="0">
              <a:solidFill>
                <a:schemeClr val="bg1"/>
              </a:solidFill>
              <a:latin typeface="微软雅黑" panose="020B0503020204020204" charset="-122"/>
              <a:ea typeface="微软雅黑" panose="020B0503020204020204" charset="-122"/>
              <a:sym typeface="+mn-ea"/>
            </a:endParaRPr>
          </a:p>
        </p:txBody>
      </p:sp>
      <p:sp>
        <p:nvSpPr>
          <p:cNvPr id="24" name="文本框 23"/>
          <p:cNvSpPr txBox="1"/>
          <p:nvPr/>
        </p:nvSpPr>
        <p:spPr>
          <a:xfrm>
            <a:off x="6596455" y="4058758"/>
            <a:ext cx="729107" cy="369332"/>
          </a:xfrm>
          <a:prstGeom prst="rect">
            <a:avLst/>
          </a:prstGeom>
          <a:solidFill>
            <a:srgbClr val="1A156F"/>
          </a:solidFill>
          <a:ln>
            <a:solidFill>
              <a:schemeClr val="bg1"/>
            </a:solidFill>
          </a:ln>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sym typeface="+mn-ea"/>
              </a:rPr>
              <a:t>04</a:t>
            </a:r>
            <a:endParaRPr lang="zh-CN" altLang="en-US" b="1" dirty="0">
              <a:solidFill>
                <a:schemeClr val="bg1"/>
              </a:solidFill>
              <a:latin typeface="微软雅黑" panose="020B0503020204020204" charset="-122"/>
              <a:ea typeface="微软雅黑" panose="020B0503020204020204" charset="-122"/>
              <a:sym typeface="+mn-ea"/>
            </a:endParaRPr>
          </a:p>
        </p:txBody>
      </p:sp>
      <p:sp>
        <p:nvSpPr>
          <p:cNvPr id="25" name="MH_Entry_1">
            <a:hlinkClick r:id="rId2" action="ppaction://hlinksldjump"/>
          </p:cNvPr>
          <p:cNvSpPr txBox="1">
            <a:spLocks noChangeArrowheads="1"/>
          </p:cNvSpPr>
          <p:nvPr>
            <p:custDataLst>
              <p:tags r:id="rId3"/>
            </p:custDataLst>
          </p:nvPr>
        </p:nvSpPr>
        <p:spPr bwMode="auto">
          <a:xfrm>
            <a:off x="3105150" y="3068955"/>
            <a:ext cx="283654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algn="ctr" defTabSz="951865">
              <a:defRPr/>
            </a:pPr>
            <a:r>
              <a:rPr lang="zh-CN" altLang="en-US"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sym typeface="+mn-ea"/>
              </a:rPr>
              <a:t>暑期社会实践工作时间表</a:t>
            </a:r>
            <a:endParaRPr lang="id-ID" altLang="zh-CN" b="1" kern="0" spc="401" dirty="0">
              <a:solidFill>
                <a:schemeClr val="tx1">
                  <a:lumMod val="75000"/>
                  <a:lumOff val="25000"/>
                </a:schemeClr>
              </a:solidFill>
              <a:latin typeface="Noto Sans S Chinese Light" panose="020B0300000000000000" pitchFamily="34" charset="-122"/>
              <a:ea typeface="Noto Sans S Chinese Light" panose="020B0300000000000000" pitchFamily="34" charset="-122"/>
              <a:sym typeface="微软雅黑" panose="020B0503020204020204" charset="-122"/>
            </a:endParaRPr>
          </a:p>
        </p:txBody>
      </p:sp>
      <p:sp>
        <p:nvSpPr>
          <p:cNvPr id="26" name="MH_Entry_2">
            <a:hlinkClick r:id="rId2" action="ppaction://hlinksldjump"/>
          </p:cNvPr>
          <p:cNvSpPr txBox="1">
            <a:spLocks noChangeArrowheads="1"/>
          </p:cNvSpPr>
          <p:nvPr>
            <p:custDataLst>
              <p:tags r:id="rId4"/>
            </p:custDataLst>
          </p:nvPr>
        </p:nvSpPr>
        <p:spPr bwMode="auto">
          <a:xfrm>
            <a:off x="2857500" y="4097020"/>
            <a:ext cx="3268980" cy="51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algn="ctr"/>
            <a:r>
              <a:rPr lang="zh-CN" altLang="en-US"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rPr>
              <a:t>能源院暑期社会实践政策</a:t>
            </a:r>
            <a:endParaRPr lang="zh-CN" altLang="en-US"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endParaRPr>
          </a:p>
        </p:txBody>
      </p:sp>
      <p:sp>
        <p:nvSpPr>
          <p:cNvPr id="27" name="MH_Entry_3">
            <a:hlinkClick r:id="rId2" action="ppaction://hlinksldjump"/>
          </p:cNvPr>
          <p:cNvSpPr txBox="1">
            <a:spLocks noChangeArrowheads="1"/>
          </p:cNvSpPr>
          <p:nvPr>
            <p:custDataLst>
              <p:tags r:id="rId5"/>
            </p:custDataLst>
          </p:nvPr>
        </p:nvSpPr>
        <p:spPr bwMode="auto">
          <a:xfrm>
            <a:off x="7760335" y="2910840"/>
            <a:ext cx="3291840" cy="68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algn="l"/>
            <a:r>
              <a:rPr lang="zh-CN" altLang="en-US"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rPr>
              <a:t>社会实践选题与立项申报</a:t>
            </a:r>
            <a:endParaRPr lang="zh-CN" altLang="en-US"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endParaRPr>
          </a:p>
        </p:txBody>
      </p:sp>
      <p:sp>
        <p:nvSpPr>
          <p:cNvPr id="28" name="MH_Entry_4">
            <a:hlinkClick r:id="rId2" action="ppaction://hlinksldjump"/>
          </p:cNvPr>
          <p:cNvSpPr txBox="1">
            <a:spLocks noChangeArrowheads="1"/>
          </p:cNvSpPr>
          <p:nvPr>
            <p:custDataLst>
              <p:tags r:id="rId6"/>
            </p:custDataLst>
          </p:nvPr>
        </p:nvSpPr>
        <p:spPr bwMode="auto">
          <a:xfrm>
            <a:off x="7567930" y="3990975"/>
            <a:ext cx="2925036" cy="50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algn="ctr">
              <a:buClrTx/>
              <a:buSzTx/>
              <a:buFontTx/>
            </a:pPr>
            <a:r>
              <a:rPr lang="zh-CN" altLang="en-US" sz="18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sym typeface="+mn-lt"/>
              </a:rPr>
              <a:t>社会实践安全与宣传工作</a:t>
            </a:r>
            <a:endParaRPr lang="zh-CN" altLang="en-US" sz="18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sym typeface="+mn-lt"/>
            </a:endParaRPr>
          </a:p>
        </p:txBody>
      </p:sp>
      <p:sp>
        <p:nvSpPr>
          <p:cNvPr id="33" name="矩形 32"/>
          <p:cNvSpPr/>
          <p:nvPr/>
        </p:nvSpPr>
        <p:spPr>
          <a:xfrm>
            <a:off x="1921165" y="1627588"/>
            <a:ext cx="4020530" cy="923330"/>
          </a:xfrm>
          <a:prstGeom prst="rect">
            <a:avLst/>
          </a:prstGeom>
        </p:spPr>
        <p:txBody>
          <a:bodyPr wrap="square">
            <a:spAutoFit/>
          </a:bodyPr>
          <a:lstStyle/>
          <a:p>
            <a:pPr algn="dist"/>
            <a:r>
              <a:rPr lang="en-US" altLang="zh-CN" sz="5400"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CONTENTS</a:t>
            </a:r>
            <a:endParaRPr lang="zh-CN" altLang="en-US" sz="5400"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endParaRPr>
          </a:p>
        </p:txBody>
      </p:sp>
      <p:sp>
        <p:nvSpPr>
          <p:cNvPr id="35" name="椭圆 34"/>
          <p:cNvSpPr/>
          <p:nvPr/>
        </p:nvSpPr>
        <p:spPr>
          <a:xfrm>
            <a:off x="8811489" y="1454728"/>
            <a:ext cx="281710" cy="2817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组合 20"/>
          <p:cNvGrpSpPr/>
          <p:nvPr/>
        </p:nvGrpSpPr>
        <p:grpSpPr bwMode="auto">
          <a:xfrm>
            <a:off x="0" y="381000"/>
            <a:ext cx="695325" cy="506413"/>
            <a:chOff x="0" y="0"/>
            <a:chExt cx="694944" cy="624651"/>
          </a:xfrm>
        </p:grpSpPr>
        <p:sp>
          <p:nvSpPr>
            <p:cNvPr id="6163"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6164"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6148" name="矩形 23"/>
          <p:cNvSpPr>
            <a:spLocks noChangeArrowheads="1"/>
          </p:cNvSpPr>
          <p:nvPr/>
        </p:nvSpPr>
        <p:spPr bwMode="auto">
          <a:xfrm>
            <a:off x="858838" y="425450"/>
            <a:ext cx="10012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latin typeface="微软雅黑" panose="020B0503020204020204" charset="-122"/>
                <a:ea typeface="微软雅黑" panose="020B0503020204020204" charset="-122"/>
              </a:rPr>
              <a:t>作为一个团队的队长，在带队的过程中一定要注意以下几点：</a:t>
            </a:r>
            <a:endParaRPr lang="zh-CN" altLang="en-US" sz="2800" b="1" dirty="0"/>
          </a:p>
        </p:txBody>
      </p:sp>
      <p:grpSp>
        <p:nvGrpSpPr>
          <p:cNvPr id="6149" name="Group 8"/>
          <p:cNvGrpSpPr/>
          <p:nvPr/>
        </p:nvGrpSpPr>
        <p:grpSpPr bwMode="auto">
          <a:xfrm>
            <a:off x="858838" y="1841724"/>
            <a:ext cx="1379537" cy="1379537"/>
            <a:chOff x="0" y="0"/>
            <a:chExt cx="2001212" cy="2001212"/>
          </a:xfrm>
        </p:grpSpPr>
        <p:sp>
          <p:nvSpPr>
            <p:cNvPr id="6157" name="Oval 6"/>
            <p:cNvSpPr>
              <a:spLocks noChangeArrowheads="1"/>
            </p:cNvSpPr>
            <p:nvPr/>
          </p:nvSpPr>
          <p:spPr bwMode="auto">
            <a:xfrm>
              <a:off x="-1" y="0"/>
              <a:ext cx="2000161" cy="2000230"/>
            </a:xfrm>
            <a:prstGeom prst="ellipse">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en-US" altLang="zh-CN">
                <a:solidFill>
                  <a:srgbClr val="FFFFFF"/>
                </a:solidFill>
                <a:latin typeface="Roboto Regular"/>
                <a:ea typeface="Roboto Regular"/>
                <a:cs typeface="Roboto Regular"/>
              </a:endParaRPr>
            </a:p>
          </p:txBody>
        </p:sp>
        <p:grpSp>
          <p:nvGrpSpPr>
            <p:cNvPr id="6158" name="Group 7"/>
            <p:cNvGrpSpPr/>
            <p:nvPr/>
          </p:nvGrpSpPr>
          <p:grpSpPr bwMode="auto">
            <a:xfrm>
              <a:off x="596505" y="596505"/>
              <a:ext cx="808203" cy="808203"/>
              <a:chOff x="0" y="0"/>
              <a:chExt cx="987777" cy="987777"/>
            </a:xfrm>
          </p:grpSpPr>
          <p:sp>
            <p:nvSpPr>
              <p:cNvPr id="6159" name="Folded Corner 3"/>
              <p:cNvSpPr>
                <a:spLocks noChangeArrowheads="1"/>
              </p:cNvSpPr>
              <p:nvPr/>
            </p:nvSpPr>
            <p:spPr bwMode="auto">
              <a:xfrm>
                <a:off x="637" y="665"/>
                <a:ext cx="979536" cy="979566"/>
              </a:xfrm>
              <a:prstGeom prst="foldedCorner">
                <a:avLst>
                  <a:gd name="adj" fmla="val 32255"/>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en-US" altLang="zh-CN">
                  <a:solidFill>
                    <a:srgbClr val="FFFFFF"/>
                  </a:solidFill>
                  <a:latin typeface="Roboto Regular"/>
                  <a:ea typeface="Roboto Regular"/>
                  <a:cs typeface="Roboto Regular"/>
                </a:endParaRPr>
              </a:p>
            </p:txBody>
          </p:sp>
          <p:sp>
            <p:nvSpPr>
              <p:cNvPr id="6160" name="Rectangle 4"/>
              <p:cNvSpPr>
                <a:spLocks noChangeArrowheads="1"/>
              </p:cNvSpPr>
              <p:nvPr/>
            </p:nvSpPr>
            <p:spPr bwMode="auto">
              <a:xfrm>
                <a:off x="179509" y="230650"/>
                <a:ext cx="621791" cy="65305"/>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altLang="zh-CN">
                  <a:solidFill>
                    <a:srgbClr val="FFFFFF"/>
                  </a:solidFill>
                  <a:latin typeface="Roboto Regular"/>
                  <a:ea typeface="Roboto Regular"/>
                  <a:cs typeface="Roboto Regular"/>
                </a:endParaRPr>
              </a:p>
            </p:txBody>
          </p:sp>
          <p:sp>
            <p:nvSpPr>
              <p:cNvPr id="6161" name="Rectangle 27"/>
              <p:cNvSpPr>
                <a:spLocks noChangeArrowheads="1"/>
              </p:cNvSpPr>
              <p:nvPr/>
            </p:nvSpPr>
            <p:spPr bwMode="auto">
              <a:xfrm>
                <a:off x="179509" y="383973"/>
                <a:ext cx="621791" cy="62465"/>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altLang="zh-CN">
                  <a:solidFill>
                    <a:srgbClr val="FFFFFF"/>
                  </a:solidFill>
                  <a:latin typeface="Roboto Regular"/>
                  <a:ea typeface="Roboto Regular"/>
                  <a:cs typeface="Roboto Regular"/>
                </a:endParaRPr>
              </a:p>
            </p:txBody>
          </p:sp>
          <p:sp>
            <p:nvSpPr>
              <p:cNvPr id="6162" name="Rectangle 28"/>
              <p:cNvSpPr>
                <a:spLocks noChangeArrowheads="1"/>
              </p:cNvSpPr>
              <p:nvPr/>
            </p:nvSpPr>
            <p:spPr bwMode="auto">
              <a:xfrm>
                <a:off x="179509" y="534458"/>
                <a:ext cx="621791" cy="65304"/>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altLang="zh-CN">
                  <a:solidFill>
                    <a:srgbClr val="FFFFFF"/>
                  </a:solidFill>
                  <a:latin typeface="Roboto Regular"/>
                  <a:ea typeface="Roboto Regular"/>
                  <a:cs typeface="Roboto Regular"/>
                </a:endParaRPr>
              </a:p>
            </p:txBody>
          </p:sp>
        </p:grpSp>
      </p:grpSp>
      <p:grpSp>
        <p:nvGrpSpPr>
          <p:cNvPr id="6150" name="Group 44"/>
          <p:cNvGrpSpPr/>
          <p:nvPr/>
        </p:nvGrpSpPr>
        <p:grpSpPr bwMode="auto">
          <a:xfrm>
            <a:off x="805142" y="4418500"/>
            <a:ext cx="1376363" cy="1374775"/>
            <a:chOff x="0" y="0"/>
            <a:chExt cx="1367740" cy="1367740"/>
          </a:xfrm>
        </p:grpSpPr>
        <p:sp>
          <p:nvSpPr>
            <p:cNvPr id="6154" name="Oval 30"/>
            <p:cNvSpPr>
              <a:spLocks noChangeArrowheads="1"/>
            </p:cNvSpPr>
            <p:nvPr/>
          </p:nvSpPr>
          <p:spPr bwMode="auto">
            <a:xfrm>
              <a:off x="-1" y="-645"/>
              <a:ext cx="1367022" cy="1368656"/>
            </a:xfrm>
            <a:prstGeom prst="ellipse">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en-US" altLang="zh-CN">
                <a:solidFill>
                  <a:srgbClr val="FFFFFF"/>
                </a:solidFill>
                <a:latin typeface="Roboto Regular"/>
                <a:ea typeface="Roboto Regular"/>
                <a:cs typeface="Roboto Regular"/>
              </a:endParaRPr>
            </a:p>
          </p:txBody>
        </p:sp>
        <p:sp>
          <p:nvSpPr>
            <p:cNvPr id="6155" name="Folded Corner 32"/>
            <p:cNvSpPr>
              <a:spLocks noChangeArrowheads="1"/>
            </p:cNvSpPr>
            <p:nvPr/>
          </p:nvSpPr>
          <p:spPr bwMode="auto">
            <a:xfrm>
              <a:off x="408041" y="407412"/>
              <a:ext cx="550938" cy="552543"/>
            </a:xfrm>
            <a:prstGeom prst="foldedCorner">
              <a:avLst>
                <a:gd name="adj" fmla="val 32255"/>
              </a:avLst>
            </a:prstGeom>
            <a:solidFill>
              <a:srgbClr val="7ACD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en-US" altLang="zh-CN">
                <a:solidFill>
                  <a:srgbClr val="FFFFFF"/>
                </a:solidFill>
                <a:latin typeface="Roboto Regular"/>
                <a:ea typeface="Roboto Regular"/>
                <a:cs typeface="Roboto Regular"/>
              </a:endParaRPr>
            </a:p>
          </p:txBody>
        </p:sp>
        <p:sp>
          <p:nvSpPr>
            <p:cNvPr id="6156" name="Pie 42"/>
            <p:cNvSpPr>
              <a:spLocks noChangeArrowheads="1"/>
            </p:cNvSpPr>
            <p:nvPr/>
          </p:nvSpPr>
          <p:spPr bwMode="auto">
            <a:xfrm>
              <a:off x="536647" y="516967"/>
              <a:ext cx="293727" cy="293738"/>
            </a:xfrm>
            <a:custGeom>
              <a:avLst/>
              <a:gdLst>
                <a:gd name="T0" fmla="*/ 293727 w 293727"/>
                <a:gd name="T1" fmla="*/ 146869 h 293738"/>
                <a:gd name="T2" fmla="*/ 146863 w 293727"/>
                <a:gd name="T3" fmla="*/ 293738 h 293738"/>
                <a:gd name="T4" fmla="*/ -1 w 293727"/>
                <a:gd name="T5" fmla="*/ 146869 h 293738"/>
                <a:gd name="T6" fmla="*/ 146863 w 293727"/>
                <a:gd name="T7" fmla="*/ 0 h 293738"/>
                <a:gd name="T8" fmla="*/ 146864 w 293727"/>
                <a:gd name="T9" fmla="*/ 146869 h 293738"/>
                <a:gd name="T10" fmla="*/ 293727 w 293727"/>
                <a:gd name="T11" fmla="*/ 146869 h 293738"/>
                <a:gd name="T12" fmla="*/ 0 60000 65536"/>
                <a:gd name="T13" fmla="*/ 0 60000 65536"/>
                <a:gd name="T14" fmla="*/ 0 60000 65536"/>
                <a:gd name="T15" fmla="*/ 0 60000 65536"/>
                <a:gd name="T16" fmla="*/ 0 60000 65536"/>
                <a:gd name="T17" fmla="*/ 0 60000 65536"/>
                <a:gd name="T18" fmla="*/ 0 w 293727"/>
                <a:gd name="T19" fmla="*/ 0 h 293738"/>
                <a:gd name="T20" fmla="*/ 293727 w 293727"/>
                <a:gd name="T21" fmla="*/ 293738 h 293738"/>
              </a:gdLst>
              <a:ahLst/>
              <a:cxnLst>
                <a:cxn ang="T12">
                  <a:pos x="T0" y="T1"/>
                </a:cxn>
                <a:cxn ang="T13">
                  <a:pos x="T2" y="T3"/>
                </a:cxn>
                <a:cxn ang="T14">
                  <a:pos x="T4" y="T5"/>
                </a:cxn>
                <a:cxn ang="T15">
                  <a:pos x="T6" y="T7"/>
                </a:cxn>
                <a:cxn ang="T16">
                  <a:pos x="T8" y="T9"/>
                </a:cxn>
                <a:cxn ang="T17">
                  <a:pos x="T10" y="T11"/>
                </a:cxn>
              </a:cxnLst>
              <a:rect l="T18" t="T19" r="T20" b="T21"/>
              <a:pathLst>
                <a:path w="293727" h="293738">
                  <a:moveTo>
                    <a:pt x="293727" y="146869"/>
                  </a:moveTo>
                  <a:cubicBezTo>
                    <a:pt x="293727" y="227983"/>
                    <a:pt x="227974" y="293738"/>
                    <a:pt x="146863" y="293738"/>
                  </a:cubicBezTo>
                  <a:cubicBezTo>
                    <a:pt x="65752" y="293738"/>
                    <a:pt x="-1" y="227983"/>
                    <a:pt x="-1" y="146869"/>
                  </a:cubicBezTo>
                  <a:cubicBezTo>
                    <a:pt x="-1" y="65755"/>
                    <a:pt x="65752" y="0"/>
                    <a:pt x="146863" y="0"/>
                  </a:cubicBezTo>
                  <a:cubicBezTo>
                    <a:pt x="146863" y="48956"/>
                    <a:pt x="146864" y="97913"/>
                    <a:pt x="146864" y="146869"/>
                  </a:cubicBezTo>
                  <a:lnTo>
                    <a:pt x="293727" y="14686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cxnSp>
        <p:nvCxnSpPr>
          <p:cNvPr id="6151" name="Straight Connector 38"/>
          <p:cNvCxnSpPr>
            <a:cxnSpLocks noChangeShapeType="1"/>
          </p:cNvCxnSpPr>
          <p:nvPr/>
        </p:nvCxnSpPr>
        <p:spPr bwMode="auto">
          <a:xfrm>
            <a:off x="1871663" y="3797300"/>
            <a:ext cx="8599487" cy="0"/>
          </a:xfrm>
          <a:prstGeom prst="line">
            <a:avLst/>
          </a:prstGeom>
          <a:noFill/>
          <a:ln w="12700">
            <a:solidFill>
              <a:schemeClr val="bg1"/>
            </a:solidFill>
            <a:round/>
          </a:ln>
          <a:extLst>
            <a:ext uri="{909E8E84-426E-40DD-AFC4-6F175D3DCCD1}">
              <a14:hiddenFill xmlns:a14="http://schemas.microsoft.com/office/drawing/2010/main">
                <a:noFill/>
              </a14:hiddenFill>
            </a:ext>
          </a:extLst>
        </p:spPr>
      </p:cxnSp>
      <p:sp>
        <p:nvSpPr>
          <p:cNvPr id="6152" name="TextBox 10"/>
          <p:cNvSpPr txBox="1">
            <a:spLocks noChangeArrowheads="1"/>
          </p:cNvSpPr>
          <p:nvPr/>
        </p:nvSpPr>
        <p:spPr bwMode="auto">
          <a:xfrm>
            <a:off x="2038350" y="1044190"/>
            <a:ext cx="929250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mn-ea"/>
                <a:ea typeface="+mn-ea"/>
              </a:rPr>
              <a:t>（</a:t>
            </a:r>
            <a:r>
              <a:rPr lang="en-US" altLang="zh-CN" sz="2800" b="1" dirty="0">
                <a:latin typeface="+mn-ea"/>
                <a:ea typeface="+mn-ea"/>
              </a:rPr>
              <a:t>1</a:t>
            </a:r>
            <a:r>
              <a:rPr lang="zh-CN" altLang="en-US" sz="2800" b="1" dirty="0">
                <a:latin typeface="+mn-ea"/>
                <a:ea typeface="+mn-ea"/>
              </a:rPr>
              <a:t>）根据团队的具体情况撰写社会实践指导计划、指导内容和具体时间安排、安全责任书和应急方案等</a:t>
            </a:r>
            <a:r>
              <a:rPr lang="zh-CN" altLang="en-US" sz="2800" b="1" dirty="0" smtClean="0">
                <a:latin typeface="+mn-ea"/>
                <a:ea typeface="+mn-ea"/>
              </a:rPr>
              <a:t>。</a:t>
            </a:r>
            <a:endParaRPr lang="en-US" altLang="zh-CN" sz="2800" b="1" dirty="0" smtClean="0">
              <a:latin typeface="+mn-ea"/>
              <a:ea typeface="+mn-ea"/>
            </a:endParaRPr>
          </a:p>
          <a:p>
            <a:pPr algn="just" eaLnBrk="1" hangingPunct="1"/>
            <a:endParaRPr lang="en-US" altLang="zh-CN" sz="2800" b="1" dirty="0">
              <a:latin typeface="+mn-ea"/>
              <a:ea typeface="+mn-ea"/>
            </a:endParaRPr>
          </a:p>
          <a:p>
            <a:pPr eaLnBrk="1" hangingPunct="1"/>
            <a:r>
              <a:rPr lang="zh-CN" altLang="en-US" sz="2800" b="1" dirty="0">
                <a:latin typeface="+mn-ea"/>
                <a:ea typeface="+mn-ea"/>
              </a:rPr>
              <a:t>（</a:t>
            </a:r>
            <a:r>
              <a:rPr lang="en-US" altLang="zh-CN" sz="2800" b="1" dirty="0">
                <a:latin typeface="+mn-ea"/>
                <a:ea typeface="+mn-ea"/>
              </a:rPr>
              <a:t>2</a:t>
            </a:r>
            <a:r>
              <a:rPr lang="zh-CN" altLang="en-US" sz="2800" b="1" dirty="0">
                <a:latin typeface="+mn-ea"/>
                <a:ea typeface="+mn-ea"/>
              </a:rPr>
              <a:t>）确定实践团队实践主题、收集相关资料，并积极与实践地取得联系，以便于按时开展社会实践活动。在学院已有的社会实践基地开展实践活动也是很好的选择</a:t>
            </a:r>
            <a:r>
              <a:rPr lang="zh-CN" altLang="en-US" sz="2400" b="1" dirty="0">
                <a:latin typeface="微软雅黑" panose="020B0503020204020204" charset="-122"/>
                <a:ea typeface="微软雅黑" panose="020B0503020204020204" charset="-122"/>
              </a:rPr>
              <a:t>。</a:t>
            </a:r>
            <a:endParaRPr lang="zh-CN" altLang="en-US" sz="2400" b="1" dirty="0">
              <a:latin typeface="微软雅黑" panose="020B0503020204020204" charset="-122"/>
              <a:ea typeface="微软雅黑" panose="020B0503020204020204" charset="-122"/>
            </a:endParaRPr>
          </a:p>
        </p:txBody>
      </p:sp>
      <p:sp>
        <p:nvSpPr>
          <p:cNvPr id="6153" name="TextBox 10"/>
          <p:cNvSpPr txBox="1">
            <a:spLocks noChangeArrowheads="1"/>
          </p:cNvSpPr>
          <p:nvPr/>
        </p:nvSpPr>
        <p:spPr bwMode="auto">
          <a:xfrm>
            <a:off x="2180781" y="3951726"/>
            <a:ext cx="926826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800" b="1" dirty="0">
                <a:latin typeface="+mn-ea"/>
                <a:ea typeface="+mn-ea"/>
              </a:rPr>
              <a:t>（</a:t>
            </a:r>
            <a:r>
              <a:rPr lang="en-US" altLang="zh-CN" sz="2800" b="1" dirty="0">
                <a:latin typeface="+mn-ea"/>
                <a:ea typeface="+mn-ea"/>
              </a:rPr>
              <a:t>3</a:t>
            </a:r>
            <a:r>
              <a:rPr lang="zh-CN" altLang="en-US" sz="2800" b="1" dirty="0">
                <a:latin typeface="+mn-ea"/>
                <a:ea typeface="+mn-ea"/>
              </a:rPr>
              <a:t>）实践活动出发前对团队全部成员进行思想动员，做好安全保障、交往礼仪、社会调查基本方法等方面的培训工作，并保证实践过程中团队成员的人身安全</a:t>
            </a:r>
            <a:r>
              <a:rPr lang="zh-CN" altLang="en-US" sz="2800" b="1" dirty="0" smtClean="0">
                <a:latin typeface="+mn-ea"/>
                <a:ea typeface="+mn-ea"/>
              </a:rPr>
              <a:t>。</a:t>
            </a:r>
            <a:endParaRPr lang="zh-CN" altLang="en-US" sz="2800" b="1" dirty="0">
              <a:latin typeface="+mn-ea"/>
              <a:ea typeface="+mn-ea"/>
            </a:endParaRPr>
          </a:p>
          <a:p>
            <a:pPr eaLnBrk="1" hangingPunct="1"/>
            <a:r>
              <a:rPr lang="zh-CN" altLang="en-US" sz="2800" b="1" dirty="0">
                <a:latin typeface="+mn-ea"/>
                <a:ea typeface="+mn-ea"/>
              </a:rPr>
              <a:t>（</a:t>
            </a:r>
            <a:r>
              <a:rPr lang="en-US" altLang="zh-CN" sz="2800" b="1" dirty="0">
                <a:latin typeface="+mn-ea"/>
                <a:ea typeface="+mn-ea"/>
              </a:rPr>
              <a:t>4</a:t>
            </a:r>
            <a:r>
              <a:rPr lang="zh-CN" altLang="en-US" sz="2800" b="1" dirty="0">
                <a:latin typeface="+mn-ea"/>
                <a:ea typeface="+mn-ea"/>
              </a:rPr>
              <a:t>）以人为本，热心帮助实践团队各个成员解决活动过程中遇到的各种问题，确保圆满完成实践任务。</a:t>
            </a:r>
            <a:endParaRPr lang="zh-CN" altLang="en-US" sz="2800" b="1"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 name="组合 20"/>
          <p:cNvGrpSpPr/>
          <p:nvPr/>
        </p:nvGrpSpPr>
        <p:grpSpPr bwMode="auto">
          <a:xfrm>
            <a:off x="0" y="381000"/>
            <a:ext cx="695325" cy="506413"/>
            <a:chOff x="0" y="0"/>
            <a:chExt cx="694944" cy="624651"/>
          </a:xfrm>
        </p:grpSpPr>
        <p:sp>
          <p:nvSpPr>
            <p:cNvPr id="7197"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7198"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grpSp>
        <p:nvGrpSpPr>
          <p:cNvPr id="7172" name="组合 6"/>
          <p:cNvGrpSpPr/>
          <p:nvPr/>
        </p:nvGrpSpPr>
        <p:grpSpPr bwMode="auto">
          <a:xfrm>
            <a:off x="1136650" y="1976438"/>
            <a:ext cx="2286000" cy="3657600"/>
            <a:chOff x="0" y="0"/>
            <a:chExt cx="2286000" cy="3657600"/>
          </a:xfrm>
        </p:grpSpPr>
        <p:sp>
          <p:nvSpPr>
            <p:cNvPr id="7192" name="矩形 7"/>
            <p:cNvSpPr>
              <a:spLocks noChangeArrowheads="1"/>
            </p:cNvSpPr>
            <p:nvPr/>
          </p:nvSpPr>
          <p:spPr bwMode="auto">
            <a:xfrm>
              <a:off x="0" y="0"/>
              <a:ext cx="2286000" cy="3657600"/>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nvGrpSpPr>
            <p:cNvPr id="7193" name="组合 8"/>
            <p:cNvGrpSpPr/>
            <p:nvPr/>
          </p:nvGrpSpPr>
          <p:grpSpPr bwMode="auto">
            <a:xfrm>
              <a:off x="673931" y="350845"/>
              <a:ext cx="938137" cy="938137"/>
              <a:chOff x="0" y="0"/>
              <a:chExt cx="938137" cy="938137"/>
            </a:xfrm>
          </p:grpSpPr>
          <p:sp>
            <p:nvSpPr>
              <p:cNvPr id="7195" name="Freeform 451"/>
              <p:cNvSpPr>
                <a:spLocks noEditPoints="1" noChangeArrowheads="1"/>
              </p:cNvSpPr>
              <p:nvPr/>
            </p:nvSpPr>
            <p:spPr bwMode="auto">
              <a:xfrm>
                <a:off x="244349" y="244349"/>
                <a:ext cx="449438" cy="449438"/>
              </a:xfrm>
              <a:custGeom>
                <a:avLst/>
                <a:gdLst>
                  <a:gd name="T0" fmla="*/ 694004208 w 287"/>
                  <a:gd name="T1" fmla="*/ 569862369 h 288"/>
                  <a:gd name="T2" fmla="*/ 605720215 w 287"/>
                  <a:gd name="T3" fmla="*/ 506544696 h 288"/>
                  <a:gd name="T4" fmla="*/ 333514272 w 287"/>
                  <a:gd name="T5" fmla="*/ 233790468 h 288"/>
                  <a:gd name="T6" fmla="*/ 348228271 w 287"/>
                  <a:gd name="T7" fmla="*/ 180213687 h 288"/>
                  <a:gd name="T8" fmla="*/ 166757136 w 287"/>
                  <a:gd name="T9" fmla="*/ 0 h 288"/>
                  <a:gd name="T10" fmla="*/ 149590804 w 287"/>
                  <a:gd name="T11" fmla="*/ 17047432 h 288"/>
                  <a:gd name="T12" fmla="*/ 218256181 w 287"/>
                  <a:gd name="T13" fmla="*/ 124200939 h 288"/>
                  <a:gd name="T14" fmla="*/ 122615140 w 287"/>
                  <a:gd name="T15" fmla="*/ 219177497 h 288"/>
                  <a:gd name="T16" fmla="*/ 14714005 w 287"/>
                  <a:gd name="T17" fmla="*/ 150989305 h 288"/>
                  <a:gd name="T18" fmla="*/ 0 w 287"/>
                  <a:gd name="T19" fmla="*/ 168036731 h 288"/>
                  <a:gd name="T20" fmla="*/ 181471135 w 287"/>
                  <a:gd name="T21" fmla="*/ 348248857 h 288"/>
                  <a:gd name="T22" fmla="*/ 232970179 w 287"/>
                  <a:gd name="T23" fmla="*/ 333637446 h 288"/>
                  <a:gd name="T24" fmla="*/ 507628456 w 287"/>
                  <a:gd name="T25" fmla="*/ 606393236 h 288"/>
                  <a:gd name="T26" fmla="*/ 571389117 w 287"/>
                  <a:gd name="T27" fmla="*/ 691628804 h 288"/>
                  <a:gd name="T28" fmla="*/ 605720215 w 287"/>
                  <a:gd name="T29" fmla="*/ 701369744 h 288"/>
                  <a:gd name="T30" fmla="*/ 703813540 w 287"/>
                  <a:gd name="T31" fmla="*/ 606393236 h 288"/>
                  <a:gd name="T32" fmla="*/ 694004208 w 287"/>
                  <a:gd name="T33" fmla="*/ 569862369 h 288"/>
                  <a:gd name="T34" fmla="*/ 598364782 w 287"/>
                  <a:gd name="T35" fmla="*/ 635616057 h 288"/>
                  <a:gd name="T36" fmla="*/ 556675119 w 287"/>
                  <a:gd name="T37" fmla="*/ 594216280 h 288"/>
                  <a:gd name="T38" fmla="*/ 598364782 w 287"/>
                  <a:gd name="T39" fmla="*/ 555250958 h 288"/>
                  <a:gd name="T40" fmla="*/ 637600546 w 287"/>
                  <a:gd name="T41" fmla="*/ 594216280 h 288"/>
                  <a:gd name="T42" fmla="*/ 598364782 w 287"/>
                  <a:gd name="T43" fmla="*/ 635616057 h 2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288"/>
                  <a:gd name="T68" fmla="*/ 287 w 287"/>
                  <a:gd name="T69" fmla="*/ 288 h 28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96" name="椭圆 12"/>
              <p:cNvSpPr>
                <a:spLocks noChangeArrowheads="1"/>
              </p:cNvSpPr>
              <p:nvPr/>
            </p:nvSpPr>
            <p:spPr bwMode="auto">
              <a:xfrm>
                <a:off x="0" y="0"/>
                <a:ext cx="938137" cy="938137"/>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endParaRPr>
              </a:p>
            </p:txBody>
          </p:sp>
        </p:grpSp>
        <p:sp>
          <p:nvSpPr>
            <p:cNvPr id="7194" name="TextBox 10"/>
            <p:cNvSpPr txBox="1">
              <a:spLocks noChangeArrowheads="1"/>
            </p:cNvSpPr>
            <p:nvPr/>
          </p:nvSpPr>
          <p:spPr bwMode="auto">
            <a:xfrm>
              <a:off x="243114" y="1593985"/>
              <a:ext cx="204288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latin typeface="微软雅黑" panose="020B0503020204020204" charset="-122"/>
                  <a:ea typeface="微软雅黑" panose="020B0503020204020204" charset="-122"/>
                </a:rPr>
                <a:t>充分</a:t>
              </a:r>
              <a:r>
                <a:rPr lang="zh-CN" altLang="en-US" sz="2400" b="1" dirty="0">
                  <a:latin typeface="微软雅黑" panose="020B0503020204020204" charset="-122"/>
                  <a:ea typeface="微软雅黑" panose="020B0503020204020204" charset="-122"/>
                </a:rPr>
                <a:t>发挥带头作用，以身示范，将所学知识应用到社会实践中去。</a:t>
              </a:r>
              <a:endParaRPr lang="en-US" altLang="zh-CN" sz="2400" b="1" dirty="0">
                <a:latin typeface="微软雅黑" panose="020B0503020204020204" charset="-122"/>
                <a:ea typeface="微软雅黑" panose="020B0503020204020204" charset="-122"/>
              </a:endParaRPr>
            </a:p>
          </p:txBody>
        </p:sp>
      </p:grpSp>
      <p:grpSp>
        <p:nvGrpSpPr>
          <p:cNvPr id="7173" name="组合 13"/>
          <p:cNvGrpSpPr/>
          <p:nvPr/>
        </p:nvGrpSpPr>
        <p:grpSpPr bwMode="auto">
          <a:xfrm>
            <a:off x="3684588" y="1976438"/>
            <a:ext cx="2286000" cy="4271641"/>
            <a:chOff x="0" y="0"/>
            <a:chExt cx="2286000" cy="4271641"/>
          </a:xfrm>
        </p:grpSpPr>
        <p:sp>
          <p:nvSpPr>
            <p:cNvPr id="7187" name="矩形 14"/>
            <p:cNvSpPr>
              <a:spLocks noChangeArrowheads="1"/>
            </p:cNvSpPr>
            <p:nvPr/>
          </p:nvSpPr>
          <p:spPr bwMode="auto">
            <a:xfrm>
              <a:off x="0" y="0"/>
              <a:ext cx="2286000" cy="3657600"/>
            </a:xfrm>
            <a:prstGeom prst="rect">
              <a:avLst/>
            </a:prstGeom>
            <a:solidFill>
              <a:srgbClr val="D9D9D9">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nvGrpSpPr>
            <p:cNvPr id="7188" name="组合 15"/>
            <p:cNvGrpSpPr/>
            <p:nvPr/>
          </p:nvGrpSpPr>
          <p:grpSpPr bwMode="auto">
            <a:xfrm>
              <a:off x="673931" y="315732"/>
              <a:ext cx="938137" cy="938137"/>
              <a:chOff x="0" y="0"/>
              <a:chExt cx="938137" cy="938137"/>
            </a:xfrm>
          </p:grpSpPr>
          <p:pic>
            <p:nvPicPr>
              <p:cNvPr id="7190" name="组合 18"/>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772" y="243204"/>
                <a:ext cx="451104"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1" name="椭圆 19"/>
              <p:cNvSpPr>
                <a:spLocks noChangeArrowheads="1"/>
              </p:cNvSpPr>
              <p:nvPr/>
            </p:nvSpPr>
            <p:spPr bwMode="auto">
              <a:xfrm>
                <a:off x="0" y="0"/>
                <a:ext cx="938137" cy="938137"/>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endParaRPr>
              </a:p>
            </p:txBody>
          </p:sp>
        </p:grpSp>
        <p:sp>
          <p:nvSpPr>
            <p:cNvPr id="7189" name="TextBox 10"/>
            <p:cNvSpPr txBox="1">
              <a:spLocks noChangeArrowheads="1"/>
            </p:cNvSpPr>
            <p:nvPr/>
          </p:nvSpPr>
          <p:spPr bwMode="auto">
            <a:xfrm>
              <a:off x="31069" y="1593985"/>
              <a:ext cx="225493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latin typeface="微软雅黑" panose="020B0503020204020204" charset="-122"/>
                  <a:ea typeface="微软雅黑" panose="020B0503020204020204" charset="-122"/>
                </a:rPr>
                <a:t>及时</a:t>
              </a:r>
              <a:r>
                <a:rPr lang="zh-CN" altLang="en-US" sz="2400" b="1" dirty="0">
                  <a:latin typeface="微软雅黑" panose="020B0503020204020204" charset="-122"/>
                  <a:ea typeface="微软雅黑" panose="020B0503020204020204" charset="-122"/>
                </a:rPr>
                <a:t>、客观、公正地考察实践团队各成员在社会实践活动中的表现，并以此作为后期考核的依据。</a:t>
              </a:r>
              <a:endParaRPr lang="en-US" altLang="zh-CN" sz="2400" b="1" dirty="0">
                <a:latin typeface="微软雅黑" panose="020B0503020204020204" charset="-122"/>
                <a:ea typeface="微软雅黑" panose="020B0503020204020204" charset="-122"/>
              </a:endParaRPr>
            </a:p>
          </p:txBody>
        </p:sp>
      </p:grpSp>
      <p:grpSp>
        <p:nvGrpSpPr>
          <p:cNvPr id="7174" name="组合 27"/>
          <p:cNvGrpSpPr/>
          <p:nvPr/>
        </p:nvGrpSpPr>
        <p:grpSpPr bwMode="auto">
          <a:xfrm>
            <a:off x="6232525" y="1976438"/>
            <a:ext cx="2286000" cy="3902309"/>
            <a:chOff x="0" y="0"/>
            <a:chExt cx="2286000" cy="3902309"/>
          </a:xfrm>
        </p:grpSpPr>
        <p:sp>
          <p:nvSpPr>
            <p:cNvPr id="7182" name="矩形 28"/>
            <p:cNvSpPr>
              <a:spLocks noChangeArrowheads="1"/>
            </p:cNvSpPr>
            <p:nvPr/>
          </p:nvSpPr>
          <p:spPr bwMode="auto">
            <a:xfrm>
              <a:off x="0" y="0"/>
              <a:ext cx="2286000" cy="3657600"/>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nvGrpSpPr>
            <p:cNvPr id="7183" name="组合 29"/>
            <p:cNvGrpSpPr/>
            <p:nvPr/>
          </p:nvGrpSpPr>
          <p:grpSpPr bwMode="auto">
            <a:xfrm>
              <a:off x="673931" y="350845"/>
              <a:ext cx="938137" cy="938137"/>
              <a:chOff x="0" y="0"/>
              <a:chExt cx="938137" cy="938137"/>
            </a:xfrm>
          </p:grpSpPr>
          <p:sp>
            <p:nvSpPr>
              <p:cNvPr id="7185" name="Freeform 304"/>
              <p:cNvSpPr>
                <a:spLocks noChangeArrowheads="1"/>
              </p:cNvSpPr>
              <p:nvPr/>
            </p:nvSpPr>
            <p:spPr bwMode="auto">
              <a:xfrm>
                <a:off x="271003" y="247860"/>
                <a:ext cx="466994" cy="466996"/>
              </a:xfrm>
              <a:custGeom>
                <a:avLst/>
                <a:gdLst>
                  <a:gd name="T0" fmla="*/ 724398790 w 297"/>
                  <a:gd name="T1" fmla="*/ 573588977 h 297"/>
                  <a:gd name="T2" fmla="*/ 568639845 w 297"/>
                  <a:gd name="T3" fmla="*/ 482112832 h 297"/>
                  <a:gd name="T4" fmla="*/ 543915904 w 297"/>
                  <a:gd name="T5" fmla="*/ 484584608 h 297"/>
                  <a:gd name="T6" fmla="*/ 496941358 w 297"/>
                  <a:gd name="T7" fmla="*/ 531559354 h 297"/>
                  <a:gd name="T8" fmla="*/ 469745652 w 297"/>
                  <a:gd name="T9" fmla="*/ 543921378 h 297"/>
                  <a:gd name="T10" fmla="*/ 301626210 w 297"/>
                  <a:gd name="T11" fmla="*/ 435136513 h 297"/>
                  <a:gd name="T12" fmla="*/ 192843334 w 297"/>
                  <a:gd name="T13" fmla="*/ 267016351 h 297"/>
                  <a:gd name="T14" fmla="*/ 202731967 w 297"/>
                  <a:gd name="T15" fmla="*/ 237347180 h 297"/>
                  <a:gd name="T16" fmla="*/ 242289694 w 297"/>
                  <a:gd name="T17" fmla="*/ 197789284 h 297"/>
                  <a:gd name="T18" fmla="*/ 247234797 w 297"/>
                  <a:gd name="T19" fmla="*/ 173065236 h 297"/>
                  <a:gd name="T20" fmla="*/ 160702524 w 297"/>
                  <a:gd name="T21" fmla="*/ 9890251 h 297"/>
                  <a:gd name="T22" fmla="*/ 143395451 w 297"/>
                  <a:gd name="T23" fmla="*/ 7416903 h 297"/>
                  <a:gd name="T24" fmla="*/ 34612587 w 297"/>
                  <a:gd name="T25" fmla="*/ 113728466 h 297"/>
                  <a:gd name="T26" fmla="*/ 22250610 w 297"/>
                  <a:gd name="T27" fmla="*/ 140924289 h 297"/>
                  <a:gd name="T28" fmla="*/ 220039090 w 297"/>
                  <a:gd name="T29" fmla="*/ 516725555 h 297"/>
                  <a:gd name="T30" fmla="*/ 593363787 w 297"/>
                  <a:gd name="T31" fmla="*/ 712043014 h 297"/>
                  <a:gd name="T32" fmla="*/ 623031259 w 297"/>
                  <a:gd name="T33" fmla="*/ 699680990 h 297"/>
                  <a:gd name="T34" fmla="*/ 729342321 w 297"/>
                  <a:gd name="T35" fmla="*/ 593367901 h 297"/>
                  <a:gd name="T36" fmla="*/ 724398790 w 297"/>
                  <a:gd name="T37" fmla="*/ 573588977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297"/>
                  <a:gd name="T59" fmla="*/ 297 w 2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86" name="椭圆 33"/>
              <p:cNvSpPr>
                <a:spLocks noChangeArrowheads="1"/>
              </p:cNvSpPr>
              <p:nvPr/>
            </p:nvSpPr>
            <p:spPr bwMode="auto">
              <a:xfrm>
                <a:off x="0" y="0"/>
                <a:ext cx="938137" cy="938137"/>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endParaRPr>
              </a:p>
            </p:txBody>
          </p:sp>
        </p:grpSp>
        <p:sp>
          <p:nvSpPr>
            <p:cNvPr id="7184" name="TextBox 10"/>
            <p:cNvSpPr txBox="1">
              <a:spLocks noChangeArrowheads="1"/>
            </p:cNvSpPr>
            <p:nvPr/>
          </p:nvSpPr>
          <p:spPr bwMode="auto">
            <a:xfrm>
              <a:off x="23132" y="1593985"/>
              <a:ext cx="223519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latin typeface="微软雅黑" panose="020B0503020204020204" charset="-122"/>
                  <a:ea typeface="微软雅黑" panose="020B0503020204020204" charset="-122"/>
                </a:rPr>
                <a:t>实践</a:t>
              </a:r>
              <a:r>
                <a:rPr lang="zh-CN" altLang="en-US" sz="2400" b="1" dirty="0">
                  <a:latin typeface="微软雅黑" panose="020B0503020204020204" charset="-122"/>
                  <a:ea typeface="微软雅黑" panose="020B0503020204020204" charset="-122"/>
                </a:rPr>
                <a:t>活动结束后积极进行实践团队实践活动总结，认真、及时做好实践成果深化工作。</a:t>
              </a:r>
              <a:endParaRPr lang="en-US" altLang="zh-CN" sz="2400" b="1" dirty="0">
                <a:latin typeface="微软雅黑" panose="020B0503020204020204" charset="-122"/>
                <a:ea typeface="微软雅黑" panose="020B0503020204020204" charset="-122"/>
              </a:endParaRPr>
            </a:p>
          </p:txBody>
        </p:sp>
      </p:grpSp>
      <p:grpSp>
        <p:nvGrpSpPr>
          <p:cNvPr id="7175" name="组合 34"/>
          <p:cNvGrpSpPr/>
          <p:nvPr/>
        </p:nvGrpSpPr>
        <p:grpSpPr bwMode="auto">
          <a:xfrm>
            <a:off x="8780463" y="1976438"/>
            <a:ext cx="2381250" cy="3902309"/>
            <a:chOff x="0" y="0"/>
            <a:chExt cx="2381022" cy="3902309"/>
          </a:xfrm>
        </p:grpSpPr>
        <p:sp>
          <p:nvSpPr>
            <p:cNvPr id="7177" name="矩形 35"/>
            <p:cNvSpPr>
              <a:spLocks noChangeArrowheads="1"/>
            </p:cNvSpPr>
            <p:nvPr/>
          </p:nvSpPr>
          <p:spPr bwMode="auto">
            <a:xfrm>
              <a:off x="0" y="0"/>
              <a:ext cx="2286000" cy="3657600"/>
            </a:xfrm>
            <a:prstGeom prst="rect">
              <a:avLst/>
            </a:prstGeom>
            <a:solidFill>
              <a:srgbClr val="D9D9D9">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nvGrpSpPr>
            <p:cNvPr id="7178" name="组合 36"/>
            <p:cNvGrpSpPr/>
            <p:nvPr/>
          </p:nvGrpSpPr>
          <p:grpSpPr bwMode="auto">
            <a:xfrm>
              <a:off x="673931" y="315732"/>
              <a:ext cx="938137" cy="938137"/>
              <a:chOff x="0" y="0"/>
              <a:chExt cx="938137" cy="938137"/>
            </a:xfrm>
          </p:grpSpPr>
          <p:pic>
            <p:nvPicPr>
              <p:cNvPr id="7180" name="组合 3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64" y="243204"/>
                <a:ext cx="426720"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1" name="椭圆 40"/>
              <p:cNvSpPr>
                <a:spLocks noChangeArrowheads="1"/>
              </p:cNvSpPr>
              <p:nvPr/>
            </p:nvSpPr>
            <p:spPr bwMode="auto">
              <a:xfrm>
                <a:off x="0" y="0"/>
                <a:ext cx="938137" cy="938137"/>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endParaRPr>
              </a:p>
            </p:txBody>
          </p:sp>
        </p:grpSp>
        <p:sp>
          <p:nvSpPr>
            <p:cNvPr id="7179" name="TextBox 10"/>
            <p:cNvSpPr txBox="1">
              <a:spLocks noChangeArrowheads="1"/>
            </p:cNvSpPr>
            <p:nvPr/>
          </p:nvSpPr>
          <p:spPr bwMode="auto">
            <a:xfrm>
              <a:off x="680" y="1593985"/>
              <a:ext cx="238034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latin typeface="微软雅黑" panose="020B0503020204020204" charset="-122"/>
                  <a:ea typeface="微软雅黑" panose="020B0503020204020204" charset="-122"/>
                </a:rPr>
                <a:t>将</a:t>
              </a:r>
              <a:r>
                <a:rPr lang="zh-CN" altLang="en-US" sz="2400" b="1" dirty="0">
                  <a:latin typeface="微软雅黑" panose="020B0503020204020204" charset="-122"/>
                  <a:ea typeface="微软雅黑" panose="020B0503020204020204" charset="-122"/>
                </a:rPr>
                <a:t>实践成果及时地向实践地进行反馈，以便下次社会实践活动的开展和引起社会的关注和支持。</a:t>
              </a:r>
              <a:endParaRPr lang="en-US" altLang="zh-CN" sz="2400" b="1" dirty="0">
                <a:latin typeface="微软雅黑" panose="020B0503020204020204" charset="-122"/>
                <a:ea typeface="微软雅黑" panose="020B0503020204020204" charset="-122"/>
              </a:endParaRPr>
            </a:p>
          </p:txBody>
        </p:sp>
      </p:grpSp>
      <p:sp>
        <p:nvSpPr>
          <p:cNvPr id="7176" name="矩形 23"/>
          <p:cNvSpPr>
            <a:spLocks noChangeArrowheads="1"/>
          </p:cNvSpPr>
          <p:nvPr/>
        </p:nvSpPr>
        <p:spPr bwMode="auto">
          <a:xfrm>
            <a:off x="800100" y="382588"/>
            <a:ext cx="100123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latin typeface="微软雅黑" panose="020B0503020204020204" charset="-122"/>
                <a:ea typeface="微软雅黑" panose="020B0503020204020204" charset="-122"/>
              </a:rPr>
              <a:t>作为一个团队的队长，在带队的过程中一定要注意以下几点：</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等腰三角形 3"/>
          <p:cNvSpPr>
            <a:spLocks noChangeArrowheads="1"/>
          </p:cNvSpPr>
          <p:nvPr/>
        </p:nvSpPr>
        <p:spPr bwMode="auto">
          <a:xfrm>
            <a:off x="8435975" y="974725"/>
            <a:ext cx="2833688" cy="2636838"/>
          </a:xfrm>
          <a:prstGeom prst="triangle">
            <a:avLst>
              <a:gd name="adj" fmla="val 16389"/>
            </a:avLst>
          </a:prstGeom>
          <a:solidFill>
            <a:schemeClr val="bg1">
              <a:alpha val="3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cxnSp>
        <p:nvCxnSpPr>
          <p:cNvPr id="8197" name="直接连接符 10"/>
          <p:cNvCxnSpPr>
            <a:cxnSpLocks noChangeShapeType="1"/>
          </p:cNvCxnSpPr>
          <p:nvPr/>
        </p:nvCxnSpPr>
        <p:spPr bwMode="auto">
          <a:xfrm flipH="1">
            <a:off x="4329113" y="3937000"/>
            <a:ext cx="4297362"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8198" name="组合 4"/>
          <p:cNvGrpSpPr/>
          <p:nvPr/>
        </p:nvGrpSpPr>
        <p:grpSpPr bwMode="auto">
          <a:xfrm>
            <a:off x="1101725" y="2416175"/>
            <a:ext cx="3449638" cy="3605213"/>
            <a:chOff x="0" y="0"/>
            <a:chExt cx="3449737" cy="3606178"/>
          </a:xfrm>
        </p:grpSpPr>
        <p:sp>
          <p:nvSpPr>
            <p:cNvPr id="8201" name="等腰三角形 1"/>
            <p:cNvSpPr>
              <a:spLocks noChangeArrowheads="1"/>
            </p:cNvSpPr>
            <p:nvPr/>
          </p:nvSpPr>
          <p:spPr bwMode="auto">
            <a:xfrm rot="716823">
              <a:off x="0" y="0"/>
              <a:ext cx="3320428" cy="3450556"/>
            </a:xfrm>
            <a:prstGeom prst="triangle">
              <a:avLst>
                <a:gd name="adj" fmla="val 5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8202" name="等腰三角形 8"/>
            <p:cNvSpPr>
              <a:spLocks noChangeArrowheads="1"/>
            </p:cNvSpPr>
            <p:nvPr/>
          </p:nvSpPr>
          <p:spPr bwMode="auto">
            <a:xfrm rot="-2580544">
              <a:off x="868895" y="1325164"/>
              <a:ext cx="2014750" cy="2281014"/>
            </a:xfrm>
            <a:prstGeom prst="triangle">
              <a:avLst>
                <a:gd name="adj" fmla="val 50000"/>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endParaRPr>
            </a:p>
          </p:txBody>
        </p:sp>
        <p:sp>
          <p:nvSpPr>
            <p:cNvPr id="8203" name="椭圆 11"/>
            <p:cNvSpPr>
              <a:spLocks noChangeArrowheads="1"/>
            </p:cNvSpPr>
            <p:nvPr/>
          </p:nvSpPr>
          <p:spPr bwMode="auto">
            <a:xfrm>
              <a:off x="3390865" y="1639209"/>
              <a:ext cx="58872" cy="53241"/>
            </a:xfrm>
            <a:prstGeom prst="ellipse">
              <a:avLst/>
            </a:prstGeom>
            <a:solidFill>
              <a:schemeClr val="bg1"/>
            </a:solidFill>
            <a:ln w="12700">
              <a:solidFill>
                <a:schemeClr val="bg1"/>
              </a:solidFill>
              <a:round/>
            </a:ln>
          </p:spPr>
          <p:txBody>
            <a:bodyPr anchor="ctr"/>
            <a:lstStyle/>
            <a:p>
              <a:pPr algn="ctr"/>
              <a:endParaRPr lang="zh-CN" altLang="en-US">
                <a:solidFill>
                  <a:srgbClr val="FFFFFF"/>
                </a:solidFill>
              </a:endParaRPr>
            </a:p>
          </p:txBody>
        </p:sp>
      </p:grpSp>
      <p:sp>
        <p:nvSpPr>
          <p:cNvPr id="8199" name="椭圆 13"/>
          <p:cNvSpPr>
            <a:spLocks noChangeArrowheads="1"/>
          </p:cNvSpPr>
          <p:nvPr/>
        </p:nvSpPr>
        <p:spPr bwMode="auto">
          <a:xfrm>
            <a:off x="8575675" y="3898900"/>
            <a:ext cx="74613" cy="74613"/>
          </a:xfrm>
          <a:prstGeom prst="ellipse">
            <a:avLst/>
          </a:prstGeom>
          <a:solidFill>
            <a:schemeClr val="bg1"/>
          </a:solidFill>
          <a:ln w="12700">
            <a:solidFill>
              <a:schemeClr val="bg1"/>
            </a:solidFill>
            <a:round/>
          </a:ln>
        </p:spPr>
        <p:txBody>
          <a:bodyPr anchor="ctr"/>
          <a:lstStyle/>
          <a:p>
            <a:pPr algn="ctr"/>
            <a:endParaRPr lang="zh-CN" altLang="en-US">
              <a:solidFill>
                <a:srgbClr val="FFFFFF"/>
              </a:solidFill>
            </a:endParaRPr>
          </a:p>
        </p:txBody>
      </p:sp>
      <p:sp>
        <p:nvSpPr>
          <p:cNvPr id="12" name="TextBox 11"/>
          <p:cNvSpPr txBox="1"/>
          <p:nvPr/>
        </p:nvSpPr>
        <p:spPr>
          <a:xfrm>
            <a:off x="3090863" y="2960688"/>
            <a:ext cx="6894512" cy="708025"/>
          </a:xfrm>
          <a:prstGeom prst="rect">
            <a:avLst/>
          </a:prstGeom>
          <a:noFill/>
        </p:spPr>
        <p:txBody>
          <a:bodyPr>
            <a:spAutoFit/>
          </a:bodyPr>
          <a:lstStyle/>
          <a:p>
            <a:pPr>
              <a:defRPr/>
            </a:pPr>
            <a:r>
              <a:rPr lang="zh-CN" altLang="en-US" sz="4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（二）社会实践团队宣传员</a:t>
            </a:r>
            <a:endParaRPr lang="zh-CN" altLang="en-US" sz="4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9" name="组合 20"/>
          <p:cNvGrpSpPr/>
          <p:nvPr/>
        </p:nvGrpSpPr>
        <p:grpSpPr bwMode="auto">
          <a:xfrm>
            <a:off x="0" y="381000"/>
            <a:ext cx="695325" cy="506413"/>
            <a:chOff x="0" y="0"/>
            <a:chExt cx="694944" cy="624651"/>
          </a:xfrm>
        </p:grpSpPr>
        <p:sp>
          <p:nvSpPr>
            <p:cNvPr id="9226"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9227"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0" name="矩形 23"/>
          <p:cNvSpPr>
            <a:spLocks noChangeArrowheads="1"/>
          </p:cNvSpPr>
          <p:nvPr/>
        </p:nvSpPr>
        <p:spPr bwMode="auto">
          <a:xfrm>
            <a:off x="858838" y="425450"/>
            <a:ext cx="107521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charset="-122"/>
                <a:ea typeface="微软雅黑" panose="020B0503020204020204" charset="-122"/>
              </a:rPr>
              <a:t>除了传统的纸质媒介外，随着网络与新媒体的发展，如今更多的宣传重心转移到了新型媒体上，譬如，微博、微信公众号等等，这一发展趋势值得同学们注意。作为承担团队宣传重担的宣传员，在实践中应注意以下几点：</a:t>
            </a:r>
            <a:endParaRPr lang="zh-CN" altLang="en-US" sz="2400" b="1" dirty="0"/>
          </a:p>
        </p:txBody>
      </p:sp>
      <p:cxnSp>
        <p:nvCxnSpPr>
          <p:cNvPr id="9221" name="Straight Connector 36"/>
          <p:cNvCxnSpPr>
            <a:cxnSpLocks noChangeShapeType="1"/>
          </p:cNvCxnSpPr>
          <p:nvPr/>
        </p:nvCxnSpPr>
        <p:spPr bwMode="auto">
          <a:xfrm>
            <a:off x="4410075" y="2130425"/>
            <a:ext cx="0" cy="3525838"/>
          </a:xfrm>
          <a:prstGeom prst="line">
            <a:avLst/>
          </a:prstGeom>
          <a:noFill/>
          <a:ln w="12700">
            <a:solidFill>
              <a:srgbClr val="7E7E7D"/>
            </a:solidFill>
            <a:round/>
          </a:ln>
          <a:extLst>
            <a:ext uri="{909E8E84-426E-40DD-AFC4-6F175D3DCCD1}">
              <a14:hiddenFill xmlns:a14="http://schemas.microsoft.com/office/drawing/2010/main">
                <a:noFill/>
              </a14:hiddenFill>
            </a:ext>
          </a:extLst>
        </p:spPr>
      </p:cxnSp>
      <p:cxnSp>
        <p:nvCxnSpPr>
          <p:cNvPr id="9222" name="Straight Connector 42"/>
          <p:cNvCxnSpPr>
            <a:cxnSpLocks noChangeShapeType="1"/>
          </p:cNvCxnSpPr>
          <p:nvPr/>
        </p:nvCxnSpPr>
        <p:spPr bwMode="auto">
          <a:xfrm>
            <a:off x="7607300" y="2130425"/>
            <a:ext cx="0" cy="3525838"/>
          </a:xfrm>
          <a:prstGeom prst="line">
            <a:avLst/>
          </a:prstGeom>
          <a:noFill/>
          <a:ln w="12700">
            <a:solidFill>
              <a:srgbClr val="7E7E7D"/>
            </a:solidFill>
            <a:round/>
          </a:ln>
          <a:extLst>
            <a:ext uri="{909E8E84-426E-40DD-AFC4-6F175D3DCCD1}">
              <a14:hiddenFill xmlns:a14="http://schemas.microsoft.com/office/drawing/2010/main">
                <a:noFill/>
              </a14:hiddenFill>
            </a:ext>
          </a:extLst>
        </p:spPr>
      </p:cxnSp>
      <p:sp>
        <p:nvSpPr>
          <p:cNvPr id="9223" name="TextBox 10"/>
          <p:cNvSpPr txBox="1">
            <a:spLocks noChangeArrowheads="1"/>
          </p:cNvSpPr>
          <p:nvPr/>
        </p:nvSpPr>
        <p:spPr bwMode="auto">
          <a:xfrm>
            <a:off x="377825" y="2300288"/>
            <a:ext cx="3917950"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000"/>
              <a:t>（</a:t>
            </a:r>
            <a:r>
              <a:rPr lang="en-US" altLang="zh-CN" sz="2000"/>
              <a:t>1</a:t>
            </a:r>
            <a:r>
              <a:rPr lang="zh-CN" altLang="zh-CN" sz="2000"/>
              <a:t>）作为一个团队的新闻负责人，要认真按照学校社会实践宣传的统一工作要求，按时保质保量地提交本团队的新闻宣传材料。及时通过微信、微博等网络平台进行实时报道和宣传，同时，尽最大努力积极联络当地各类新闻媒体，争取当地媒体对调研与实践活动进行报道，收集并保存好相关的报道证明，如报纸、网页等等。</a:t>
            </a:r>
            <a:endParaRPr lang="zh-CN" altLang="zh-CN" sz="2000"/>
          </a:p>
        </p:txBody>
      </p:sp>
      <p:sp>
        <p:nvSpPr>
          <p:cNvPr id="9224" name="TextBox 10"/>
          <p:cNvSpPr txBox="1">
            <a:spLocks noChangeArrowheads="1"/>
          </p:cNvSpPr>
          <p:nvPr/>
        </p:nvSpPr>
        <p:spPr bwMode="auto">
          <a:xfrm>
            <a:off x="4484688" y="2533650"/>
            <a:ext cx="3062287"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000"/>
              <a:t>（</a:t>
            </a:r>
            <a:r>
              <a:rPr lang="en-US" altLang="zh-CN" sz="2000"/>
              <a:t>2</a:t>
            </a:r>
            <a:r>
              <a:rPr lang="zh-CN" altLang="zh-CN" sz="2000"/>
              <a:t>）在活动结束后，宣传员应负责提交相关材料，如：团队集体完成的调研报告；可发表的相关学术论文</a:t>
            </a:r>
            <a:r>
              <a:rPr lang="en-US" altLang="zh-CN" sz="2000"/>
              <a:t>1-2</a:t>
            </a:r>
            <a:r>
              <a:rPr lang="zh-CN" altLang="zh-CN" sz="2000"/>
              <a:t>篇；团队成员个人小结；比较有代表性的活动照片；团队自行拍摄编辑的</a:t>
            </a:r>
            <a:r>
              <a:rPr lang="en-US" altLang="zh-CN" sz="2000"/>
              <a:t>DV</a:t>
            </a:r>
            <a:r>
              <a:rPr lang="zh-CN" altLang="zh-CN" sz="2000"/>
              <a:t>短片；相关媒体的报道证明等。</a:t>
            </a:r>
            <a:endParaRPr lang="zh-CN" altLang="zh-CN" sz="2000"/>
          </a:p>
        </p:txBody>
      </p:sp>
      <p:sp>
        <p:nvSpPr>
          <p:cNvPr id="9225" name="TextBox 10"/>
          <p:cNvSpPr txBox="1">
            <a:spLocks noChangeArrowheads="1"/>
          </p:cNvSpPr>
          <p:nvPr/>
        </p:nvSpPr>
        <p:spPr bwMode="auto">
          <a:xfrm>
            <a:off x="7813675" y="3038475"/>
            <a:ext cx="37687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000"/>
              <a:t>（</a:t>
            </a:r>
            <a:r>
              <a:rPr lang="en-US" altLang="zh-CN" sz="2000"/>
              <a:t>3</a:t>
            </a:r>
            <a:r>
              <a:rPr lang="zh-CN" altLang="zh-CN" sz="2000"/>
              <a:t>）作为宣传员，需要有较强的文字写作能力、图表制作能力，发挥团队队员的整体力量，在工作中关注细节，抓住新闻宣传的重点进行报道。</a:t>
            </a:r>
            <a:endParaRPr lang="zh-CN" altLang="zh-CN" sz="2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等腰三角形 3"/>
          <p:cNvSpPr>
            <a:spLocks noChangeArrowheads="1"/>
          </p:cNvSpPr>
          <p:nvPr/>
        </p:nvSpPr>
        <p:spPr bwMode="auto">
          <a:xfrm>
            <a:off x="8435975" y="974725"/>
            <a:ext cx="2833688" cy="2636838"/>
          </a:xfrm>
          <a:prstGeom prst="triangle">
            <a:avLst>
              <a:gd name="adj" fmla="val 16389"/>
            </a:avLst>
          </a:prstGeom>
          <a:solidFill>
            <a:schemeClr val="bg1">
              <a:alpha val="3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cxnSp>
        <p:nvCxnSpPr>
          <p:cNvPr id="16389" name="直接连接符 10"/>
          <p:cNvCxnSpPr>
            <a:cxnSpLocks noChangeShapeType="1"/>
          </p:cNvCxnSpPr>
          <p:nvPr/>
        </p:nvCxnSpPr>
        <p:spPr bwMode="auto">
          <a:xfrm flipH="1">
            <a:off x="4329113" y="3937000"/>
            <a:ext cx="4297362"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16390" name="组合 4"/>
          <p:cNvGrpSpPr/>
          <p:nvPr/>
        </p:nvGrpSpPr>
        <p:grpSpPr bwMode="auto">
          <a:xfrm>
            <a:off x="1101725" y="2416175"/>
            <a:ext cx="3449638" cy="3605213"/>
            <a:chOff x="0" y="0"/>
            <a:chExt cx="3449737" cy="3606178"/>
          </a:xfrm>
        </p:grpSpPr>
        <p:sp>
          <p:nvSpPr>
            <p:cNvPr id="16393" name="等腰三角形 1"/>
            <p:cNvSpPr>
              <a:spLocks noChangeArrowheads="1"/>
            </p:cNvSpPr>
            <p:nvPr/>
          </p:nvSpPr>
          <p:spPr bwMode="auto">
            <a:xfrm rot="716823">
              <a:off x="0" y="0"/>
              <a:ext cx="3320428" cy="3450556"/>
            </a:xfrm>
            <a:prstGeom prst="triangle">
              <a:avLst>
                <a:gd name="adj" fmla="val 5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6394" name="等腰三角形 8"/>
            <p:cNvSpPr>
              <a:spLocks noChangeArrowheads="1"/>
            </p:cNvSpPr>
            <p:nvPr/>
          </p:nvSpPr>
          <p:spPr bwMode="auto">
            <a:xfrm rot="-2580544">
              <a:off x="868895" y="1325164"/>
              <a:ext cx="2014750" cy="2281014"/>
            </a:xfrm>
            <a:prstGeom prst="triangle">
              <a:avLst>
                <a:gd name="adj" fmla="val 50000"/>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endParaRPr>
            </a:p>
          </p:txBody>
        </p:sp>
        <p:sp>
          <p:nvSpPr>
            <p:cNvPr id="16395" name="椭圆 11"/>
            <p:cNvSpPr>
              <a:spLocks noChangeArrowheads="1"/>
            </p:cNvSpPr>
            <p:nvPr/>
          </p:nvSpPr>
          <p:spPr bwMode="auto">
            <a:xfrm>
              <a:off x="3390865" y="1639209"/>
              <a:ext cx="58872" cy="53241"/>
            </a:xfrm>
            <a:prstGeom prst="ellipse">
              <a:avLst/>
            </a:prstGeom>
            <a:solidFill>
              <a:schemeClr val="bg1"/>
            </a:solidFill>
            <a:ln w="12700">
              <a:solidFill>
                <a:schemeClr val="bg1"/>
              </a:solidFill>
              <a:round/>
            </a:ln>
          </p:spPr>
          <p:txBody>
            <a:bodyPr anchor="ctr"/>
            <a:lstStyle/>
            <a:p>
              <a:pPr algn="ctr"/>
              <a:endParaRPr lang="zh-CN" altLang="en-US">
                <a:solidFill>
                  <a:srgbClr val="FFFFFF"/>
                </a:solidFill>
              </a:endParaRPr>
            </a:p>
          </p:txBody>
        </p:sp>
      </p:grpSp>
      <p:sp>
        <p:nvSpPr>
          <p:cNvPr id="16391" name="椭圆 13"/>
          <p:cNvSpPr>
            <a:spLocks noChangeArrowheads="1"/>
          </p:cNvSpPr>
          <p:nvPr/>
        </p:nvSpPr>
        <p:spPr bwMode="auto">
          <a:xfrm>
            <a:off x="8575675" y="3898900"/>
            <a:ext cx="74613" cy="74613"/>
          </a:xfrm>
          <a:prstGeom prst="ellipse">
            <a:avLst/>
          </a:prstGeom>
          <a:solidFill>
            <a:schemeClr val="bg1"/>
          </a:solidFill>
          <a:ln w="12700">
            <a:solidFill>
              <a:schemeClr val="bg1"/>
            </a:solidFill>
            <a:round/>
          </a:ln>
        </p:spPr>
        <p:txBody>
          <a:bodyPr anchor="ctr"/>
          <a:lstStyle/>
          <a:p>
            <a:pPr algn="ctr"/>
            <a:endParaRPr lang="zh-CN" altLang="en-US">
              <a:solidFill>
                <a:srgbClr val="FFFFFF"/>
              </a:solidFill>
            </a:endParaRPr>
          </a:p>
        </p:txBody>
      </p:sp>
      <p:sp>
        <p:nvSpPr>
          <p:cNvPr id="12" name="TextBox 11"/>
          <p:cNvSpPr txBox="1"/>
          <p:nvPr/>
        </p:nvSpPr>
        <p:spPr>
          <a:xfrm>
            <a:off x="2568575" y="2960688"/>
            <a:ext cx="7605713" cy="706755"/>
          </a:xfrm>
          <a:prstGeom prst="rect">
            <a:avLst/>
          </a:prstGeom>
          <a:noFill/>
        </p:spPr>
        <p:txBody>
          <a:bodyPr>
            <a:spAutoFit/>
          </a:bodyPr>
          <a:lstStyle/>
          <a:p>
            <a:pPr>
              <a:defRPr/>
            </a:pPr>
            <a:r>
              <a:rPr lang="zh-CN" altLang="en-US" sz="4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a:t>
            </a:r>
            <a:r>
              <a:rPr lang="zh-CN" altLang="en-US" sz="4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）社会实践活动安全员</a:t>
            </a:r>
            <a:endParaRPr lang="zh-CN" altLang="en-US" sz="4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1" name="组合 20"/>
          <p:cNvGrpSpPr/>
          <p:nvPr/>
        </p:nvGrpSpPr>
        <p:grpSpPr bwMode="auto">
          <a:xfrm>
            <a:off x="0" y="381000"/>
            <a:ext cx="695325" cy="506413"/>
            <a:chOff x="0" y="0"/>
            <a:chExt cx="694944" cy="624651"/>
          </a:xfrm>
        </p:grpSpPr>
        <p:sp>
          <p:nvSpPr>
            <p:cNvPr id="17417"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7418"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17412" name="矩形 23"/>
          <p:cNvSpPr>
            <a:spLocks noChangeArrowheads="1"/>
          </p:cNvSpPr>
          <p:nvPr/>
        </p:nvSpPr>
        <p:spPr bwMode="auto">
          <a:xfrm>
            <a:off x="858838" y="425450"/>
            <a:ext cx="107521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charset="-122"/>
                <a:ea typeface="微软雅黑" panose="020B0503020204020204" charset="-122"/>
              </a:rPr>
              <a:t>团队安全员负责全体队员的安全问题。团队出发前应为每一位团队成员购买人身保险，必要条件下，可以优先选择男生作为团队中的安全责任人。</a:t>
            </a:r>
            <a:endParaRPr lang="zh-CN" altLang="en-US" sz="2400" b="1" dirty="0"/>
          </a:p>
        </p:txBody>
      </p:sp>
      <p:cxnSp>
        <p:nvCxnSpPr>
          <p:cNvPr id="17413" name="Straight Connector 36"/>
          <p:cNvCxnSpPr>
            <a:cxnSpLocks noChangeShapeType="1"/>
          </p:cNvCxnSpPr>
          <p:nvPr/>
        </p:nvCxnSpPr>
        <p:spPr bwMode="auto">
          <a:xfrm>
            <a:off x="6225381" y="1978293"/>
            <a:ext cx="0" cy="3525838"/>
          </a:xfrm>
          <a:prstGeom prst="line">
            <a:avLst/>
          </a:prstGeom>
          <a:noFill/>
          <a:ln w="12700">
            <a:solidFill>
              <a:srgbClr val="7E7E7D"/>
            </a:solidFill>
            <a:round/>
          </a:ln>
          <a:extLst>
            <a:ext uri="{909E8E84-426E-40DD-AFC4-6F175D3DCCD1}">
              <a14:hiddenFill xmlns:a14="http://schemas.microsoft.com/office/drawing/2010/main">
                <a:noFill/>
              </a14:hiddenFill>
            </a:ext>
          </a:extLst>
        </p:spPr>
      </p:cxnSp>
      <p:sp>
        <p:nvSpPr>
          <p:cNvPr id="17415" name="TextBox 10"/>
          <p:cNvSpPr txBox="1">
            <a:spLocks noChangeArrowheads="1"/>
          </p:cNvSpPr>
          <p:nvPr/>
        </p:nvSpPr>
        <p:spPr bwMode="auto">
          <a:xfrm>
            <a:off x="377824" y="1533465"/>
            <a:ext cx="5451476"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t>（</a:t>
            </a:r>
            <a:r>
              <a:rPr lang="en-US" altLang="zh-CN" sz="2800" dirty="0"/>
              <a:t>1</a:t>
            </a:r>
            <a:r>
              <a:rPr lang="zh-CN" altLang="en-US" sz="2800" dirty="0"/>
              <a:t>）安全员应主动传达</a:t>
            </a:r>
            <a:r>
              <a:rPr lang="en-US" altLang="zh-CN" sz="2800" dirty="0"/>
              <a:t>《</a:t>
            </a:r>
            <a:r>
              <a:rPr lang="zh-CN" altLang="en-US" sz="2800" dirty="0"/>
              <a:t>中南大学学生社会实践活动安全管理办法</a:t>
            </a:r>
            <a:r>
              <a:rPr lang="en-US" altLang="zh-CN" sz="2800" dirty="0"/>
              <a:t>》</a:t>
            </a:r>
            <a:r>
              <a:rPr lang="zh-CN" altLang="en-US" sz="2800" dirty="0"/>
              <a:t>中的相关条例，并且按照要求进行安全保障工作，如：“立项团队全体成员须与家长联系，并告知本人参与</a:t>
            </a:r>
            <a:r>
              <a:rPr lang="zh-CN" altLang="en-US" sz="3200" dirty="0"/>
              <a:t>社会实践</a:t>
            </a:r>
            <a:r>
              <a:rPr lang="zh-CN" altLang="en-US" sz="2800" dirty="0"/>
              <a:t>的实践、地点、内容等信息，家长须签署知情同意书；各立项团队须及时关注实践地天气及汛期安全情况，在确保安全的前提下落实好最终的实践地点，并取得实践地接收函。”</a:t>
            </a:r>
            <a:endParaRPr lang="zh-CN" altLang="zh-CN" sz="2800" dirty="0"/>
          </a:p>
        </p:txBody>
      </p:sp>
      <p:sp>
        <p:nvSpPr>
          <p:cNvPr id="17416" name="TextBox 10"/>
          <p:cNvSpPr txBox="1">
            <a:spLocks noChangeArrowheads="1"/>
          </p:cNvSpPr>
          <p:nvPr/>
        </p:nvSpPr>
        <p:spPr bwMode="auto">
          <a:xfrm>
            <a:off x="6857999" y="1978293"/>
            <a:ext cx="438149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t>（</a:t>
            </a:r>
            <a:r>
              <a:rPr lang="en-US" altLang="zh-CN" sz="2800" dirty="0"/>
              <a:t>2</a:t>
            </a:r>
            <a:r>
              <a:rPr lang="zh-CN" altLang="en-US" sz="2800" dirty="0"/>
              <a:t>）实践活动进行中，落实“一日一报”的报平安制度，及时与学院和学校负责人沟通情况。如有紧急情况发生，第一时间上报学院党委（党总支）、校团委，及时化解问题、解决问题，确保学生的人身财务安全。</a:t>
            </a:r>
            <a:endParaRPr lang="zh-CN" altLang="zh-CN" sz="2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01"/>
          <p:cNvCxnSpPr/>
          <p:nvPr/>
        </p:nvCxnSpPr>
        <p:spPr>
          <a:xfrm flipH="1">
            <a:off x="3342534" y="3726578"/>
            <a:ext cx="2693125" cy="0"/>
          </a:xfrm>
          <a:prstGeom prst="line">
            <a:avLst/>
          </a:prstGeom>
          <a:ln w="19050">
            <a:solidFill>
              <a:srgbClr val="29B9A6"/>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 name="Down Arrow Callout 133"/>
          <p:cNvSpPr/>
          <p:nvPr/>
        </p:nvSpPr>
        <p:spPr>
          <a:xfrm>
            <a:off x="3048000" y="1168399"/>
            <a:ext cx="3505199" cy="2442965"/>
          </a:xfrm>
          <a:prstGeom prst="downArrowCallout">
            <a:avLst>
              <a:gd name="adj1" fmla="val 25776"/>
              <a:gd name="adj2" fmla="val 9254"/>
              <a:gd name="adj3" fmla="val 9254"/>
              <a:gd name="adj4" fmla="val 90746"/>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ev01"/>
          <p:cNvSpPr>
            <a:spLocks noChangeAspect="1"/>
          </p:cNvSpPr>
          <p:nvPr/>
        </p:nvSpPr>
        <p:spPr>
          <a:xfrm>
            <a:off x="4562666" y="3611364"/>
            <a:ext cx="252860" cy="252860"/>
          </a:xfrm>
          <a:prstGeom prst="ellipse">
            <a:avLst/>
          </a:prstGeom>
          <a:solidFill>
            <a:schemeClr val="bg1"/>
          </a:solid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FontAwesome" pitchFamily="2" charset="0"/>
            </a:endParaRPr>
          </a:p>
        </p:txBody>
      </p:sp>
      <p:cxnSp>
        <p:nvCxnSpPr>
          <p:cNvPr id="8" name="Straight Connector 141"/>
          <p:cNvCxnSpPr/>
          <p:nvPr/>
        </p:nvCxnSpPr>
        <p:spPr>
          <a:xfrm flipH="1">
            <a:off x="6128936" y="3726578"/>
            <a:ext cx="2693125" cy="0"/>
          </a:xfrm>
          <a:prstGeom prst="line">
            <a:avLst/>
          </a:prstGeom>
          <a:ln w="19050">
            <a:solidFill>
              <a:srgbClr val="84CBC5"/>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Down Arrow Callout 144"/>
          <p:cNvSpPr/>
          <p:nvPr/>
        </p:nvSpPr>
        <p:spPr>
          <a:xfrm flipV="1">
            <a:off x="6080441" y="3871911"/>
            <a:ext cx="2838611" cy="2922695"/>
          </a:xfrm>
          <a:prstGeom prst="downArrowCallout">
            <a:avLst>
              <a:gd name="adj1" fmla="val 25776"/>
              <a:gd name="adj2" fmla="val 9254"/>
              <a:gd name="adj3" fmla="val 9254"/>
              <a:gd name="adj4" fmla="val 90746"/>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ev01"/>
          <p:cNvSpPr>
            <a:spLocks noChangeAspect="1"/>
          </p:cNvSpPr>
          <p:nvPr/>
        </p:nvSpPr>
        <p:spPr>
          <a:xfrm>
            <a:off x="7349068" y="3611364"/>
            <a:ext cx="252860" cy="252860"/>
          </a:xfrm>
          <a:prstGeom prst="ellipse">
            <a:avLst/>
          </a:prstGeom>
          <a:solidFill>
            <a:schemeClr val="bg1"/>
          </a:solid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FontAwesome" pitchFamily="2" charset="0"/>
            </a:endParaRPr>
          </a:p>
        </p:txBody>
      </p:sp>
      <p:sp>
        <p:nvSpPr>
          <p:cNvPr id="14" name="Sev01"/>
          <p:cNvSpPr>
            <a:spLocks noChangeAspect="1"/>
          </p:cNvSpPr>
          <p:nvPr/>
        </p:nvSpPr>
        <p:spPr>
          <a:xfrm>
            <a:off x="9803611" y="3978119"/>
            <a:ext cx="924004" cy="924002"/>
          </a:xfrm>
          <a:prstGeom prst="ellipse">
            <a:avLst/>
          </a:prstGeom>
          <a:no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FontAwesome" pitchFamily="2" charset="0"/>
            </a:endParaRPr>
          </a:p>
        </p:txBody>
      </p:sp>
      <p:cxnSp>
        <p:nvCxnSpPr>
          <p:cNvPr id="15" name="Straight Connector 149"/>
          <p:cNvCxnSpPr/>
          <p:nvPr/>
        </p:nvCxnSpPr>
        <p:spPr>
          <a:xfrm flipH="1">
            <a:off x="8919051" y="3726578"/>
            <a:ext cx="2693125" cy="0"/>
          </a:xfrm>
          <a:prstGeom prst="line">
            <a:avLst/>
          </a:prstGeom>
          <a:ln w="19050">
            <a:solidFill>
              <a:srgbClr val="29B9A6"/>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Down Arrow Callout 152"/>
          <p:cNvSpPr/>
          <p:nvPr/>
        </p:nvSpPr>
        <p:spPr>
          <a:xfrm>
            <a:off x="8870556" y="458994"/>
            <a:ext cx="2790115" cy="3152372"/>
          </a:xfrm>
          <a:prstGeom prst="downArrowCallout">
            <a:avLst>
              <a:gd name="adj1" fmla="val 25776"/>
              <a:gd name="adj2" fmla="val 9254"/>
              <a:gd name="adj3" fmla="val 9254"/>
              <a:gd name="adj4" fmla="val 90746"/>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ev01"/>
          <p:cNvSpPr>
            <a:spLocks noChangeAspect="1"/>
          </p:cNvSpPr>
          <p:nvPr/>
        </p:nvSpPr>
        <p:spPr>
          <a:xfrm>
            <a:off x="10139183" y="3611364"/>
            <a:ext cx="252860" cy="252860"/>
          </a:xfrm>
          <a:prstGeom prst="ellipse">
            <a:avLst/>
          </a:prstGeom>
          <a:solidFill>
            <a:schemeClr val="bg1"/>
          </a:solid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FontAwesome" pitchFamily="2" charset="0"/>
            </a:endParaRPr>
          </a:p>
        </p:txBody>
      </p:sp>
      <p:sp>
        <p:nvSpPr>
          <p:cNvPr id="22" name="Sev01"/>
          <p:cNvSpPr>
            <a:spLocks noChangeAspect="1"/>
          </p:cNvSpPr>
          <p:nvPr/>
        </p:nvSpPr>
        <p:spPr>
          <a:xfrm>
            <a:off x="7013496" y="2572265"/>
            <a:ext cx="924004" cy="924002"/>
          </a:xfrm>
          <a:prstGeom prst="ellipse">
            <a:avLst/>
          </a:prstGeom>
          <a:no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FontAwesome" pitchFamily="2" charset="0"/>
            </a:endParaRPr>
          </a:p>
        </p:txBody>
      </p:sp>
      <p:sp>
        <p:nvSpPr>
          <p:cNvPr id="24" name="Sev01"/>
          <p:cNvSpPr>
            <a:spLocks noChangeAspect="1"/>
          </p:cNvSpPr>
          <p:nvPr/>
        </p:nvSpPr>
        <p:spPr>
          <a:xfrm>
            <a:off x="4217948" y="3978119"/>
            <a:ext cx="924004" cy="924002"/>
          </a:xfrm>
          <a:prstGeom prst="ellipse">
            <a:avLst/>
          </a:prstGeom>
          <a:no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FontAwesome" pitchFamily="2" charset="0"/>
            </a:endParaRPr>
          </a:p>
        </p:txBody>
      </p:sp>
      <p:cxnSp>
        <p:nvCxnSpPr>
          <p:cNvPr id="26" name="Straight Connector 141"/>
          <p:cNvCxnSpPr/>
          <p:nvPr/>
        </p:nvCxnSpPr>
        <p:spPr>
          <a:xfrm flipH="1">
            <a:off x="529323" y="3726578"/>
            <a:ext cx="2693125" cy="0"/>
          </a:xfrm>
          <a:prstGeom prst="line">
            <a:avLst/>
          </a:prstGeom>
          <a:ln w="19050">
            <a:solidFill>
              <a:srgbClr val="84CBC5"/>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8" name="Down Arrow Callout 144"/>
          <p:cNvSpPr/>
          <p:nvPr/>
        </p:nvSpPr>
        <p:spPr>
          <a:xfrm flipV="1">
            <a:off x="480827" y="3871912"/>
            <a:ext cx="2861707" cy="2939950"/>
          </a:xfrm>
          <a:prstGeom prst="downArrowCallout">
            <a:avLst>
              <a:gd name="adj1" fmla="val 25776"/>
              <a:gd name="adj2" fmla="val 9254"/>
              <a:gd name="adj3" fmla="val 9254"/>
              <a:gd name="adj4" fmla="val 90746"/>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ev01"/>
          <p:cNvSpPr>
            <a:spLocks noChangeAspect="1"/>
          </p:cNvSpPr>
          <p:nvPr/>
        </p:nvSpPr>
        <p:spPr>
          <a:xfrm>
            <a:off x="1749455" y="3611364"/>
            <a:ext cx="252860" cy="252860"/>
          </a:xfrm>
          <a:prstGeom prst="ellipse">
            <a:avLst/>
          </a:prstGeom>
          <a:solidFill>
            <a:schemeClr val="bg1"/>
          </a:solid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FontAwesome" pitchFamily="2" charset="0"/>
            </a:endParaRPr>
          </a:p>
        </p:txBody>
      </p:sp>
      <p:sp>
        <p:nvSpPr>
          <p:cNvPr id="32" name="Sev01"/>
          <p:cNvSpPr>
            <a:spLocks noChangeAspect="1"/>
          </p:cNvSpPr>
          <p:nvPr/>
        </p:nvSpPr>
        <p:spPr>
          <a:xfrm>
            <a:off x="1413883" y="2572265"/>
            <a:ext cx="924004" cy="924002"/>
          </a:xfrm>
          <a:prstGeom prst="ellipse">
            <a:avLst/>
          </a:prstGeom>
          <a:no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FontAwesome" pitchFamily="2" charset="0"/>
            </a:endParaRPr>
          </a:p>
        </p:txBody>
      </p:sp>
      <p:sp>
        <p:nvSpPr>
          <p:cNvPr id="23" name="Freeform 62"/>
          <p:cNvSpPr>
            <a:spLocks noEditPoints="1"/>
          </p:cNvSpPr>
          <p:nvPr/>
        </p:nvSpPr>
        <p:spPr bwMode="auto">
          <a:xfrm>
            <a:off x="4381261" y="4173417"/>
            <a:ext cx="598296" cy="533405"/>
          </a:xfrm>
          <a:custGeom>
            <a:avLst/>
            <a:gdLst>
              <a:gd name="T0" fmla="*/ 384 w 387"/>
              <a:gd name="T1" fmla="*/ 320 h 345"/>
              <a:gd name="T2" fmla="*/ 347 w 387"/>
              <a:gd name="T3" fmla="*/ 241 h 345"/>
              <a:gd name="T4" fmla="*/ 326 w 387"/>
              <a:gd name="T5" fmla="*/ 226 h 345"/>
              <a:gd name="T6" fmla="*/ 284 w 387"/>
              <a:gd name="T7" fmla="*/ 226 h 345"/>
              <a:gd name="T8" fmla="*/ 284 w 387"/>
              <a:gd name="T9" fmla="*/ 214 h 345"/>
              <a:gd name="T10" fmla="*/ 319 w 387"/>
              <a:gd name="T11" fmla="*/ 214 h 345"/>
              <a:gd name="T12" fmla="*/ 345 w 387"/>
              <a:gd name="T13" fmla="*/ 187 h 345"/>
              <a:gd name="T14" fmla="*/ 345 w 387"/>
              <a:gd name="T15" fmla="*/ 27 h 345"/>
              <a:gd name="T16" fmla="*/ 319 w 387"/>
              <a:gd name="T17" fmla="*/ 0 h 345"/>
              <a:gd name="T18" fmla="*/ 68 w 387"/>
              <a:gd name="T19" fmla="*/ 0 h 345"/>
              <a:gd name="T20" fmla="*/ 42 w 387"/>
              <a:gd name="T21" fmla="*/ 27 h 345"/>
              <a:gd name="T22" fmla="*/ 42 w 387"/>
              <a:gd name="T23" fmla="*/ 187 h 345"/>
              <a:gd name="T24" fmla="*/ 68 w 387"/>
              <a:gd name="T25" fmla="*/ 214 h 345"/>
              <a:gd name="T26" fmla="*/ 102 w 387"/>
              <a:gd name="T27" fmla="*/ 214 h 345"/>
              <a:gd name="T28" fmla="*/ 102 w 387"/>
              <a:gd name="T29" fmla="*/ 226 h 345"/>
              <a:gd name="T30" fmla="*/ 60 w 387"/>
              <a:gd name="T31" fmla="*/ 226 h 345"/>
              <a:gd name="T32" fmla="*/ 39 w 387"/>
              <a:gd name="T33" fmla="*/ 241 h 345"/>
              <a:gd name="T34" fmla="*/ 3 w 387"/>
              <a:gd name="T35" fmla="*/ 320 h 345"/>
              <a:gd name="T36" fmla="*/ 3 w 387"/>
              <a:gd name="T37" fmla="*/ 338 h 345"/>
              <a:gd name="T38" fmla="*/ 16 w 387"/>
              <a:gd name="T39" fmla="*/ 345 h 345"/>
              <a:gd name="T40" fmla="*/ 116 w 387"/>
              <a:gd name="T41" fmla="*/ 345 h 345"/>
              <a:gd name="T42" fmla="*/ 116 w 387"/>
              <a:gd name="T43" fmla="*/ 345 h 345"/>
              <a:gd name="T44" fmla="*/ 193 w 387"/>
              <a:gd name="T45" fmla="*/ 345 h 345"/>
              <a:gd name="T46" fmla="*/ 270 w 387"/>
              <a:gd name="T47" fmla="*/ 345 h 345"/>
              <a:gd name="T48" fmla="*/ 271 w 387"/>
              <a:gd name="T49" fmla="*/ 345 h 345"/>
              <a:gd name="T50" fmla="*/ 370 w 387"/>
              <a:gd name="T51" fmla="*/ 345 h 345"/>
              <a:gd name="T52" fmla="*/ 384 w 387"/>
              <a:gd name="T53" fmla="*/ 338 h 345"/>
              <a:gd name="T54" fmla="*/ 384 w 387"/>
              <a:gd name="T55" fmla="*/ 320 h 345"/>
              <a:gd name="T56" fmla="*/ 64 w 387"/>
              <a:gd name="T57" fmla="*/ 187 h 345"/>
              <a:gd name="T58" fmla="*/ 64 w 387"/>
              <a:gd name="T59" fmla="*/ 27 h 345"/>
              <a:gd name="T60" fmla="*/ 68 w 387"/>
              <a:gd name="T61" fmla="*/ 23 h 345"/>
              <a:gd name="T62" fmla="*/ 319 w 387"/>
              <a:gd name="T63" fmla="*/ 23 h 345"/>
              <a:gd name="T64" fmla="*/ 323 w 387"/>
              <a:gd name="T65" fmla="*/ 27 h 345"/>
              <a:gd name="T66" fmla="*/ 323 w 387"/>
              <a:gd name="T67" fmla="*/ 187 h 345"/>
              <a:gd name="T68" fmla="*/ 319 w 387"/>
              <a:gd name="T69" fmla="*/ 191 h 345"/>
              <a:gd name="T70" fmla="*/ 68 w 387"/>
              <a:gd name="T71" fmla="*/ 191 h 345"/>
              <a:gd name="T72" fmla="*/ 64 w 387"/>
              <a:gd name="T73" fmla="*/ 187 h 345"/>
              <a:gd name="T74" fmla="*/ 256 w 387"/>
              <a:gd name="T75" fmla="*/ 316 h 345"/>
              <a:gd name="T76" fmla="*/ 252 w 387"/>
              <a:gd name="T77" fmla="*/ 318 h 345"/>
              <a:gd name="T78" fmla="*/ 222 w 387"/>
              <a:gd name="T79" fmla="*/ 319 h 345"/>
              <a:gd name="T80" fmla="*/ 210 w 387"/>
              <a:gd name="T81" fmla="*/ 319 h 345"/>
              <a:gd name="T82" fmla="*/ 176 w 387"/>
              <a:gd name="T83" fmla="*/ 319 h 345"/>
              <a:gd name="T84" fmla="*/ 164 w 387"/>
              <a:gd name="T85" fmla="*/ 319 h 345"/>
              <a:gd name="T86" fmla="*/ 135 w 387"/>
              <a:gd name="T87" fmla="*/ 318 h 345"/>
              <a:gd name="T88" fmla="*/ 130 w 387"/>
              <a:gd name="T89" fmla="*/ 316 h 345"/>
              <a:gd name="T90" fmla="*/ 129 w 387"/>
              <a:gd name="T91" fmla="*/ 311 h 345"/>
              <a:gd name="T92" fmla="*/ 134 w 387"/>
              <a:gd name="T93" fmla="*/ 288 h 345"/>
              <a:gd name="T94" fmla="*/ 140 w 387"/>
              <a:gd name="T95" fmla="*/ 283 h 345"/>
              <a:gd name="T96" fmla="*/ 168 w 387"/>
              <a:gd name="T97" fmla="*/ 283 h 345"/>
              <a:gd name="T98" fmla="*/ 218 w 387"/>
              <a:gd name="T99" fmla="*/ 283 h 345"/>
              <a:gd name="T100" fmla="*/ 247 w 387"/>
              <a:gd name="T101" fmla="*/ 283 h 345"/>
              <a:gd name="T102" fmla="*/ 252 w 387"/>
              <a:gd name="T103" fmla="*/ 288 h 345"/>
              <a:gd name="T104" fmla="*/ 257 w 387"/>
              <a:gd name="T105" fmla="*/ 311 h 345"/>
              <a:gd name="T106" fmla="*/ 256 w 387"/>
              <a:gd name="T107" fmla="*/ 3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7" h="345">
                <a:moveTo>
                  <a:pt x="384" y="320"/>
                </a:moveTo>
                <a:cubicBezTo>
                  <a:pt x="347" y="241"/>
                  <a:pt x="347" y="241"/>
                  <a:pt x="347" y="241"/>
                </a:cubicBezTo>
                <a:cubicBezTo>
                  <a:pt x="343" y="232"/>
                  <a:pt x="334" y="226"/>
                  <a:pt x="326" y="226"/>
                </a:cubicBezTo>
                <a:cubicBezTo>
                  <a:pt x="284" y="226"/>
                  <a:pt x="284" y="226"/>
                  <a:pt x="284" y="226"/>
                </a:cubicBezTo>
                <a:cubicBezTo>
                  <a:pt x="284" y="214"/>
                  <a:pt x="284" y="214"/>
                  <a:pt x="284" y="214"/>
                </a:cubicBezTo>
                <a:cubicBezTo>
                  <a:pt x="319" y="214"/>
                  <a:pt x="319" y="214"/>
                  <a:pt x="319" y="214"/>
                </a:cubicBezTo>
                <a:cubicBezTo>
                  <a:pt x="333" y="214"/>
                  <a:pt x="345" y="202"/>
                  <a:pt x="345" y="187"/>
                </a:cubicBezTo>
                <a:cubicBezTo>
                  <a:pt x="345" y="27"/>
                  <a:pt x="345" y="27"/>
                  <a:pt x="345" y="27"/>
                </a:cubicBezTo>
                <a:cubicBezTo>
                  <a:pt x="345" y="12"/>
                  <a:pt x="333" y="0"/>
                  <a:pt x="319" y="0"/>
                </a:cubicBezTo>
                <a:cubicBezTo>
                  <a:pt x="68" y="0"/>
                  <a:pt x="68" y="0"/>
                  <a:pt x="68" y="0"/>
                </a:cubicBezTo>
                <a:cubicBezTo>
                  <a:pt x="53" y="0"/>
                  <a:pt x="42" y="12"/>
                  <a:pt x="42" y="27"/>
                </a:cubicBezTo>
                <a:cubicBezTo>
                  <a:pt x="42" y="187"/>
                  <a:pt x="42" y="187"/>
                  <a:pt x="42" y="187"/>
                </a:cubicBezTo>
                <a:cubicBezTo>
                  <a:pt x="42" y="202"/>
                  <a:pt x="53" y="214"/>
                  <a:pt x="68" y="214"/>
                </a:cubicBezTo>
                <a:cubicBezTo>
                  <a:pt x="102" y="214"/>
                  <a:pt x="102" y="214"/>
                  <a:pt x="102" y="214"/>
                </a:cubicBezTo>
                <a:cubicBezTo>
                  <a:pt x="102" y="226"/>
                  <a:pt x="102" y="226"/>
                  <a:pt x="102" y="226"/>
                </a:cubicBezTo>
                <a:cubicBezTo>
                  <a:pt x="60" y="226"/>
                  <a:pt x="60" y="226"/>
                  <a:pt x="60" y="226"/>
                </a:cubicBezTo>
                <a:cubicBezTo>
                  <a:pt x="52" y="226"/>
                  <a:pt x="43" y="232"/>
                  <a:pt x="39" y="241"/>
                </a:cubicBezTo>
                <a:cubicBezTo>
                  <a:pt x="3" y="320"/>
                  <a:pt x="3" y="320"/>
                  <a:pt x="3" y="320"/>
                </a:cubicBezTo>
                <a:cubicBezTo>
                  <a:pt x="0" y="326"/>
                  <a:pt x="0" y="333"/>
                  <a:pt x="3" y="338"/>
                </a:cubicBezTo>
                <a:cubicBezTo>
                  <a:pt x="6" y="342"/>
                  <a:pt x="10" y="345"/>
                  <a:pt x="16" y="345"/>
                </a:cubicBezTo>
                <a:cubicBezTo>
                  <a:pt x="116" y="345"/>
                  <a:pt x="116" y="345"/>
                  <a:pt x="116" y="345"/>
                </a:cubicBezTo>
                <a:cubicBezTo>
                  <a:pt x="116" y="345"/>
                  <a:pt x="116" y="345"/>
                  <a:pt x="116" y="345"/>
                </a:cubicBezTo>
                <a:cubicBezTo>
                  <a:pt x="193" y="345"/>
                  <a:pt x="193" y="345"/>
                  <a:pt x="193" y="345"/>
                </a:cubicBezTo>
                <a:cubicBezTo>
                  <a:pt x="270" y="345"/>
                  <a:pt x="270" y="345"/>
                  <a:pt x="270" y="345"/>
                </a:cubicBezTo>
                <a:cubicBezTo>
                  <a:pt x="270" y="345"/>
                  <a:pt x="271" y="345"/>
                  <a:pt x="271" y="345"/>
                </a:cubicBezTo>
                <a:cubicBezTo>
                  <a:pt x="370" y="345"/>
                  <a:pt x="370" y="345"/>
                  <a:pt x="370" y="345"/>
                </a:cubicBezTo>
                <a:cubicBezTo>
                  <a:pt x="376" y="345"/>
                  <a:pt x="381" y="342"/>
                  <a:pt x="384" y="338"/>
                </a:cubicBezTo>
                <a:cubicBezTo>
                  <a:pt x="387" y="333"/>
                  <a:pt x="387" y="326"/>
                  <a:pt x="384" y="320"/>
                </a:cubicBezTo>
                <a:close/>
                <a:moveTo>
                  <a:pt x="64" y="187"/>
                </a:moveTo>
                <a:cubicBezTo>
                  <a:pt x="64" y="27"/>
                  <a:pt x="64" y="27"/>
                  <a:pt x="64" y="27"/>
                </a:cubicBezTo>
                <a:cubicBezTo>
                  <a:pt x="64" y="25"/>
                  <a:pt x="65" y="23"/>
                  <a:pt x="68" y="23"/>
                </a:cubicBezTo>
                <a:cubicBezTo>
                  <a:pt x="319" y="23"/>
                  <a:pt x="319" y="23"/>
                  <a:pt x="319" y="23"/>
                </a:cubicBezTo>
                <a:cubicBezTo>
                  <a:pt x="321" y="23"/>
                  <a:pt x="323" y="25"/>
                  <a:pt x="323" y="27"/>
                </a:cubicBezTo>
                <a:cubicBezTo>
                  <a:pt x="323" y="187"/>
                  <a:pt x="323" y="187"/>
                  <a:pt x="323" y="187"/>
                </a:cubicBezTo>
                <a:cubicBezTo>
                  <a:pt x="323" y="189"/>
                  <a:pt x="321" y="191"/>
                  <a:pt x="319" y="191"/>
                </a:cubicBezTo>
                <a:cubicBezTo>
                  <a:pt x="68" y="191"/>
                  <a:pt x="68" y="191"/>
                  <a:pt x="68" y="191"/>
                </a:cubicBezTo>
                <a:cubicBezTo>
                  <a:pt x="65" y="191"/>
                  <a:pt x="64" y="189"/>
                  <a:pt x="64" y="187"/>
                </a:cubicBezTo>
                <a:close/>
                <a:moveTo>
                  <a:pt x="256" y="316"/>
                </a:moveTo>
                <a:cubicBezTo>
                  <a:pt x="255" y="318"/>
                  <a:pt x="254" y="318"/>
                  <a:pt x="252" y="318"/>
                </a:cubicBezTo>
                <a:cubicBezTo>
                  <a:pt x="222" y="319"/>
                  <a:pt x="222" y="319"/>
                  <a:pt x="222" y="319"/>
                </a:cubicBezTo>
                <a:cubicBezTo>
                  <a:pt x="210" y="319"/>
                  <a:pt x="210" y="319"/>
                  <a:pt x="210" y="319"/>
                </a:cubicBezTo>
                <a:cubicBezTo>
                  <a:pt x="176" y="319"/>
                  <a:pt x="176" y="319"/>
                  <a:pt x="176" y="319"/>
                </a:cubicBezTo>
                <a:cubicBezTo>
                  <a:pt x="164" y="319"/>
                  <a:pt x="164" y="319"/>
                  <a:pt x="164" y="319"/>
                </a:cubicBezTo>
                <a:cubicBezTo>
                  <a:pt x="135" y="318"/>
                  <a:pt x="135" y="318"/>
                  <a:pt x="135" y="318"/>
                </a:cubicBezTo>
                <a:cubicBezTo>
                  <a:pt x="133" y="318"/>
                  <a:pt x="131" y="318"/>
                  <a:pt x="130" y="316"/>
                </a:cubicBezTo>
                <a:cubicBezTo>
                  <a:pt x="129" y="315"/>
                  <a:pt x="129" y="313"/>
                  <a:pt x="129" y="311"/>
                </a:cubicBezTo>
                <a:cubicBezTo>
                  <a:pt x="134" y="288"/>
                  <a:pt x="134" y="288"/>
                  <a:pt x="134" y="288"/>
                </a:cubicBezTo>
                <a:cubicBezTo>
                  <a:pt x="135" y="285"/>
                  <a:pt x="137" y="283"/>
                  <a:pt x="140" y="283"/>
                </a:cubicBezTo>
                <a:cubicBezTo>
                  <a:pt x="168" y="283"/>
                  <a:pt x="168" y="283"/>
                  <a:pt x="168" y="283"/>
                </a:cubicBezTo>
                <a:cubicBezTo>
                  <a:pt x="218" y="283"/>
                  <a:pt x="218" y="283"/>
                  <a:pt x="218" y="283"/>
                </a:cubicBezTo>
                <a:cubicBezTo>
                  <a:pt x="247" y="283"/>
                  <a:pt x="247" y="283"/>
                  <a:pt x="247" y="283"/>
                </a:cubicBezTo>
                <a:cubicBezTo>
                  <a:pt x="249" y="283"/>
                  <a:pt x="251" y="285"/>
                  <a:pt x="252" y="288"/>
                </a:cubicBezTo>
                <a:cubicBezTo>
                  <a:pt x="257" y="311"/>
                  <a:pt x="257" y="311"/>
                  <a:pt x="257" y="311"/>
                </a:cubicBezTo>
                <a:cubicBezTo>
                  <a:pt x="258" y="313"/>
                  <a:pt x="257" y="315"/>
                  <a:pt x="256" y="31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3" name="Group 71"/>
          <p:cNvGrpSpPr>
            <a:grpSpLocks noChangeAspect="1"/>
          </p:cNvGrpSpPr>
          <p:nvPr/>
        </p:nvGrpSpPr>
        <p:grpSpPr bwMode="auto">
          <a:xfrm>
            <a:off x="7196292" y="2763125"/>
            <a:ext cx="576624" cy="576033"/>
            <a:chOff x="3349" y="1673"/>
            <a:chExt cx="977" cy="976"/>
          </a:xfrm>
          <a:solidFill>
            <a:schemeClr val="bg1"/>
          </a:solidFill>
        </p:grpSpPr>
        <p:sp>
          <p:nvSpPr>
            <p:cNvPr id="27" name="Freeform 72"/>
            <p:cNvSpPr>
              <a:spLocks noEditPoints="1"/>
            </p:cNvSpPr>
            <p:nvPr/>
          </p:nvSpPr>
          <p:spPr bwMode="auto">
            <a:xfrm>
              <a:off x="3349" y="1673"/>
              <a:ext cx="977" cy="976"/>
            </a:xfrm>
            <a:custGeom>
              <a:avLst/>
              <a:gdLst>
                <a:gd name="T0" fmla="*/ 338 w 411"/>
                <a:gd name="T1" fmla="*/ 69 h 410"/>
                <a:gd name="T2" fmla="*/ 104 w 411"/>
                <a:gd name="T3" fmla="*/ 59 h 410"/>
                <a:gd name="T4" fmla="*/ 70 w 411"/>
                <a:gd name="T5" fmla="*/ 74 h 410"/>
                <a:gd name="T6" fmla="*/ 92 w 411"/>
                <a:gd name="T7" fmla="*/ 63 h 410"/>
                <a:gd name="T8" fmla="*/ 112 w 411"/>
                <a:gd name="T9" fmla="*/ 47 h 410"/>
                <a:gd name="T10" fmla="*/ 99 w 411"/>
                <a:gd name="T11" fmla="*/ 363 h 410"/>
                <a:gd name="T12" fmla="*/ 84 w 411"/>
                <a:gd name="T13" fmla="*/ 342 h 410"/>
                <a:gd name="T14" fmla="*/ 26 w 411"/>
                <a:gd name="T15" fmla="*/ 171 h 410"/>
                <a:gd name="T16" fmla="*/ 56 w 411"/>
                <a:gd name="T17" fmla="*/ 224 h 410"/>
                <a:gd name="T18" fmla="*/ 87 w 411"/>
                <a:gd name="T19" fmla="*/ 278 h 410"/>
                <a:gd name="T20" fmla="*/ 123 w 411"/>
                <a:gd name="T21" fmla="*/ 339 h 410"/>
                <a:gd name="T22" fmla="*/ 145 w 411"/>
                <a:gd name="T23" fmla="*/ 381 h 410"/>
                <a:gd name="T24" fmla="*/ 145 w 411"/>
                <a:gd name="T25" fmla="*/ 358 h 410"/>
                <a:gd name="T26" fmla="*/ 155 w 411"/>
                <a:gd name="T27" fmla="*/ 307 h 410"/>
                <a:gd name="T28" fmla="*/ 160 w 411"/>
                <a:gd name="T29" fmla="*/ 264 h 410"/>
                <a:gd name="T30" fmla="*/ 134 w 411"/>
                <a:gd name="T31" fmla="*/ 240 h 410"/>
                <a:gd name="T32" fmla="*/ 83 w 411"/>
                <a:gd name="T33" fmla="*/ 223 h 410"/>
                <a:gd name="T34" fmla="*/ 62 w 411"/>
                <a:gd name="T35" fmla="*/ 218 h 410"/>
                <a:gd name="T36" fmla="*/ 63 w 411"/>
                <a:gd name="T37" fmla="*/ 185 h 410"/>
                <a:gd name="T38" fmla="*/ 85 w 411"/>
                <a:gd name="T39" fmla="*/ 184 h 410"/>
                <a:gd name="T40" fmla="*/ 124 w 411"/>
                <a:gd name="T41" fmla="*/ 161 h 410"/>
                <a:gd name="T42" fmla="*/ 137 w 411"/>
                <a:gd name="T43" fmla="*/ 132 h 410"/>
                <a:gd name="T44" fmla="*/ 117 w 411"/>
                <a:gd name="T45" fmla="*/ 111 h 410"/>
                <a:gd name="T46" fmla="*/ 91 w 411"/>
                <a:gd name="T47" fmla="*/ 110 h 410"/>
                <a:gd name="T48" fmla="*/ 134 w 411"/>
                <a:gd name="T49" fmla="*/ 89 h 410"/>
                <a:gd name="T50" fmla="*/ 144 w 411"/>
                <a:gd name="T51" fmla="*/ 101 h 410"/>
                <a:gd name="T52" fmla="*/ 123 w 411"/>
                <a:gd name="T53" fmla="*/ 64 h 410"/>
                <a:gd name="T54" fmla="*/ 116 w 411"/>
                <a:gd name="T55" fmla="*/ 65 h 410"/>
                <a:gd name="T56" fmla="*/ 159 w 411"/>
                <a:gd name="T57" fmla="*/ 34 h 410"/>
                <a:gd name="T58" fmla="*/ 140 w 411"/>
                <a:gd name="T59" fmla="*/ 26 h 410"/>
                <a:gd name="T60" fmla="*/ 330 w 411"/>
                <a:gd name="T61" fmla="*/ 64 h 410"/>
                <a:gd name="T62" fmla="*/ 303 w 411"/>
                <a:gd name="T63" fmla="*/ 76 h 410"/>
                <a:gd name="T64" fmla="*/ 287 w 411"/>
                <a:gd name="T65" fmla="*/ 73 h 410"/>
                <a:gd name="T66" fmla="*/ 243 w 411"/>
                <a:gd name="T67" fmla="*/ 73 h 410"/>
                <a:gd name="T68" fmla="*/ 248 w 411"/>
                <a:gd name="T69" fmla="*/ 111 h 410"/>
                <a:gd name="T70" fmla="*/ 267 w 411"/>
                <a:gd name="T71" fmla="*/ 98 h 410"/>
                <a:gd name="T72" fmla="*/ 252 w 411"/>
                <a:gd name="T73" fmla="*/ 116 h 410"/>
                <a:gd name="T74" fmla="*/ 215 w 411"/>
                <a:gd name="T75" fmla="*/ 141 h 410"/>
                <a:gd name="T76" fmla="*/ 219 w 411"/>
                <a:gd name="T77" fmla="*/ 158 h 410"/>
                <a:gd name="T78" fmla="*/ 249 w 411"/>
                <a:gd name="T79" fmla="*/ 159 h 410"/>
                <a:gd name="T80" fmla="*/ 264 w 411"/>
                <a:gd name="T81" fmla="*/ 157 h 410"/>
                <a:gd name="T82" fmla="*/ 267 w 411"/>
                <a:gd name="T83" fmla="*/ 180 h 410"/>
                <a:gd name="T84" fmla="*/ 216 w 411"/>
                <a:gd name="T85" fmla="*/ 169 h 410"/>
                <a:gd name="T86" fmla="*/ 186 w 411"/>
                <a:gd name="T87" fmla="*/ 209 h 410"/>
                <a:gd name="T88" fmla="*/ 219 w 411"/>
                <a:gd name="T89" fmla="*/ 243 h 410"/>
                <a:gd name="T90" fmla="*/ 242 w 411"/>
                <a:gd name="T91" fmla="*/ 306 h 410"/>
                <a:gd name="T92" fmla="*/ 275 w 411"/>
                <a:gd name="T93" fmla="*/ 324 h 410"/>
                <a:gd name="T94" fmla="*/ 292 w 411"/>
                <a:gd name="T95" fmla="*/ 263 h 410"/>
                <a:gd name="T96" fmla="*/ 306 w 411"/>
                <a:gd name="T97" fmla="*/ 230 h 410"/>
                <a:gd name="T98" fmla="*/ 323 w 411"/>
                <a:gd name="T99" fmla="*/ 198 h 410"/>
                <a:gd name="T100" fmla="*/ 330 w 411"/>
                <a:gd name="T101" fmla="*/ 196 h 410"/>
                <a:gd name="T102" fmla="*/ 347 w 411"/>
                <a:gd name="T103" fmla="*/ 236 h 410"/>
                <a:gd name="T104" fmla="*/ 379 w 411"/>
                <a:gd name="T105" fmla="*/ 221 h 410"/>
                <a:gd name="T106" fmla="*/ 385 w 411"/>
                <a:gd name="T107" fmla="*/ 243 h 410"/>
                <a:gd name="T108" fmla="*/ 379 w 411"/>
                <a:gd name="T109" fmla="*/ 257 h 410"/>
                <a:gd name="T110" fmla="*/ 380 w 411"/>
                <a:gd name="T111" fmla="*/ 271 h 410"/>
                <a:gd name="T112" fmla="*/ 340 w 411"/>
                <a:gd name="T113" fmla="*/ 320 h 410"/>
                <a:gd name="T114" fmla="*/ 293 w 411"/>
                <a:gd name="T115" fmla="*/ 358 h 410"/>
                <a:gd name="T116" fmla="*/ 280 w 411"/>
                <a:gd name="T117" fmla="*/ 188 h 410"/>
                <a:gd name="T118" fmla="*/ 287 w 411"/>
                <a:gd name="T119" fmla="*/ 210 h 410"/>
                <a:gd name="T120" fmla="*/ 278 w 411"/>
                <a:gd name="T121" fmla="*/ 15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1" h="410">
                  <a:moveTo>
                    <a:pt x="205" y="0"/>
                  </a:moveTo>
                  <a:cubicBezTo>
                    <a:pt x="92" y="0"/>
                    <a:pt x="0" y="92"/>
                    <a:pt x="0" y="205"/>
                  </a:cubicBezTo>
                  <a:cubicBezTo>
                    <a:pt x="0" y="318"/>
                    <a:pt x="92" y="410"/>
                    <a:pt x="205" y="410"/>
                  </a:cubicBezTo>
                  <a:cubicBezTo>
                    <a:pt x="318" y="410"/>
                    <a:pt x="411" y="318"/>
                    <a:pt x="411" y="205"/>
                  </a:cubicBezTo>
                  <a:cubicBezTo>
                    <a:pt x="411" y="92"/>
                    <a:pt x="318" y="0"/>
                    <a:pt x="205" y="0"/>
                  </a:cubicBezTo>
                  <a:close/>
                  <a:moveTo>
                    <a:pt x="394" y="219"/>
                  </a:moveTo>
                  <a:cubicBezTo>
                    <a:pt x="394" y="219"/>
                    <a:pt x="394" y="219"/>
                    <a:pt x="394" y="218"/>
                  </a:cubicBezTo>
                  <a:cubicBezTo>
                    <a:pt x="394" y="218"/>
                    <a:pt x="393" y="217"/>
                    <a:pt x="393" y="217"/>
                  </a:cubicBezTo>
                  <a:cubicBezTo>
                    <a:pt x="392" y="214"/>
                    <a:pt x="393" y="213"/>
                    <a:pt x="395" y="212"/>
                  </a:cubicBezTo>
                  <a:cubicBezTo>
                    <a:pt x="395" y="212"/>
                    <a:pt x="395" y="211"/>
                    <a:pt x="395" y="211"/>
                  </a:cubicBezTo>
                  <a:cubicBezTo>
                    <a:pt x="395" y="211"/>
                    <a:pt x="395" y="211"/>
                    <a:pt x="396" y="211"/>
                  </a:cubicBezTo>
                  <a:cubicBezTo>
                    <a:pt x="395" y="214"/>
                    <a:pt x="395" y="217"/>
                    <a:pt x="395" y="220"/>
                  </a:cubicBezTo>
                  <a:cubicBezTo>
                    <a:pt x="395" y="220"/>
                    <a:pt x="394" y="219"/>
                    <a:pt x="394" y="219"/>
                  </a:cubicBezTo>
                  <a:close/>
                  <a:moveTo>
                    <a:pt x="339" y="70"/>
                  </a:moveTo>
                  <a:cubicBezTo>
                    <a:pt x="339" y="70"/>
                    <a:pt x="338" y="70"/>
                    <a:pt x="338" y="69"/>
                  </a:cubicBezTo>
                  <a:cubicBezTo>
                    <a:pt x="339" y="69"/>
                    <a:pt x="339" y="70"/>
                    <a:pt x="339" y="70"/>
                  </a:cubicBezTo>
                  <a:close/>
                  <a:moveTo>
                    <a:pt x="115" y="44"/>
                  </a:moveTo>
                  <a:cubicBezTo>
                    <a:pt x="116" y="45"/>
                    <a:pt x="116" y="46"/>
                    <a:pt x="116" y="47"/>
                  </a:cubicBezTo>
                  <a:cubicBezTo>
                    <a:pt x="116" y="48"/>
                    <a:pt x="115" y="48"/>
                    <a:pt x="115" y="49"/>
                  </a:cubicBezTo>
                  <a:cubicBezTo>
                    <a:pt x="117" y="50"/>
                    <a:pt x="120" y="50"/>
                    <a:pt x="120" y="52"/>
                  </a:cubicBezTo>
                  <a:cubicBezTo>
                    <a:pt x="120" y="53"/>
                    <a:pt x="119" y="56"/>
                    <a:pt x="118" y="57"/>
                  </a:cubicBezTo>
                  <a:cubicBezTo>
                    <a:pt x="118" y="57"/>
                    <a:pt x="118" y="61"/>
                    <a:pt x="116" y="63"/>
                  </a:cubicBezTo>
                  <a:cubicBezTo>
                    <a:pt x="116" y="63"/>
                    <a:pt x="116" y="63"/>
                    <a:pt x="116" y="63"/>
                  </a:cubicBezTo>
                  <a:cubicBezTo>
                    <a:pt x="117" y="62"/>
                    <a:pt x="116" y="61"/>
                    <a:pt x="116" y="61"/>
                  </a:cubicBezTo>
                  <a:cubicBezTo>
                    <a:pt x="116" y="61"/>
                    <a:pt x="115" y="61"/>
                    <a:pt x="115" y="61"/>
                  </a:cubicBezTo>
                  <a:cubicBezTo>
                    <a:pt x="114" y="61"/>
                    <a:pt x="115" y="59"/>
                    <a:pt x="115" y="58"/>
                  </a:cubicBezTo>
                  <a:cubicBezTo>
                    <a:pt x="115" y="58"/>
                    <a:pt x="115" y="57"/>
                    <a:pt x="115" y="56"/>
                  </a:cubicBezTo>
                  <a:cubicBezTo>
                    <a:pt x="114" y="56"/>
                    <a:pt x="113" y="57"/>
                    <a:pt x="112" y="57"/>
                  </a:cubicBezTo>
                  <a:cubicBezTo>
                    <a:pt x="111" y="59"/>
                    <a:pt x="113" y="59"/>
                    <a:pt x="112" y="61"/>
                  </a:cubicBezTo>
                  <a:cubicBezTo>
                    <a:pt x="108" y="63"/>
                    <a:pt x="107" y="59"/>
                    <a:pt x="104" y="59"/>
                  </a:cubicBezTo>
                  <a:cubicBezTo>
                    <a:pt x="103" y="59"/>
                    <a:pt x="102" y="60"/>
                    <a:pt x="101" y="60"/>
                  </a:cubicBezTo>
                  <a:cubicBezTo>
                    <a:pt x="100" y="61"/>
                    <a:pt x="98" y="62"/>
                    <a:pt x="97" y="64"/>
                  </a:cubicBezTo>
                  <a:cubicBezTo>
                    <a:pt x="97" y="65"/>
                    <a:pt x="98" y="66"/>
                    <a:pt x="99" y="66"/>
                  </a:cubicBezTo>
                  <a:cubicBezTo>
                    <a:pt x="100" y="67"/>
                    <a:pt x="100" y="68"/>
                    <a:pt x="100" y="69"/>
                  </a:cubicBezTo>
                  <a:cubicBezTo>
                    <a:pt x="102" y="69"/>
                    <a:pt x="102" y="69"/>
                    <a:pt x="103" y="70"/>
                  </a:cubicBezTo>
                  <a:cubicBezTo>
                    <a:pt x="103" y="71"/>
                    <a:pt x="103" y="71"/>
                    <a:pt x="103" y="73"/>
                  </a:cubicBezTo>
                  <a:cubicBezTo>
                    <a:pt x="103" y="74"/>
                    <a:pt x="105" y="75"/>
                    <a:pt x="104" y="77"/>
                  </a:cubicBezTo>
                  <a:cubicBezTo>
                    <a:pt x="103" y="78"/>
                    <a:pt x="100" y="80"/>
                    <a:pt x="98" y="80"/>
                  </a:cubicBezTo>
                  <a:cubicBezTo>
                    <a:pt x="96" y="80"/>
                    <a:pt x="94" y="79"/>
                    <a:pt x="91" y="79"/>
                  </a:cubicBezTo>
                  <a:cubicBezTo>
                    <a:pt x="89" y="79"/>
                    <a:pt x="87" y="79"/>
                    <a:pt x="87" y="79"/>
                  </a:cubicBezTo>
                  <a:cubicBezTo>
                    <a:pt x="85" y="78"/>
                    <a:pt x="85" y="76"/>
                    <a:pt x="84" y="76"/>
                  </a:cubicBezTo>
                  <a:cubicBezTo>
                    <a:pt x="82" y="76"/>
                    <a:pt x="81" y="78"/>
                    <a:pt x="78" y="78"/>
                  </a:cubicBezTo>
                  <a:cubicBezTo>
                    <a:pt x="77" y="78"/>
                    <a:pt x="76" y="77"/>
                    <a:pt x="75" y="77"/>
                  </a:cubicBezTo>
                  <a:cubicBezTo>
                    <a:pt x="73" y="77"/>
                    <a:pt x="72" y="77"/>
                    <a:pt x="71" y="76"/>
                  </a:cubicBezTo>
                  <a:cubicBezTo>
                    <a:pt x="70" y="76"/>
                    <a:pt x="72" y="74"/>
                    <a:pt x="70" y="74"/>
                  </a:cubicBezTo>
                  <a:cubicBezTo>
                    <a:pt x="71" y="73"/>
                    <a:pt x="69" y="74"/>
                    <a:pt x="69" y="73"/>
                  </a:cubicBezTo>
                  <a:cubicBezTo>
                    <a:pt x="69" y="73"/>
                    <a:pt x="69" y="73"/>
                    <a:pt x="68" y="73"/>
                  </a:cubicBezTo>
                  <a:cubicBezTo>
                    <a:pt x="69" y="72"/>
                    <a:pt x="70" y="71"/>
                    <a:pt x="71" y="70"/>
                  </a:cubicBezTo>
                  <a:cubicBezTo>
                    <a:pt x="71" y="71"/>
                    <a:pt x="71" y="71"/>
                    <a:pt x="72" y="71"/>
                  </a:cubicBezTo>
                  <a:cubicBezTo>
                    <a:pt x="72" y="71"/>
                    <a:pt x="72" y="72"/>
                    <a:pt x="72" y="72"/>
                  </a:cubicBezTo>
                  <a:cubicBezTo>
                    <a:pt x="73" y="73"/>
                    <a:pt x="76" y="74"/>
                    <a:pt x="79" y="74"/>
                  </a:cubicBezTo>
                  <a:cubicBezTo>
                    <a:pt x="80" y="74"/>
                    <a:pt x="81" y="74"/>
                    <a:pt x="82" y="73"/>
                  </a:cubicBezTo>
                  <a:cubicBezTo>
                    <a:pt x="84" y="73"/>
                    <a:pt x="85" y="73"/>
                    <a:pt x="86" y="73"/>
                  </a:cubicBezTo>
                  <a:cubicBezTo>
                    <a:pt x="87" y="73"/>
                    <a:pt x="87" y="75"/>
                    <a:pt x="89" y="75"/>
                  </a:cubicBezTo>
                  <a:cubicBezTo>
                    <a:pt x="90" y="76"/>
                    <a:pt x="92" y="75"/>
                    <a:pt x="93" y="74"/>
                  </a:cubicBezTo>
                  <a:cubicBezTo>
                    <a:pt x="94" y="74"/>
                    <a:pt x="94" y="74"/>
                    <a:pt x="95" y="73"/>
                  </a:cubicBezTo>
                  <a:cubicBezTo>
                    <a:pt x="96" y="71"/>
                    <a:pt x="93" y="69"/>
                    <a:pt x="92" y="67"/>
                  </a:cubicBezTo>
                  <a:cubicBezTo>
                    <a:pt x="92" y="67"/>
                    <a:pt x="92" y="66"/>
                    <a:pt x="92" y="66"/>
                  </a:cubicBezTo>
                  <a:cubicBezTo>
                    <a:pt x="92" y="66"/>
                    <a:pt x="92" y="65"/>
                    <a:pt x="92" y="65"/>
                  </a:cubicBezTo>
                  <a:cubicBezTo>
                    <a:pt x="92" y="65"/>
                    <a:pt x="92" y="64"/>
                    <a:pt x="92" y="63"/>
                  </a:cubicBezTo>
                  <a:cubicBezTo>
                    <a:pt x="92" y="63"/>
                    <a:pt x="92" y="63"/>
                    <a:pt x="92" y="63"/>
                  </a:cubicBezTo>
                  <a:cubicBezTo>
                    <a:pt x="92" y="62"/>
                    <a:pt x="92" y="61"/>
                    <a:pt x="92" y="60"/>
                  </a:cubicBezTo>
                  <a:cubicBezTo>
                    <a:pt x="90" y="60"/>
                    <a:pt x="89" y="60"/>
                    <a:pt x="88" y="59"/>
                  </a:cubicBezTo>
                  <a:cubicBezTo>
                    <a:pt x="87" y="59"/>
                    <a:pt x="85" y="59"/>
                    <a:pt x="84" y="59"/>
                  </a:cubicBezTo>
                  <a:cubicBezTo>
                    <a:pt x="84" y="59"/>
                    <a:pt x="84" y="59"/>
                    <a:pt x="84" y="59"/>
                  </a:cubicBezTo>
                  <a:cubicBezTo>
                    <a:pt x="85" y="57"/>
                    <a:pt x="87" y="56"/>
                    <a:pt x="89" y="55"/>
                  </a:cubicBezTo>
                  <a:cubicBezTo>
                    <a:pt x="89" y="55"/>
                    <a:pt x="89" y="55"/>
                    <a:pt x="90" y="55"/>
                  </a:cubicBezTo>
                  <a:cubicBezTo>
                    <a:pt x="92" y="54"/>
                    <a:pt x="96" y="56"/>
                    <a:pt x="98" y="54"/>
                  </a:cubicBezTo>
                  <a:cubicBezTo>
                    <a:pt x="100" y="51"/>
                    <a:pt x="97" y="51"/>
                    <a:pt x="96" y="50"/>
                  </a:cubicBezTo>
                  <a:cubicBezTo>
                    <a:pt x="96" y="50"/>
                    <a:pt x="96" y="50"/>
                    <a:pt x="96" y="50"/>
                  </a:cubicBezTo>
                  <a:cubicBezTo>
                    <a:pt x="98" y="48"/>
                    <a:pt x="101" y="46"/>
                    <a:pt x="103" y="45"/>
                  </a:cubicBezTo>
                  <a:cubicBezTo>
                    <a:pt x="103" y="45"/>
                    <a:pt x="103" y="45"/>
                    <a:pt x="103" y="45"/>
                  </a:cubicBezTo>
                  <a:cubicBezTo>
                    <a:pt x="105" y="45"/>
                    <a:pt x="106" y="45"/>
                    <a:pt x="107" y="45"/>
                  </a:cubicBezTo>
                  <a:cubicBezTo>
                    <a:pt x="108" y="46"/>
                    <a:pt x="108" y="48"/>
                    <a:pt x="109" y="48"/>
                  </a:cubicBezTo>
                  <a:cubicBezTo>
                    <a:pt x="109" y="48"/>
                    <a:pt x="111" y="49"/>
                    <a:pt x="112" y="47"/>
                  </a:cubicBezTo>
                  <a:cubicBezTo>
                    <a:pt x="113" y="45"/>
                    <a:pt x="111" y="44"/>
                    <a:pt x="111" y="43"/>
                  </a:cubicBezTo>
                  <a:cubicBezTo>
                    <a:pt x="110" y="42"/>
                    <a:pt x="110" y="42"/>
                    <a:pt x="109" y="41"/>
                  </a:cubicBezTo>
                  <a:cubicBezTo>
                    <a:pt x="109" y="41"/>
                    <a:pt x="109" y="41"/>
                    <a:pt x="108" y="41"/>
                  </a:cubicBezTo>
                  <a:cubicBezTo>
                    <a:pt x="113" y="39"/>
                    <a:pt x="117" y="36"/>
                    <a:pt x="122" y="34"/>
                  </a:cubicBezTo>
                  <a:cubicBezTo>
                    <a:pt x="122" y="34"/>
                    <a:pt x="122" y="34"/>
                    <a:pt x="122" y="34"/>
                  </a:cubicBezTo>
                  <a:cubicBezTo>
                    <a:pt x="121" y="36"/>
                    <a:pt x="121" y="37"/>
                    <a:pt x="121" y="39"/>
                  </a:cubicBezTo>
                  <a:cubicBezTo>
                    <a:pt x="121" y="40"/>
                    <a:pt x="121" y="41"/>
                    <a:pt x="120" y="41"/>
                  </a:cubicBezTo>
                  <a:cubicBezTo>
                    <a:pt x="119" y="42"/>
                    <a:pt x="117" y="40"/>
                    <a:pt x="115" y="41"/>
                  </a:cubicBezTo>
                  <a:cubicBezTo>
                    <a:pt x="114" y="43"/>
                    <a:pt x="115" y="44"/>
                    <a:pt x="115" y="44"/>
                  </a:cubicBezTo>
                  <a:close/>
                  <a:moveTo>
                    <a:pt x="90" y="357"/>
                  </a:moveTo>
                  <a:cubicBezTo>
                    <a:pt x="91" y="357"/>
                    <a:pt x="91" y="357"/>
                    <a:pt x="92" y="357"/>
                  </a:cubicBezTo>
                  <a:cubicBezTo>
                    <a:pt x="92" y="358"/>
                    <a:pt x="93" y="358"/>
                    <a:pt x="93" y="359"/>
                  </a:cubicBezTo>
                  <a:cubicBezTo>
                    <a:pt x="92" y="358"/>
                    <a:pt x="91" y="357"/>
                    <a:pt x="90" y="357"/>
                  </a:cubicBezTo>
                  <a:close/>
                  <a:moveTo>
                    <a:pt x="98" y="362"/>
                  </a:moveTo>
                  <a:cubicBezTo>
                    <a:pt x="98" y="362"/>
                    <a:pt x="99" y="362"/>
                    <a:pt x="99" y="363"/>
                  </a:cubicBezTo>
                  <a:cubicBezTo>
                    <a:pt x="100" y="363"/>
                    <a:pt x="101" y="364"/>
                    <a:pt x="101" y="364"/>
                  </a:cubicBezTo>
                  <a:cubicBezTo>
                    <a:pt x="100" y="364"/>
                    <a:pt x="99" y="363"/>
                    <a:pt x="98" y="362"/>
                  </a:cubicBezTo>
                  <a:close/>
                  <a:moveTo>
                    <a:pt x="108" y="369"/>
                  </a:moveTo>
                  <a:cubicBezTo>
                    <a:pt x="109" y="369"/>
                    <a:pt x="109" y="368"/>
                    <a:pt x="109" y="368"/>
                  </a:cubicBezTo>
                  <a:cubicBezTo>
                    <a:pt x="109" y="367"/>
                    <a:pt x="109" y="367"/>
                    <a:pt x="109" y="366"/>
                  </a:cubicBezTo>
                  <a:cubicBezTo>
                    <a:pt x="107" y="364"/>
                    <a:pt x="103" y="362"/>
                    <a:pt x="101" y="361"/>
                  </a:cubicBezTo>
                  <a:cubicBezTo>
                    <a:pt x="98" y="358"/>
                    <a:pt x="96" y="356"/>
                    <a:pt x="94" y="355"/>
                  </a:cubicBezTo>
                  <a:cubicBezTo>
                    <a:pt x="92" y="355"/>
                    <a:pt x="92" y="355"/>
                    <a:pt x="91" y="355"/>
                  </a:cubicBezTo>
                  <a:cubicBezTo>
                    <a:pt x="90" y="354"/>
                    <a:pt x="90" y="354"/>
                    <a:pt x="90" y="354"/>
                  </a:cubicBezTo>
                  <a:cubicBezTo>
                    <a:pt x="89" y="353"/>
                    <a:pt x="90" y="353"/>
                    <a:pt x="89" y="352"/>
                  </a:cubicBezTo>
                  <a:cubicBezTo>
                    <a:pt x="89" y="351"/>
                    <a:pt x="87" y="351"/>
                    <a:pt x="87" y="350"/>
                  </a:cubicBezTo>
                  <a:cubicBezTo>
                    <a:pt x="86" y="348"/>
                    <a:pt x="87" y="348"/>
                    <a:pt x="87" y="347"/>
                  </a:cubicBezTo>
                  <a:cubicBezTo>
                    <a:pt x="86" y="346"/>
                    <a:pt x="86" y="345"/>
                    <a:pt x="86" y="344"/>
                  </a:cubicBezTo>
                  <a:cubicBezTo>
                    <a:pt x="86" y="343"/>
                    <a:pt x="86" y="343"/>
                    <a:pt x="85" y="342"/>
                  </a:cubicBezTo>
                  <a:cubicBezTo>
                    <a:pt x="84" y="342"/>
                    <a:pt x="84" y="342"/>
                    <a:pt x="84" y="342"/>
                  </a:cubicBezTo>
                  <a:cubicBezTo>
                    <a:pt x="83" y="343"/>
                    <a:pt x="83" y="343"/>
                    <a:pt x="83" y="344"/>
                  </a:cubicBezTo>
                  <a:cubicBezTo>
                    <a:pt x="82" y="344"/>
                    <a:pt x="82" y="344"/>
                    <a:pt x="82" y="345"/>
                  </a:cubicBezTo>
                  <a:cubicBezTo>
                    <a:pt x="82" y="346"/>
                    <a:pt x="84" y="348"/>
                    <a:pt x="84" y="349"/>
                  </a:cubicBezTo>
                  <a:cubicBezTo>
                    <a:pt x="84" y="349"/>
                    <a:pt x="82" y="349"/>
                    <a:pt x="82" y="350"/>
                  </a:cubicBezTo>
                  <a:cubicBezTo>
                    <a:pt x="41" y="315"/>
                    <a:pt x="15" y="264"/>
                    <a:pt x="15" y="207"/>
                  </a:cubicBezTo>
                  <a:cubicBezTo>
                    <a:pt x="16" y="205"/>
                    <a:pt x="18" y="204"/>
                    <a:pt x="18" y="203"/>
                  </a:cubicBezTo>
                  <a:cubicBezTo>
                    <a:pt x="18" y="202"/>
                    <a:pt x="18" y="202"/>
                    <a:pt x="18" y="201"/>
                  </a:cubicBezTo>
                  <a:cubicBezTo>
                    <a:pt x="18" y="198"/>
                    <a:pt x="17" y="198"/>
                    <a:pt x="15" y="196"/>
                  </a:cubicBezTo>
                  <a:cubicBezTo>
                    <a:pt x="16" y="182"/>
                    <a:pt x="18" y="168"/>
                    <a:pt x="22" y="155"/>
                  </a:cubicBezTo>
                  <a:cubicBezTo>
                    <a:pt x="22" y="156"/>
                    <a:pt x="22" y="156"/>
                    <a:pt x="22" y="157"/>
                  </a:cubicBezTo>
                  <a:cubicBezTo>
                    <a:pt x="22" y="158"/>
                    <a:pt x="22" y="160"/>
                    <a:pt x="22" y="161"/>
                  </a:cubicBezTo>
                  <a:cubicBezTo>
                    <a:pt x="24" y="162"/>
                    <a:pt x="25" y="164"/>
                    <a:pt x="25" y="166"/>
                  </a:cubicBezTo>
                  <a:cubicBezTo>
                    <a:pt x="25" y="166"/>
                    <a:pt x="26" y="167"/>
                    <a:pt x="26" y="168"/>
                  </a:cubicBezTo>
                  <a:cubicBezTo>
                    <a:pt x="26" y="168"/>
                    <a:pt x="25" y="169"/>
                    <a:pt x="25" y="169"/>
                  </a:cubicBezTo>
                  <a:cubicBezTo>
                    <a:pt x="25" y="170"/>
                    <a:pt x="26" y="170"/>
                    <a:pt x="26" y="171"/>
                  </a:cubicBezTo>
                  <a:cubicBezTo>
                    <a:pt x="26" y="172"/>
                    <a:pt x="27" y="172"/>
                    <a:pt x="28" y="172"/>
                  </a:cubicBezTo>
                  <a:cubicBezTo>
                    <a:pt x="28" y="174"/>
                    <a:pt x="29" y="174"/>
                    <a:pt x="29" y="175"/>
                  </a:cubicBezTo>
                  <a:cubicBezTo>
                    <a:pt x="30" y="176"/>
                    <a:pt x="30" y="178"/>
                    <a:pt x="31" y="178"/>
                  </a:cubicBezTo>
                  <a:cubicBezTo>
                    <a:pt x="30" y="178"/>
                    <a:pt x="31" y="177"/>
                    <a:pt x="31" y="177"/>
                  </a:cubicBezTo>
                  <a:cubicBezTo>
                    <a:pt x="33" y="180"/>
                    <a:pt x="33" y="183"/>
                    <a:pt x="34" y="187"/>
                  </a:cubicBezTo>
                  <a:cubicBezTo>
                    <a:pt x="34" y="190"/>
                    <a:pt x="36" y="193"/>
                    <a:pt x="36" y="195"/>
                  </a:cubicBezTo>
                  <a:cubicBezTo>
                    <a:pt x="37" y="196"/>
                    <a:pt x="37" y="197"/>
                    <a:pt x="37" y="198"/>
                  </a:cubicBezTo>
                  <a:cubicBezTo>
                    <a:pt x="37" y="199"/>
                    <a:pt x="36" y="200"/>
                    <a:pt x="36" y="202"/>
                  </a:cubicBezTo>
                  <a:cubicBezTo>
                    <a:pt x="35" y="204"/>
                    <a:pt x="39" y="209"/>
                    <a:pt x="40" y="210"/>
                  </a:cubicBezTo>
                  <a:cubicBezTo>
                    <a:pt x="41" y="211"/>
                    <a:pt x="42" y="212"/>
                    <a:pt x="43" y="212"/>
                  </a:cubicBezTo>
                  <a:cubicBezTo>
                    <a:pt x="43" y="213"/>
                    <a:pt x="44" y="213"/>
                    <a:pt x="44" y="213"/>
                  </a:cubicBezTo>
                  <a:cubicBezTo>
                    <a:pt x="45" y="214"/>
                    <a:pt x="46" y="216"/>
                    <a:pt x="47" y="216"/>
                  </a:cubicBezTo>
                  <a:cubicBezTo>
                    <a:pt x="49" y="217"/>
                    <a:pt x="51" y="217"/>
                    <a:pt x="53" y="218"/>
                  </a:cubicBezTo>
                  <a:cubicBezTo>
                    <a:pt x="54" y="219"/>
                    <a:pt x="54" y="220"/>
                    <a:pt x="54" y="221"/>
                  </a:cubicBezTo>
                  <a:cubicBezTo>
                    <a:pt x="55" y="222"/>
                    <a:pt x="56" y="223"/>
                    <a:pt x="56" y="224"/>
                  </a:cubicBezTo>
                  <a:cubicBezTo>
                    <a:pt x="58" y="225"/>
                    <a:pt x="59" y="226"/>
                    <a:pt x="60" y="227"/>
                  </a:cubicBezTo>
                  <a:cubicBezTo>
                    <a:pt x="61" y="228"/>
                    <a:pt x="61" y="228"/>
                    <a:pt x="61" y="230"/>
                  </a:cubicBezTo>
                  <a:cubicBezTo>
                    <a:pt x="62" y="231"/>
                    <a:pt x="62" y="232"/>
                    <a:pt x="62" y="232"/>
                  </a:cubicBezTo>
                  <a:cubicBezTo>
                    <a:pt x="62" y="233"/>
                    <a:pt x="61" y="234"/>
                    <a:pt x="62" y="235"/>
                  </a:cubicBezTo>
                  <a:cubicBezTo>
                    <a:pt x="62" y="236"/>
                    <a:pt x="63" y="237"/>
                    <a:pt x="64" y="238"/>
                  </a:cubicBezTo>
                  <a:cubicBezTo>
                    <a:pt x="64" y="238"/>
                    <a:pt x="64" y="239"/>
                    <a:pt x="64" y="239"/>
                  </a:cubicBezTo>
                  <a:cubicBezTo>
                    <a:pt x="65" y="240"/>
                    <a:pt x="65" y="241"/>
                    <a:pt x="66" y="242"/>
                  </a:cubicBezTo>
                  <a:cubicBezTo>
                    <a:pt x="67" y="242"/>
                    <a:pt x="67" y="243"/>
                    <a:pt x="68" y="244"/>
                  </a:cubicBezTo>
                  <a:cubicBezTo>
                    <a:pt x="69" y="244"/>
                    <a:pt x="69" y="242"/>
                    <a:pt x="71" y="242"/>
                  </a:cubicBezTo>
                  <a:cubicBezTo>
                    <a:pt x="72" y="244"/>
                    <a:pt x="73" y="246"/>
                    <a:pt x="75" y="247"/>
                  </a:cubicBezTo>
                  <a:cubicBezTo>
                    <a:pt x="75" y="247"/>
                    <a:pt x="76" y="248"/>
                    <a:pt x="76" y="248"/>
                  </a:cubicBezTo>
                  <a:cubicBezTo>
                    <a:pt x="74" y="253"/>
                    <a:pt x="72" y="259"/>
                    <a:pt x="77" y="265"/>
                  </a:cubicBezTo>
                  <a:cubicBezTo>
                    <a:pt x="77" y="266"/>
                    <a:pt x="76" y="268"/>
                    <a:pt x="77" y="269"/>
                  </a:cubicBezTo>
                  <a:cubicBezTo>
                    <a:pt x="77" y="271"/>
                    <a:pt x="80" y="272"/>
                    <a:pt x="82" y="274"/>
                  </a:cubicBezTo>
                  <a:cubicBezTo>
                    <a:pt x="84" y="275"/>
                    <a:pt x="86" y="276"/>
                    <a:pt x="87" y="278"/>
                  </a:cubicBezTo>
                  <a:cubicBezTo>
                    <a:pt x="88" y="279"/>
                    <a:pt x="89" y="281"/>
                    <a:pt x="89" y="282"/>
                  </a:cubicBezTo>
                  <a:cubicBezTo>
                    <a:pt x="90" y="282"/>
                    <a:pt x="91" y="283"/>
                    <a:pt x="91" y="283"/>
                  </a:cubicBezTo>
                  <a:cubicBezTo>
                    <a:pt x="92" y="284"/>
                    <a:pt x="93" y="284"/>
                    <a:pt x="93" y="285"/>
                  </a:cubicBezTo>
                  <a:cubicBezTo>
                    <a:pt x="94" y="286"/>
                    <a:pt x="95" y="287"/>
                    <a:pt x="95" y="288"/>
                  </a:cubicBezTo>
                  <a:cubicBezTo>
                    <a:pt x="99" y="290"/>
                    <a:pt x="104" y="290"/>
                    <a:pt x="107" y="292"/>
                  </a:cubicBezTo>
                  <a:cubicBezTo>
                    <a:pt x="109" y="294"/>
                    <a:pt x="109" y="295"/>
                    <a:pt x="110" y="298"/>
                  </a:cubicBezTo>
                  <a:cubicBezTo>
                    <a:pt x="111" y="299"/>
                    <a:pt x="111" y="300"/>
                    <a:pt x="112" y="302"/>
                  </a:cubicBezTo>
                  <a:cubicBezTo>
                    <a:pt x="113" y="306"/>
                    <a:pt x="114" y="311"/>
                    <a:pt x="116" y="315"/>
                  </a:cubicBezTo>
                  <a:cubicBezTo>
                    <a:pt x="116" y="317"/>
                    <a:pt x="117" y="318"/>
                    <a:pt x="118" y="320"/>
                  </a:cubicBezTo>
                  <a:cubicBezTo>
                    <a:pt x="118" y="321"/>
                    <a:pt x="118" y="321"/>
                    <a:pt x="118" y="322"/>
                  </a:cubicBezTo>
                  <a:cubicBezTo>
                    <a:pt x="119" y="324"/>
                    <a:pt x="120" y="325"/>
                    <a:pt x="121" y="326"/>
                  </a:cubicBezTo>
                  <a:cubicBezTo>
                    <a:pt x="121" y="327"/>
                    <a:pt x="121" y="329"/>
                    <a:pt x="121" y="329"/>
                  </a:cubicBezTo>
                  <a:cubicBezTo>
                    <a:pt x="121" y="330"/>
                    <a:pt x="122" y="331"/>
                    <a:pt x="122" y="332"/>
                  </a:cubicBezTo>
                  <a:cubicBezTo>
                    <a:pt x="122" y="333"/>
                    <a:pt x="122" y="335"/>
                    <a:pt x="122" y="336"/>
                  </a:cubicBezTo>
                  <a:cubicBezTo>
                    <a:pt x="122" y="337"/>
                    <a:pt x="123" y="338"/>
                    <a:pt x="123" y="339"/>
                  </a:cubicBezTo>
                  <a:cubicBezTo>
                    <a:pt x="124" y="340"/>
                    <a:pt x="124" y="341"/>
                    <a:pt x="124" y="341"/>
                  </a:cubicBezTo>
                  <a:cubicBezTo>
                    <a:pt x="125" y="342"/>
                    <a:pt x="126" y="344"/>
                    <a:pt x="127" y="345"/>
                  </a:cubicBezTo>
                  <a:cubicBezTo>
                    <a:pt x="127" y="345"/>
                    <a:pt x="127" y="346"/>
                    <a:pt x="127" y="347"/>
                  </a:cubicBezTo>
                  <a:cubicBezTo>
                    <a:pt x="127" y="347"/>
                    <a:pt x="128" y="348"/>
                    <a:pt x="128" y="349"/>
                  </a:cubicBezTo>
                  <a:cubicBezTo>
                    <a:pt x="128" y="350"/>
                    <a:pt x="128" y="351"/>
                    <a:pt x="128" y="352"/>
                  </a:cubicBezTo>
                  <a:cubicBezTo>
                    <a:pt x="129" y="353"/>
                    <a:pt x="129" y="355"/>
                    <a:pt x="129" y="356"/>
                  </a:cubicBezTo>
                  <a:cubicBezTo>
                    <a:pt x="130" y="357"/>
                    <a:pt x="131" y="359"/>
                    <a:pt x="132" y="360"/>
                  </a:cubicBezTo>
                  <a:cubicBezTo>
                    <a:pt x="132" y="361"/>
                    <a:pt x="132" y="362"/>
                    <a:pt x="132" y="363"/>
                  </a:cubicBezTo>
                  <a:cubicBezTo>
                    <a:pt x="133" y="364"/>
                    <a:pt x="134" y="364"/>
                    <a:pt x="135" y="365"/>
                  </a:cubicBezTo>
                  <a:cubicBezTo>
                    <a:pt x="135" y="366"/>
                    <a:pt x="135" y="367"/>
                    <a:pt x="135" y="368"/>
                  </a:cubicBezTo>
                  <a:cubicBezTo>
                    <a:pt x="135" y="371"/>
                    <a:pt x="137" y="372"/>
                    <a:pt x="138" y="374"/>
                  </a:cubicBezTo>
                  <a:cubicBezTo>
                    <a:pt x="139" y="376"/>
                    <a:pt x="140" y="377"/>
                    <a:pt x="141" y="378"/>
                  </a:cubicBezTo>
                  <a:cubicBezTo>
                    <a:pt x="141" y="378"/>
                    <a:pt x="142" y="379"/>
                    <a:pt x="142" y="379"/>
                  </a:cubicBezTo>
                  <a:cubicBezTo>
                    <a:pt x="142" y="379"/>
                    <a:pt x="142" y="379"/>
                    <a:pt x="143" y="380"/>
                  </a:cubicBezTo>
                  <a:cubicBezTo>
                    <a:pt x="143" y="380"/>
                    <a:pt x="144" y="380"/>
                    <a:pt x="145" y="381"/>
                  </a:cubicBezTo>
                  <a:cubicBezTo>
                    <a:pt x="146" y="381"/>
                    <a:pt x="147" y="381"/>
                    <a:pt x="147" y="382"/>
                  </a:cubicBezTo>
                  <a:cubicBezTo>
                    <a:pt x="148" y="382"/>
                    <a:pt x="148" y="382"/>
                    <a:pt x="148" y="382"/>
                  </a:cubicBezTo>
                  <a:cubicBezTo>
                    <a:pt x="150" y="383"/>
                    <a:pt x="151" y="383"/>
                    <a:pt x="152" y="384"/>
                  </a:cubicBezTo>
                  <a:cubicBezTo>
                    <a:pt x="154" y="384"/>
                    <a:pt x="154" y="384"/>
                    <a:pt x="156" y="384"/>
                  </a:cubicBezTo>
                  <a:cubicBezTo>
                    <a:pt x="157" y="384"/>
                    <a:pt x="158" y="384"/>
                    <a:pt x="158" y="384"/>
                  </a:cubicBezTo>
                  <a:cubicBezTo>
                    <a:pt x="159" y="383"/>
                    <a:pt x="160" y="382"/>
                    <a:pt x="159" y="381"/>
                  </a:cubicBezTo>
                  <a:cubicBezTo>
                    <a:pt x="156" y="379"/>
                    <a:pt x="153" y="379"/>
                    <a:pt x="152" y="376"/>
                  </a:cubicBezTo>
                  <a:cubicBezTo>
                    <a:pt x="151" y="375"/>
                    <a:pt x="151" y="374"/>
                    <a:pt x="150" y="371"/>
                  </a:cubicBezTo>
                  <a:cubicBezTo>
                    <a:pt x="150" y="371"/>
                    <a:pt x="149" y="370"/>
                    <a:pt x="149" y="369"/>
                  </a:cubicBezTo>
                  <a:cubicBezTo>
                    <a:pt x="149" y="368"/>
                    <a:pt x="149" y="368"/>
                    <a:pt x="149" y="367"/>
                  </a:cubicBezTo>
                  <a:cubicBezTo>
                    <a:pt x="149" y="367"/>
                    <a:pt x="148" y="366"/>
                    <a:pt x="148" y="366"/>
                  </a:cubicBezTo>
                  <a:cubicBezTo>
                    <a:pt x="148" y="364"/>
                    <a:pt x="150" y="363"/>
                    <a:pt x="149" y="362"/>
                  </a:cubicBezTo>
                  <a:cubicBezTo>
                    <a:pt x="149" y="361"/>
                    <a:pt x="148" y="361"/>
                    <a:pt x="148" y="361"/>
                  </a:cubicBezTo>
                  <a:cubicBezTo>
                    <a:pt x="148" y="361"/>
                    <a:pt x="147" y="360"/>
                    <a:pt x="147" y="360"/>
                  </a:cubicBezTo>
                  <a:cubicBezTo>
                    <a:pt x="146" y="359"/>
                    <a:pt x="145" y="359"/>
                    <a:pt x="145" y="358"/>
                  </a:cubicBezTo>
                  <a:cubicBezTo>
                    <a:pt x="145" y="355"/>
                    <a:pt x="146" y="352"/>
                    <a:pt x="146" y="348"/>
                  </a:cubicBezTo>
                  <a:cubicBezTo>
                    <a:pt x="145" y="347"/>
                    <a:pt x="143" y="347"/>
                    <a:pt x="143" y="345"/>
                  </a:cubicBezTo>
                  <a:cubicBezTo>
                    <a:pt x="143" y="345"/>
                    <a:pt x="145" y="345"/>
                    <a:pt x="145" y="344"/>
                  </a:cubicBezTo>
                  <a:cubicBezTo>
                    <a:pt x="146" y="343"/>
                    <a:pt x="145" y="341"/>
                    <a:pt x="145" y="340"/>
                  </a:cubicBezTo>
                  <a:cubicBezTo>
                    <a:pt x="145" y="339"/>
                    <a:pt x="146" y="338"/>
                    <a:pt x="146" y="337"/>
                  </a:cubicBezTo>
                  <a:cubicBezTo>
                    <a:pt x="147" y="337"/>
                    <a:pt x="149" y="336"/>
                    <a:pt x="150" y="336"/>
                  </a:cubicBezTo>
                  <a:cubicBezTo>
                    <a:pt x="150" y="334"/>
                    <a:pt x="151" y="332"/>
                    <a:pt x="150" y="330"/>
                  </a:cubicBezTo>
                  <a:cubicBezTo>
                    <a:pt x="149" y="328"/>
                    <a:pt x="148" y="328"/>
                    <a:pt x="147" y="326"/>
                  </a:cubicBezTo>
                  <a:cubicBezTo>
                    <a:pt x="149" y="326"/>
                    <a:pt x="152" y="325"/>
                    <a:pt x="152" y="324"/>
                  </a:cubicBezTo>
                  <a:cubicBezTo>
                    <a:pt x="153" y="324"/>
                    <a:pt x="152" y="323"/>
                    <a:pt x="152" y="323"/>
                  </a:cubicBezTo>
                  <a:cubicBezTo>
                    <a:pt x="153" y="321"/>
                    <a:pt x="153" y="319"/>
                    <a:pt x="154" y="318"/>
                  </a:cubicBezTo>
                  <a:cubicBezTo>
                    <a:pt x="154" y="317"/>
                    <a:pt x="155" y="316"/>
                    <a:pt x="155" y="316"/>
                  </a:cubicBezTo>
                  <a:cubicBezTo>
                    <a:pt x="155" y="314"/>
                    <a:pt x="154" y="311"/>
                    <a:pt x="155" y="310"/>
                  </a:cubicBezTo>
                  <a:cubicBezTo>
                    <a:pt x="155" y="309"/>
                    <a:pt x="155" y="309"/>
                    <a:pt x="155" y="309"/>
                  </a:cubicBezTo>
                  <a:cubicBezTo>
                    <a:pt x="155" y="308"/>
                    <a:pt x="155" y="307"/>
                    <a:pt x="155" y="307"/>
                  </a:cubicBezTo>
                  <a:cubicBezTo>
                    <a:pt x="155" y="305"/>
                    <a:pt x="154" y="304"/>
                    <a:pt x="153" y="303"/>
                  </a:cubicBezTo>
                  <a:cubicBezTo>
                    <a:pt x="153" y="302"/>
                    <a:pt x="153" y="300"/>
                    <a:pt x="154" y="299"/>
                  </a:cubicBezTo>
                  <a:cubicBezTo>
                    <a:pt x="154" y="298"/>
                    <a:pt x="155" y="298"/>
                    <a:pt x="155" y="298"/>
                  </a:cubicBezTo>
                  <a:cubicBezTo>
                    <a:pt x="155" y="298"/>
                    <a:pt x="155" y="297"/>
                    <a:pt x="155" y="297"/>
                  </a:cubicBezTo>
                  <a:cubicBezTo>
                    <a:pt x="156" y="297"/>
                    <a:pt x="156" y="297"/>
                    <a:pt x="156" y="296"/>
                  </a:cubicBezTo>
                  <a:cubicBezTo>
                    <a:pt x="157" y="296"/>
                    <a:pt x="157" y="295"/>
                    <a:pt x="157" y="295"/>
                  </a:cubicBezTo>
                  <a:cubicBezTo>
                    <a:pt x="157" y="295"/>
                    <a:pt x="158" y="295"/>
                    <a:pt x="158" y="295"/>
                  </a:cubicBezTo>
                  <a:cubicBezTo>
                    <a:pt x="159" y="294"/>
                    <a:pt x="159" y="294"/>
                    <a:pt x="159" y="293"/>
                  </a:cubicBezTo>
                  <a:cubicBezTo>
                    <a:pt x="160" y="293"/>
                    <a:pt x="161" y="292"/>
                    <a:pt x="161" y="292"/>
                  </a:cubicBezTo>
                  <a:cubicBezTo>
                    <a:pt x="161" y="291"/>
                    <a:pt x="162" y="290"/>
                    <a:pt x="162" y="289"/>
                  </a:cubicBezTo>
                  <a:cubicBezTo>
                    <a:pt x="162" y="288"/>
                    <a:pt x="162" y="286"/>
                    <a:pt x="162" y="285"/>
                  </a:cubicBezTo>
                  <a:cubicBezTo>
                    <a:pt x="162" y="282"/>
                    <a:pt x="163" y="281"/>
                    <a:pt x="162" y="279"/>
                  </a:cubicBezTo>
                  <a:cubicBezTo>
                    <a:pt x="162" y="276"/>
                    <a:pt x="162" y="275"/>
                    <a:pt x="161" y="272"/>
                  </a:cubicBezTo>
                  <a:cubicBezTo>
                    <a:pt x="161" y="271"/>
                    <a:pt x="159" y="269"/>
                    <a:pt x="159" y="267"/>
                  </a:cubicBezTo>
                  <a:cubicBezTo>
                    <a:pt x="159" y="266"/>
                    <a:pt x="160" y="265"/>
                    <a:pt x="160" y="264"/>
                  </a:cubicBezTo>
                  <a:cubicBezTo>
                    <a:pt x="161" y="262"/>
                    <a:pt x="162" y="259"/>
                    <a:pt x="162" y="257"/>
                  </a:cubicBezTo>
                  <a:cubicBezTo>
                    <a:pt x="162" y="256"/>
                    <a:pt x="163" y="254"/>
                    <a:pt x="163" y="253"/>
                  </a:cubicBezTo>
                  <a:cubicBezTo>
                    <a:pt x="163" y="251"/>
                    <a:pt x="161" y="248"/>
                    <a:pt x="161" y="247"/>
                  </a:cubicBezTo>
                  <a:cubicBezTo>
                    <a:pt x="160" y="247"/>
                    <a:pt x="160" y="247"/>
                    <a:pt x="160" y="247"/>
                  </a:cubicBezTo>
                  <a:cubicBezTo>
                    <a:pt x="159" y="246"/>
                    <a:pt x="156" y="244"/>
                    <a:pt x="155" y="244"/>
                  </a:cubicBezTo>
                  <a:cubicBezTo>
                    <a:pt x="154" y="244"/>
                    <a:pt x="154" y="244"/>
                    <a:pt x="154" y="244"/>
                  </a:cubicBezTo>
                  <a:cubicBezTo>
                    <a:pt x="153" y="243"/>
                    <a:pt x="153" y="243"/>
                    <a:pt x="152" y="242"/>
                  </a:cubicBezTo>
                  <a:cubicBezTo>
                    <a:pt x="151" y="242"/>
                    <a:pt x="150" y="242"/>
                    <a:pt x="150" y="242"/>
                  </a:cubicBezTo>
                  <a:cubicBezTo>
                    <a:pt x="149" y="242"/>
                    <a:pt x="149" y="242"/>
                    <a:pt x="149" y="242"/>
                  </a:cubicBezTo>
                  <a:cubicBezTo>
                    <a:pt x="148" y="242"/>
                    <a:pt x="148" y="242"/>
                    <a:pt x="147" y="242"/>
                  </a:cubicBezTo>
                  <a:cubicBezTo>
                    <a:pt x="145" y="242"/>
                    <a:pt x="145" y="242"/>
                    <a:pt x="143" y="243"/>
                  </a:cubicBezTo>
                  <a:cubicBezTo>
                    <a:pt x="142" y="243"/>
                    <a:pt x="140" y="242"/>
                    <a:pt x="139" y="242"/>
                  </a:cubicBezTo>
                  <a:cubicBezTo>
                    <a:pt x="139" y="242"/>
                    <a:pt x="139" y="242"/>
                    <a:pt x="138" y="242"/>
                  </a:cubicBezTo>
                  <a:cubicBezTo>
                    <a:pt x="137" y="241"/>
                    <a:pt x="136" y="240"/>
                    <a:pt x="135" y="240"/>
                  </a:cubicBezTo>
                  <a:cubicBezTo>
                    <a:pt x="135" y="240"/>
                    <a:pt x="134" y="240"/>
                    <a:pt x="134" y="240"/>
                  </a:cubicBezTo>
                  <a:cubicBezTo>
                    <a:pt x="133" y="240"/>
                    <a:pt x="132" y="240"/>
                    <a:pt x="131" y="240"/>
                  </a:cubicBezTo>
                  <a:cubicBezTo>
                    <a:pt x="129" y="240"/>
                    <a:pt x="128" y="238"/>
                    <a:pt x="127" y="235"/>
                  </a:cubicBezTo>
                  <a:cubicBezTo>
                    <a:pt x="127" y="234"/>
                    <a:pt x="126" y="233"/>
                    <a:pt x="126" y="232"/>
                  </a:cubicBezTo>
                  <a:cubicBezTo>
                    <a:pt x="125" y="231"/>
                    <a:pt x="123" y="231"/>
                    <a:pt x="122" y="230"/>
                  </a:cubicBezTo>
                  <a:cubicBezTo>
                    <a:pt x="121" y="229"/>
                    <a:pt x="120" y="228"/>
                    <a:pt x="118" y="228"/>
                  </a:cubicBezTo>
                  <a:cubicBezTo>
                    <a:pt x="116" y="228"/>
                    <a:pt x="115" y="229"/>
                    <a:pt x="113" y="229"/>
                  </a:cubicBezTo>
                  <a:cubicBezTo>
                    <a:pt x="111" y="229"/>
                    <a:pt x="109" y="228"/>
                    <a:pt x="108" y="227"/>
                  </a:cubicBezTo>
                  <a:cubicBezTo>
                    <a:pt x="106" y="227"/>
                    <a:pt x="104" y="226"/>
                    <a:pt x="103" y="225"/>
                  </a:cubicBezTo>
                  <a:cubicBezTo>
                    <a:pt x="102" y="223"/>
                    <a:pt x="102" y="220"/>
                    <a:pt x="99" y="221"/>
                  </a:cubicBezTo>
                  <a:cubicBezTo>
                    <a:pt x="98" y="221"/>
                    <a:pt x="95" y="224"/>
                    <a:pt x="93" y="225"/>
                  </a:cubicBezTo>
                  <a:cubicBezTo>
                    <a:pt x="92" y="225"/>
                    <a:pt x="91" y="225"/>
                    <a:pt x="89" y="226"/>
                  </a:cubicBezTo>
                  <a:cubicBezTo>
                    <a:pt x="89" y="225"/>
                    <a:pt x="89" y="226"/>
                    <a:pt x="88" y="225"/>
                  </a:cubicBezTo>
                  <a:cubicBezTo>
                    <a:pt x="88" y="225"/>
                    <a:pt x="87" y="225"/>
                    <a:pt x="87" y="224"/>
                  </a:cubicBezTo>
                  <a:cubicBezTo>
                    <a:pt x="87" y="224"/>
                    <a:pt x="86" y="224"/>
                    <a:pt x="86" y="224"/>
                  </a:cubicBezTo>
                  <a:cubicBezTo>
                    <a:pt x="85" y="224"/>
                    <a:pt x="84" y="224"/>
                    <a:pt x="83" y="223"/>
                  </a:cubicBezTo>
                  <a:cubicBezTo>
                    <a:pt x="80" y="223"/>
                    <a:pt x="80" y="225"/>
                    <a:pt x="78" y="227"/>
                  </a:cubicBezTo>
                  <a:cubicBezTo>
                    <a:pt x="78" y="228"/>
                    <a:pt x="77" y="228"/>
                    <a:pt x="76" y="228"/>
                  </a:cubicBezTo>
                  <a:cubicBezTo>
                    <a:pt x="76" y="229"/>
                    <a:pt x="75" y="229"/>
                    <a:pt x="75" y="230"/>
                  </a:cubicBezTo>
                  <a:cubicBezTo>
                    <a:pt x="74" y="231"/>
                    <a:pt x="75" y="233"/>
                    <a:pt x="74" y="235"/>
                  </a:cubicBezTo>
                  <a:cubicBezTo>
                    <a:pt x="75" y="237"/>
                    <a:pt x="74" y="239"/>
                    <a:pt x="74" y="241"/>
                  </a:cubicBezTo>
                  <a:cubicBezTo>
                    <a:pt x="74" y="241"/>
                    <a:pt x="74" y="241"/>
                    <a:pt x="74" y="241"/>
                  </a:cubicBezTo>
                  <a:cubicBezTo>
                    <a:pt x="74" y="242"/>
                    <a:pt x="74" y="242"/>
                    <a:pt x="74" y="243"/>
                  </a:cubicBezTo>
                  <a:cubicBezTo>
                    <a:pt x="74" y="243"/>
                    <a:pt x="74" y="243"/>
                    <a:pt x="74" y="243"/>
                  </a:cubicBezTo>
                  <a:cubicBezTo>
                    <a:pt x="73" y="242"/>
                    <a:pt x="74" y="241"/>
                    <a:pt x="73" y="241"/>
                  </a:cubicBezTo>
                  <a:cubicBezTo>
                    <a:pt x="73" y="240"/>
                    <a:pt x="73" y="240"/>
                    <a:pt x="72" y="239"/>
                  </a:cubicBezTo>
                  <a:cubicBezTo>
                    <a:pt x="71" y="239"/>
                    <a:pt x="69" y="240"/>
                    <a:pt x="68" y="239"/>
                  </a:cubicBezTo>
                  <a:cubicBezTo>
                    <a:pt x="67" y="238"/>
                    <a:pt x="65" y="235"/>
                    <a:pt x="66" y="232"/>
                  </a:cubicBezTo>
                  <a:cubicBezTo>
                    <a:pt x="66" y="229"/>
                    <a:pt x="68" y="227"/>
                    <a:pt x="68" y="225"/>
                  </a:cubicBezTo>
                  <a:cubicBezTo>
                    <a:pt x="68" y="224"/>
                    <a:pt x="67" y="221"/>
                    <a:pt x="66" y="221"/>
                  </a:cubicBezTo>
                  <a:cubicBezTo>
                    <a:pt x="65" y="220"/>
                    <a:pt x="62" y="221"/>
                    <a:pt x="62" y="218"/>
                  </a:cubicBezTo>
                  <a:cubicBezTo>
                    <a:pt x="62" y="217"/>
                    <a:pt x="63" y="215"/>
                    <a:pt x="64" y="214"/>
                  </a:cubicBezTo>
                  <a:cubicBezTo>
                    <a:pt x="64" y="213"/>
                    <a:pt x="64" y="212"/>
                    <a:pt x="65" y="211"/>
                  </a:cubicBezTo>
                  <a:cubicBezTo>
                    <a:pt x="65" y="210"/>
                    <a:pt x="67" y="208"/>
                    <a:pt x="66" y="207"/>
                  </a:cubicBezTo>
                  <a:cubicBezTo>
                    <a:pt x="64" y="206"/>
                    <a:pt x="62" y="206"/>
                    <a:pt x="61" y="207"/>
                  </a:cubicBezTo>
                  <a:cubicBezTo>
                    <a:pt x="60" y="208"/>
                    <a:pt x="60" y="209"/>
                    <a:pt x="60" y="209"/>
                  </a:cubicBezTo>
                  <a:cubicBezTo>
                    <a:pt x="59" y="210"/>
                    <a:pt x="59" y="210"/>
                    <a:pt x="58" y="211"/>
                  </a:cubicBezTo>
                  <a:cubicBezTo>
                    <a:pt x="57" y="211"/>
                    <a:pt x="56" y="210"/>
                    <a:pt x="55" y="210"/>
                  </a:cubicBezTo>
                  <a:cubicBezTo>
                    <a:pt x="54" y="210"/>
                    <a:pt x="54" y="211"/>
                    <a:pt x="53" y="211"/>
                  </a:cubicBezTo>
                  <a:cubicBezTo>
                    <a:pt x="51" y="210"/>
                    <a:pt x="51" y="207"/>
                    <a:pt x="51" y="205"/>
                  </a:cubicBezTo>
                  <a:cubicBezTo>
                    <a:pt x="50" y="204"/>
                    <a:pt x="50" y="203"/>
                    <a:pt x="50" y="201"/>
                  </a:cubicBezTo>
                  <a:cubicBezTo>
                    <a:pt x="50" y="201"/>
                    <a:pt x="50" y="200"/>
                    <a:pt x="50" y="199"/>
                  </a:cubicBezTo>
                  <a:cubicBezTo>
                    <a:pt x="51" y="195"/>
                    <a:pt x="52" y="194"/>
                    <a:pt x="53" y="192"/>
                  </a:cubicBezTo>
                  <a:cubicBezTo>
                    <a:pt x="53" y="191"/>
                    <a:pt x="53" y="190"/>
                    <a:pt x="54" y="188"/>
                  </a:cubicBezTo>
                  <a:cubicBezTo>
                    <a:pt x="54" y="187"/>
                    <a:pt x="57" y="186"/>
                    <a:pt x="58" y="186"/>
                  </a:cubicBezTo>
                  <a:cubicBezTo>
                    <a:pt x="60" y="185"/>
                    <a:pt x="62" y="185"/>
                    <a:pt x="63" y="185"/>
                  </a:cubicBezTo>
                  <a:cubicBezTo>
                    <a:pt x="64" y="185"/>
                    <a:pt x="64" y="186"/>
                    <a:pt x="64" y="187"/>
                  </a:cubicBezTo>
                  <a:cubicBezTo>
                    <a:pt x="65" y="187"/>
                    <a:pt x="66" y="188"/>
                    <a:pt x="67" y="188"/>
                  </a:cubicBezTo>
                  <a:cubicBezTo>
                    <a:pt x="69" y="188"/>
                    <a:pt x="70" y="186"/>
                    <a:pt x="71" y="186"/>
                  </a:cubicBezTo>
                  <a:cubicBezTo>
                    <a:pt x="73" y="186"/>
                    <a:pt x="75" y="188"/>
                    <a:pt x="75" y="188"/>
                  </a:cubicBezTo>
                  <a:cubicBezTo>
                    <a:pt x="76" y="189"/>
                    <a:pt x="76" y="190"/>
                    <a:pt x="77" y="191"/>
                  </a:cubicBezTo>
                  <a:cubicBezTo>
                    <a:pt x="77" y="193"/>
                    <a:pt x="77" y="194"/>
                    <a:pt x="77" y="195"/>
                  </a:cubicBezTo>
                  <a:cubicBezTo>
                    <a:pt x="77" y="196"/>
                    <a:pt x="78" y="197"/>
                    <a:pt x="78" y="198"/>
                  </a:cubicBezTo>
                  <a:cubicBezTo>
                    <a:pt x="78" y="199"/>
                    <a:pt x="78" y="199"/>
                    <a:pt x="78" y="200"/>
                  </a:cubicBezTo>
                  <a:cubicBezTo>
                    <a:pt x="78" y="200"/>
                    <a:pt x="78" y="201"/>
                    <a:pt x="79" y="201"/>
                  </a:cubicBezTo>
                  <a:cubicBezTo>
                    <a:pt x="80" y="201"/>
                    <a:pt x="80" y="200"/>
                    <a:pt x="80" y="200"/>
                  </a:cubicBezTo>
                  <a:cubicBezTo>
                    <a:pt x="81" y="200"/>
                    <a:pt x="80" y="199"/>
                    <a:pt x="80" y="199"/>
                  </a:cubicBezTo>
                  <a:cubicBezTo>
                    <a:pt x="80" y="199"/>
                    <a:pt x="81" y="196"/>
                    <a:pt x="81" y="194"/>
                  </a:cubicBezTo>
                  <a:cubicBezTo>
                    <a:pt x="81" y="194"/>
                    <a:pt x="81" y="193"/>
                    <a:pt x="81" y="193"/>
                  </a:cubicBezTo>
                  <a:cubicBezTo>
                    <a:pt x="81" y="192"/>
                    <a:pt x="81" y="191"/>
                    <a:pt x="81" y="190"/>
                  </a:cubicBezTo>
                  <a:cubicBezTo>
                    <a:pt x="82" y="187"/>
                    <a:pt x="83" y="185"/>
                    <a:pt x="85" y="184"/>
                  </a:cubicBezTo>
                  <a:cubicBezTo>
                    <a:pt x="85" y="184"/>
                    <a:pt x="85" y="185"/>
                    <a:pt x="86" y="184"/>
                  </a:cubicBezTo>
                  <a:cubicBezTo>
                    <a:pt x="87" y="184"/>
                    <a:pt x="88" y="183"/>
                    <a:pt x="89" y="183"/>
                  </a:cubicBezTo>
                  <a:cubicBezTo>
                    <a:pt x="89" y="182"/>
                    <a:pt x="89" y="183"/>
                    <a:pt x="89" y="182"/>
                  </a:cubicBezTo>
                  <a:cubicBezTo>
                    <a:pt x="91" y="182"/>
                    <a:pt x="93" y="180"/>
                    <a:pt x="94" y="178"/>
                  </a:cubicBezTo>
                  <a:cubicBezTo>
                    <a:pt x="95" y="177"/>
                    <a:pt x="94" y="175"/>
                    <a:pt x="95" y="174"/>
                  </a:cubicBezTo>
                  <a:cubicBezTo>
                    <a:pt x="95" y="173"/>
                    <a:pt x="97" y="174"/>
                    <a:pt x="97" y="172"/>
                  </a:cubicBezTo>
                  <a:cubicBezTo>
                    <a:pt x="97" y="172"/>
                    <a:pt x="97" y="171"/>
                    <a:pt x="98" y="170"/>
                  </a:cubicBezTo>
                  <a:cubicBezTo>
                    <a:pt x="102" y="167"/>
                    <a:pt x="107" y="162"/>
                    <a:pt x="112" y="161"/>
                  </a:cubicBezTo>
                  <a:cubicBezTo>
                    <a:pt x="112" y="161"/>
                    <a:pt x="113" y="161"/>
                    <a:pt x="114" y="161"/>
                  </a:cubicBezTo>
                  <a:cubicBezTo>
                    <a:pt x="115" y="161"/>
                    <a:pt x="115" y="161"/>
                    <a:pt x="116" y="161"/>
                  </a:cubicBezTo>
                  <a:cubicBezTo>
                    <a:pt x="117" y="161"/>
                    <a:pt x="117" y="162"/>
                    <a:pt x="118" y="162"/>
                  </a:cubicBezTo>
                  <a:cubicBezTo>
                    <a:pt x="119" y="162"/>
                    <a:pt x="121" y="162"/>
                    <a:pt x="122" y="162"/>
                  </a:cubicBezTo>
                  <a:cubicBezTo>
                    <a:pt x="122" y="162"/>
                    <a:pt x="123" y="162"/>
                    <a:pt x="123" y="161"/>
                  </a:cubicBezTo>
                  <a:cubicBezTo>
                    <a:pt x="123" y="161"/>
                    <a:pt x="123" y="161"/>
                    <a:pt x="124" y="161"/>
                  </a:cubicBezTo>
                  <a:cubicBezTo>
                    <a:pt x="124" y="161"/>
                    <a:pt x="124" y="161"/>
                    <a:pt x="124" y="161"/>
                  </a:cubicBezTo>
                  <a:cubicBezTo>
                    <a:pt x="127" y="160"/>
                    <a:pt x="130" y="160"/>
                    <a:pt x="131" y="157"/>
                  </a:cubicBezTo>
                  <a:cubicBezTo>
                    <a:pt x="131" y="156"/>
                    <a:pt x="130" y="156"/>
                    <a:pt x="130" y="156"/>
                  </a:cubicBezTo>
                  <a:cubicBezTo>
                    <a:pt x="128" y="154"/>
                    <a:pt x="126" y="157"/>
                    <a:pt x="125" y="156"/>
                  </a:cubicBezTo>
                  <a:cubicBezTo>
                    <a:pt x="122" y="154"/>
                    <a:pt x="126" y="150"/>
                    <a:pt x="124" y="147"/>
                  </a:cubicBezTo>
                  <a:cubicBezTo>
                    <a:pt x="123" y="146"/>
                    <a:pt x="121" y="148"/>
                    <a:pt x="120" y="148"/>
                  </a:cubicBezTo>
                  <a:cubicBezTo>
                    <a:pt x="118" y="149"/>
                    <a:pt x="116" y="150"/>
                    <a:pt x="116" y="148"/>
                  </a:cubicBezTo>
                  <a:cubicBezTo>
                    <a:pt x="117" y="146"/>
                    <a:pt x="118" y="146"/>
                    <a:pt x="119" y="146"/>
                  </a:cubicBezTo>
                  <a:cubicBezTo>
                    <a:pt x="120" y="145"/>
                    <a:pt x="122" y="144"/>
                    <a:pt x="123" y="144"/>
                  </a:cubicBezTo>
                  <a:cubicBezTo>
                    <a:pt x="126" y="144"/>
                    <a:pt x="129" y="146"/>
                    <a:pt x="132" y="146"/>
                  </a:cubicBezTo>
                  <a:cubicBezTo>
                    <a:pt x="132" y="146"/>
                    <a:pt x="133" y="146"/>
                    <a:pt x="133" y="146"/>
                  </a:cubicBezTo>
                  <a:cubicBezTo>
                    <a:pt x="134" y="145"/>
                    <a:pt x="134" y="146"/>
                    <a:pt x="135" y="146"/>
                  </a:cubicBezTo>
                  <a:cubicBezTo>
                    <a:pt x="136" y="145"/>
                    <a:pt x="137" y="144"/>
                    <a:pt x="139" y="143"/>
                  </a:cubicBezTo>
                  <a:cubicBezTo>
                    <a:pt x="140" y="143"/>
                    <a:pt x="142" y="143"/>
                    <a:pt x="142" y="141"/>
                  </a:cubicBezTo>
                  <a:cubicBezTo>
                    <a:pt x="143" y="139"/>
                    <a:pt x="141" y="138"/>
                    <a:pt x="141" y="137"/>
                  </a:cubicBezTo>
                  <a:cubicBezTo>
                    <a:pt x="139" y="135"/>
                    <a:pt x="138" y="133"/>
                    <a:pt x="137" y="132"/>
                  </a:cubicBezTo>
                  <a:cubicBezTo>
                    <a:pt x="137" y="131"/>
                    <a:pt x="136" y="130"/>
                    <a:pt x="136" y="129"/>
                  </a:cubicBezTo>
                  <a:cubicBezTo>
                    <a:pt x="136" y="127"/>
                    <a:pt x="137" y="126"/>
                    <a:pt x="137" y="125"/>
                  </a:cubicBezTo>
                  <a:cubicBezTo>
                    <a:pt x="137" y="125"/>
                    <a:pt x="137" y="124"/>
                    <a:pt x="137" y="123"/>
                  </a:cubicBezTo>
                  <a:cubicBezTo>
                    <a:pt x="137" y="122"/>
                    <a:pt x="137" y="122"/>
                    <a:pt x="137" y="121"/>
                  </a:cubicBezTo>
                  <a:cubicBezTo>
                    <a:pt x="137" y="119"/>
                    <a:pt x="137" y="118"/>
                    <a:pt x="136" y="117"/>
                  </a:cubicBezTo>
                  <a:cubicBezTo>
                    <a:pt x="134" y="117"/>
                    <a:pt x="132" y="120"/>
                    <a:pt x="130" y="120"/>
                  </a:cubicBezTo>
                  <a:cubicBezTo>
                    <a:pt x="130" y="120"/>
                    <a:pt x="130" y="119"/>
                    <a:pt x="130" y="119"/>
                  </a:cubicBezTo>
                  <a:cubicBezTo>
                    <a:pt x="128" y="118"/>
                    <a:pt x="128" y="117"/>
                    <a:pt x="128" y="115"/>
                  </a:cubicBezTo>
                  <a:cubicBezTo>
                    <a:pt x="129" y="114"/>
                    <a:pt x="129" y="112"/>
                    <a:pt x="129" y="111"/>
                  </a:cubicBezTo>
                  <a:cubicBezTo>
                    <a:pt x="129" y="110"/>
                    <a:pt x="128" y="109"/>
                    <a:pt x="127" y="108"/>
                  </a:cubicBezTo>
                  <a:cubicBezTo>
                    <a:pt x="127" y="107"/>
                    <a:pt x="127" y="106"/>
                    <a:pt x="126" y="105"/>
                  </a:cubicBezTo>
                  <a:cubicBezTo>
                    <a:pt x="125" y="105"/>
                    <a:pt x="124" y="105"/>
                    <a:pt x="123" y="105"/>
                  </a:cubicBezTo>
                  <a:cubicBezTo>
                    <a:pt x="122" y="105"/>
                    <a:pt x="121" y="105"/>
                    <a:pt x="120" y="105"/>
                  </a:cubicBezTo>
                  <a:cubicBezTo>
                    <a:pt x="119" y="106"/>
                    <a:pt x="119" y="107"/>
                    <a:pt x="118" y="108"/>
                  </a:cubicBezTo>
                  <a:cubicBezTo>
                    <a:pt x="118" y="109"/>
                    <a:pt x="117" y="111"/>
                    <a:pt x="117" y="111"/>
                  </a:cubicBezTo>
                  <a:cubicBezTo>
                    <a:pt x="116" y="113"/>
                    <a:pt x="114" y="113"/>
                    <a:pt x="114" y="115"/>
                  </a:cubicBezTo>
                  <a:cubicBezTo>
                    <a:pt x="114" y="117"/>
                    <a:pt x="114" y="121"/>
                    <a:pt x="112" y="124"/>
                  </a:cubicBezTo>
                  <a:cubicBezTo>
                    <a:pt x="111" y="125"/>
                    <a:pt x="109" y="125"/>
                    <a:pt x="108" y="127"/>
                  </a:cubicBezTo>
                  <a:cubicBezTo>
                    <a:pt x="106" y="130"/>
                    <a:pt x="106" y="136"/>
                    <a:pt x="102" y="135"/>
                  </a:cubicBezTo>
                  <a:cubicBezTo>
                    <a:pt x="101" y="133"/>
                    <a:pt x="101" y="130"/>
                    <a:pt x="102" y="126"/>
                  </a:cubicBezTo>
                  <a:cubicBezTo>
                    <a:pt x="101" y="124"/>
                    <a:pt x="100" y="124"/>
                    <a:pt x="99" y="123"/>
                  </a:cubicBezTo>
                  <a:cubicBezTo>
                    <a:pt x="99" y="123"/>
                    <a:pt x="99" y="123"/>
                    <a:pt x="99" y="123"/>
                  </a:cubicBezTo>
                  <a:cubicBezTo>
                    <a:pt x="98" y="122"/>
                    <a:pt x="97" y="122"/>
                    <a:pt x="97" y="122"/>
                  </a:cubicBezTo>
                  <a:cubicBezTo>
                    <a:pt x="97" y="122"/>
                    <a:pt x="97" y="121"/>
                    <a:pt x="97" y="121"/>
                  </a:cubicBezTo>
                  <a:cubicBezTo>
                    <a:pt x="96" y="119"/>
                    <a:pt x="96" y="119"/>
                    <a:pt x="95" y="118"/>
                  </a:cubicBezTo>
                  <a:cubicBezTo>
                    <a:pt x="95" y="116"/>
                    <a:pt x="95" y="116"/>
                    <a:pt x="94" y="116"/>
                  </a:cubicBezTo>
                  <a:cubicBezTo>
                    <a:pt x="94" y="116"/>
                    <a:pt x="94" y="115"/>
                    <a:pt x="94" y="115"/>
                  </a:cubicBezTo>
                  <a:cubicBezTo>
                    <a:pt x="94" y="115"/>
                    <a:pt x="93" y="115"/>
                    <a:pt x="93" y="114"/>
                  </a:cubicBezTo>
                  <a:cubicBezTo>
                    <a:pt x="92" y="114"/>
                    <a:pt x="91" y="114"/>
                    <a:pt x="91" y="113"/>
                  </a:cubicBezTo>
                  <a:cubicBezTo>
                    <a:pt x="90" y="112"/>
                    <a:pt x="91" y="111"/>
                    <a:pt x="91" y="110"/>
                  </a:cubicBezTo>
                  <a:cubicBezTo>
                    <a:pt x="89" y="108"/>
                    <a:pt x="88" y="106"/>
                    <a:pt x="91" y="103"/>
                  </a:cubicBezTo>
                  <a:cubicBezTo>
                    <a:pt x="92" y="102"/>
                    <a:pt x="94" y="101"/>
                    <a:pt x="96" y="100"/>
                  </a:cubicBezTo>
                  <a:cubicBezTo>
                    <a:pt x="97" y="99"/>
                    <a:pt x="97" y="98"/>
                    <a:pt x="98" y="98"/>
                  </a:cubicBezTo>
                  <a:cubicBezTo>
                    <a:pt x="99" y="97"/>
                    <a:pt x="101" y="96"/>
                    <a:pt x="101" y="96"/>
                  </a:cubicBezTo>
                  <a:cubicBezTo>
                    <a:pt x="104" y="95"/>
                    <a:pt x="106" y="96"/>
                    <a:pt x="108" y="95"/>
                  </a:cubicBezTo>
                  <a:cubicBezTo>
                    <a:pt x="109" y="96"/>
                    <a:pt x="108" y="98"/>
                    <a:pt x="109" y="99"/>
                  </a:cubicBezTo>
                  <a:cubicBezTo>
                    <a:pt x="110" y="100"/>
                    <a:pt x="112" y="99"/>
                    <a:pt x="113" y="97"/>
                  </a:cubicBezTo>
                  <a:cubicBezTo>
                    <a:pt x="114" y="95"/>
                    <a:pt x="112" y="95"/>
                    <a:pt x="113" y="93"/>
                  </a:cubicBezTo>
                  <a:cubicBezTo>
                    <a:pt x="115" y="91"/>
                    <a:pt x="120" y="91"/>
                    <a:pt x="121" y="88"/>
                  </a:cubicBezTo>
                  <a:cubicBezTo>
                    <a:pt x="121" y="87"/>
                    <a:pt x="121" y="86"/>
                    <a:pt x="121" y="85"/>
                  </a:cubicBezTo>
                  <a:cubicBezTo>
                    <a:pt x="121" y="84"/>
                    <a:pt x="121" y="82"/>
                    <a:pt x="122" y="80"/>
                  </a:cubicBezTo>
                  <a:cubicBezTo>
                    <a:pt x="123" y="79"/>
                    <a:pt x="126" y="78"/>
                    <a:pt x="127" y="78"/>
                  </a:cubicBezTo>
                  <a:cubicBezTo>
                    <a:pt x="130" y="77"/>
                    <a:pt x="131" y="80"/>
                    <a:pt x="132" y="81"/>
                  </a:cubicBezTo>
                  <a:cubicBezTo>
                    <a:pt x="132" y="82"/>
                    <a:pt x="132" y="82"/>
                    <a:pt x="132" y="83"/>
                  </a:cubicBezTo>
                  <a:cubicBezTo>
                    <a:pt x="134" y="85"/>
                    <a:pt x="135" y="86"/>
                    <a:pt x="134" y="89"/>
                  </a:cubicBezTo>
                  <a:cubicBezTo>
                    <a:pt x="133" y="90"/>
                    <a:pt x="132" y="92"/>
                    <a:pt x="130" y="93"/>
                  </a:cubicBezTo>
                  <a:cubicBezTo>
                    <a:pt x="130" y="95"/>
                    <a:pt x="129" y="96"/>
                    <a:pt x="128" y="96"/>
                  </a:cubicBezTo>
                  <a:cubicBezTo>
                    <a:pt x="125" y="97"/>
                    <a:pt x="121" y="96"/>
                    <a:pt x="121" y="101"/>
                  </a:cubicBezTo>
                  <a:cubicBezTo>
                    <a:pt x="122" y="102"/>
                    <a:pt x="124" y="101"/>
                    <a:pt x="125" y="102"/>
                  </a:cubicBezTo>
                  <a:cubicBezTo>
                    <a:pt x="127" y="102"/>
                    <a:pt x="129" y="104"/>
                    <a:pt x="130" y="105"/>
                  </a:cubicBezTo>
                  <a:cubicBezTo>
                    <a:pt x="130" y="106"/>
                    <a:pt x="130" y="106"/>
                    <a:pt x="131" y="107"/>
                  </a:cubicBezTo>
                  <a:cubicBezTo>
                    <a:pt x="132" y="107"/>
                    <a:pt x="133" y="108"/>
                    <a:pt x="134" y="108"/>
                  </a:cubicBezTo>
                  <a:cubicBezTo>
                    <a:pt x="135" y="109"/>
                    <a:pt x="136" y="110"/>
                    <a:pt x="137" y="109"/>
                  </a:cubicBezTo>
                  <a:cubicBezTo>
                    <a:pt x="138" y="106"/>
                    <a:pt x="133" y="106"/>
                    <a:pt x="135" y="103"/>
                  </a:cubicBezTo>
                  <a:cubicBezTo>
                    <a:pt x="137" y="102"/>
                    <a:pt x="139" y="107"/>
                    <a:pt x="141" y="104"/>
                  </a:cubicBezTo>
                  <a:cubicBezTo>
                    <a:pt x="142" y="101"/>
                    <a:pt x="138" y="100"/>
                    <a:pt x="140" y="97"/>
                  </a:cubicBezTo>
                  <a:cubicBezTo>
                    <a:pt x="140" y="97"/>
                    <a:pt x="140" y="96"/>
                    <a:pt x="141" y="96"/>
                  </a:cubicBezTo>
                  <a:cubicBezTo>
                    <a:pt x="142" y="97"/>
                    <a:pt x="142" y="98"/>
                    <a:pt x="142" y="98"/>
                  </a:cubicBezTo>
                  <a:cubicBezTo>
                    <a:pt x="142" y="98"/>
                    <a:pt x="143" y="98"/>
                    <a:pt x="143" y="99"/>
                  </a:cubicBezTo>
                  <a:cubicBezTo>
                    <a:pt x="143" y="99"/>
                    <a:pt x="143" y="101"/>
                    <a:pt x="144" y="101"/>
                  </a:cubicBezTo>
                  <a:cubicBezTo>
                    <a:pt x="145" y="101"/>
                    <a:pt x="146" y="100"/>
                    <a:pt x="147" y="99"/>
                  </a:cubicBezTo>
                  <a:cubicBezTo>
                    <a:pt x="148" y="98"/>
                    <a:pt x="149" y="97"/>
                    <a:pt x="149" y="96"/>
                  </a:cubicBezTo>
                  <a:cubicBezTo>
                    <a:pt x="149" y="95"/>
                    <a:pt x="149" y="95"/>
                    <a:pt x="149" y="95"/>
                  </a:cubicBezTo>
                  <a:cubicBezTo>
                    <a:pt x="149" y="95"/>
                    <a:pt x="149" y="94"/>
                    <a:pt x="149" y="94"/>
                  </a:cubicBezTo>
                  <a:cubicBezTo>
                    <a:pt x="149" y="92"/>
                    <a:pt x="146" y="90"/>
                    <a:pt x="146" y="88"/>
                  </a:cubicBezTo>
                  <a:cubicBezTo>
                    <a:pt x="145" y="88"/>
                    <a:pt x="144" y="87"/>
                    <a:pt x="144" y="86"/>
                  </a:cubicBezTo>
                  <a:cubicBezTo>
                    <a:pt x="144" y="84"/>
                    <a:pt x="145" y="83"/>
                    <a:pt x="145" y="82"/>
                  </a:cubicBezTo>
                  <a:cubicBezTo>
                    <a:pt x="144" y="79"/>
                    <a:pt x="141" y="79"/>
                    <a:pt x="141" y="76"/>
                  </a:cubicBezTo>
                  <a:cubicBezTo>
                    <a:pt x="141" y="74"/>
                    <a:pt x="142" y="73"/>
                    <a:pt x="141" y="72"/>
                  </a:cubicBezTo>
                  <a:cubicBezTo>
                    <a:pt x="140" y="71"/>
                    <a:pt x="138" y="71"/>
                    <a:pt x="137" y="70"/>
                  </a:cubicBezTo>
                  <a:cubicBezTo>
                    <a:pt x="137" y="69"/>
                    <a:pt x="137" y="68"/>
                    <a:pt x="137" y="66"/>
                  </a:cubicBezTo>
                  <a:cubicBezTo>
                    <a:pt x="136" y="66"/>
                    <a:pt x="135" y="66"/>
                    <a:pt x="133" y="66"/>
                  </a:cubicBezTo>
                  <a:cubicBezTo>
                    <a:pt x="133" y="66"/>
                    <a:pt x="132" y="66"/>
                    <a:pt x="131" y="66"/>
                  </a:cubicBezTo>
                  <a:cubicBezTo>
                    <a:pt x="130" y="66"/>
                    <a:pt x="130" y="65"/>
                    <a:pt x="129" y="65"/>
                  </a:cubicBezTo>
                  <a:cubicBezTo>
                    <a:pt x="127" y="65"/>
                    <a:pt x="124" y="64"/>
                    <a:pt x="123" y="64"/>
                  </a:cubicBezTo>
                  <a:cubicBezTo>
                    <a:pt x="122" y="64"/>
                    <a:pt x="121" y="65"/>
                    <a:pt x="120" y="65"/>
                  </a:cubicBezTo>
                  <a:cubicBezTo>
                    <a:pt x="119" y="66"/>
                    <a:pt x="117" y="68"/>
                    <a:pt x="116" y="70"/>
                  </a:cubicBezTo>
                  <a:cubicBezTo>
                    <a:pt x="116" y="71"/>
                    <a:pt x="116" y="72"/>
                    <a:pt x="116" y="73"/>
                  </a:cubicBezTo>
                  <a:cubicBezTo>
                    <a:pt x="117" y="74"/>
                    <a:pt x="117" y="76"/>
                    <a:pt x="117" y="78"/>
                  </a:cubicBezTo>
                  <a:cubicBezTo>
                    <a:pt x="117" y="79"/>
                    <a:pt x="119" y="79"/>
                    <a:pt x="118" y="81"/>
                  </a:cubicBezTo>
                  <a:cubicBezTo>
                    <a:pt x="117" y="82"/>
                    <a:pt x="117" y="83"/>
                    <a:pt x="116" y="83"/>
                  </a:cubicBezTo>
                  <a:cubicBezTo>
                    <a:pt x="115" y="85"/>
                    <a:pt x="114" y="87"/>
                    <a:pt x="112" y="87"/>
                  </a:cubicBezTo>
                  <a:cubicBezTo>
                    <a:pt x="111" y="87"/>
                    <a:pt x="111" y="86"/>
                    <a:pt x="111" y="85"/>
                  </a:cubicBezTo>
                  <a:cubicBezTo>
                    <a:pt x="110" y="85"/>
                    <a:pt x="109" y="85"/>
                    <a:pt x="109" y="84"/>
                  </a:cubicBezTo>
                  <a:cubicBezTo>
                    <a:pt x="109" y="83"/>
                    <a:pt x="109" y="82"/>
                    <a:pt x="108" y="80"/>
                  </a:cubicBezTo>
                  <a:cubicBezTo>
                    <a:pt x="109" y="79"/>
                    <a:pt x="108" y="78"/>
                    <a:pt x="108" y="76"/>
                  </a:cubicBezTo>
                  <a:cubicBezTo>
                    <a:pt x="109" y="75"/>
                    <a:pt x="110" y="75"/>
                    <a:pt x="111" y="74"/>
                  </a:cubicBezTo>
                  <a:cubicBezTo>
                    <a:pt x="111" y="71"/>
                    <a:pt x="108" y="71"/>
                    <a:pt x="109" y="68"/>
                  </a:cubicBezTo>
                  <a:cubicBezTo>
                    <a:pt x="110" y="67"/>
                    <a:pt x="111" y="67"/>
                    <a:pt x="112" y="66"/>
                  </a:cubicBezTo>
                  <a:cubicBezTo>
                    <a:pt x="113" y="66"/>
                    <a:pt x="114" y="66"/>
                    <a:pt x="116" y="65"/>
                  </a:cubicBezTo>
                  <a:cubicBezTo>
                    <a:pt x="116" y="65"/>
                    <a:pt x="116" y="65"/>
                    <a:pt x="116" y="65"/>
                  </a:cubicBezTo>
                  <a:cubicBezTo>
                    <a:pt x="116" y="65"/>
                    <a:pt x="117" y="65"/>
                    <a:pt x="117" y="65"/>
                  </a:cubicBezTo>
                  <a:cubicBezTo>
                    <a:pt x="117" y="64"/>
                    <a:pt x="117" y="64"/>
                    <a:pt x="117" y="64"/>
                  </a:cubicBezTo>
                  <a:cubicBezTo>
                    <a:pt x="117" y="64"/>
                    <a:pt x="117" y="64"/>
                    <a:pt x="117" y="64"/>
                  </a:cubicBezTo>
                  <a:cubicBezTo>
                    <a:pt x="119" y="62"/>
                    <a:pt x="120" y="58"/>
                    <a:pt x="121" y="57"/>
                  </a:cubicBezTo>
                  <a:cubicBezTo>
                    <a:pt x="123" y="57"/>
                    <a:pt x="125" y="57"/>
                    <a:pt x="127" y="57"/>
                  </a:cubicBezTo>
                  <a:cubicBezTo>
                    <a:pt x="129" y="57"/>
                    <a:pt x="133" y="56"/>
                    <a:pt x="134" y="56"/>
                  </a:cubicBezTo>
                  <a:cubicBezTo>
                    <a:pt x="135" y="55"/>
                    <a:pt x="137" y="53"/>
                    <a:pt x="137" y="52"/>
                  </a:cubicBezTo>
                  <a:cubicBezTo>
                    <a:pt x="138" y="51"/>
                    <a:pt x="140" y="50"/>
                    <a:pt x="140" y="49"/>
                  </a:cubicBezTo>
                  <a:cubicBezTo>
                    <a:pt x="141" y="49"/>
                    <a:pt x="141" y="49"/>
                    <a:pt x="141" y="48"/>
                  </a:cubicBezTo>
                  <a:cubicBezTo>
                    <a:pt x="142" y="47"/>
                    <a:pt x="144" y="45"/>
                    <a:pt x="145" y="44"/>
                  </a:cubicBezTo>
                  <a:cubicBezTo>
                    <a:pt x="146" y="44"/>
                    <a:pt x="147" y="43"/>
                    <a:pt x="147" y="43"/>
                  </a:cubicBezTo>
                  <a:cubicBezTo>
                    <a:pt x="149" y="42"/>
                    <a:pt x="150" y="40"/>
                    <a:pt x="151" y="38"/>
                  </a:cubicBezTo>
                  <a:cubicBezTo>
                    <a:pt x="151" y="38"/>
                    <a:pt x="152" y="38"/>
                    <a:pt x="152" y="38"/>
                  </a:cubicBezTo>
                  <a:cubicBezTo>
                    <a:pt x="155" y="36"/>
                    <a:pt x="157" y="35"/>
                    <a:pt x="159" y="34"/>
                  </a:cubicBezTo>
                  <a:cubicBezTo>
                    <a:pt x="160" y="33"/>
                    <a:pt x="161" y="33"/>
                    <a:pt x="162" y="32"/>
                  </a:cubicBezTo>
                  <a:cubicBezTo>
                    <a:pt x="163" y="32"/>
                    <a:pt x="164" y="31"/>
                    <a:pt x="165" y="31"/>
                  </a:cubicBezTo>
                  <a:cubicBezTo>
                    <a:pt x="166" y="30"/>
                    <a:pt x="167" y="30"/>
                    <a:pt x="167" y="30"/>
                  </a:cubicBezTo>
                  <a:cubicBezTo>
                    <a:pt x="168" y="30"/>
                    <a:pt x="168" y="29"/>
                    <a:pt x="168" y="29"/>
                  </a:cubicBezTo>
                  <a:cubicBezTo>
                    <a:pt x="169" y="29"/>
                    <a:pt x="169" y="29"/>
                    <a:pt x="169" y="29"/>
                  </a:cubicBezTo>
                  <a:cubicBezTo>
                    <a:pt x="169" y="29"/>
                    <a:pt x="170" y="29"/>
                    <a:pt x="170" y="28"/>
                  </a:cubicBezTo>
                  <a:cubicBezTo>
                    <a:pt x="171" y="28"/>
                    <a:pt x="172" y="27"/>
                    <a:pt x="172" y="26"/>
                  </a:cubicBezTo>
                  <a:cubicBezTo>
                    <a:pt x="172" y="25"/>
                    <a:pt x="171" y="24"/>
                    <a:pt x="170" y="24"/>
                  </a:cubicBezTo>
                  <a:cubicBezTo>
                    <a:pt x="169" y="23"/>
                    <a:pt x="168" y="24"/>
                    <a:pt x="167" y="24"/>
                  </a:cubicBezTo>
                  <a:cubicBezTo>
                    <a:pt x="165" y="24"/>
                    <a:pt x="162" y="23"/>
                    <a:pt x="160" y="23"/>
                  </a:cubicBezTo>
                  <a:cubicBezTo>
                    <a:pt x="158" y="23"/>
                    <a:pt x="157" y="24"/>
                    <a:pt x="156" y="24"/>
                  </a:cubicBezTo>
                  <a:cubicBezTo>
                    <a:pt x="154" y="24"/>
                    <a:pt x="154" y="23"/>
                    <a:pt x="153" y="23"/>
                  </a:cubicBezTo>
                  <a:cubicBezTo>
                    <a:pt x="152" y="23"/>
                    <a:pt x="151" y="24"/>
                    <a:pt x="150" y="24"/>
                  </a:cubicBezTo>
                  <a:cubicBezTo>
                    <a:pt x="146" y="25"/>
                    <a:pt x="144" y="26"/>
                    <a:pt x="141" y="27"/>
                  </a:cubicBezTo>
                  <a:cubicBezTo>
                    <a:pt x="141" y="26"/>
                    <a:pt x="141" y="26"/>
                    <a:pt x="140" y="26"/>
                  </a:cubicBezTo>
                  <a:cubicBezTo>
                    <a:pt x="161" y="19"/>
                    <a:pt x="182" y="15"/>
                    <a:pt x="205" y="15"/>
                  </a:cubicBezTo>
                  <a:cubicBezTo>
                    <a:pt x="245" y="15"/>
                    <a:pt x="281" y="27"/>
                    <a:pt x="312" y="47"/>
                  </a:cubicBezTo>
                  <a:cubicBezTo>
                    <a:pt x="310" y="48"/>
                    <a:pt x="310" y="49"/>
                    <a:pt x="309" y="50"/>
                  </a:cubicBezTo>
                  <a:cubicBezTo>
                    <a:pt x="308" y="51"/>
                    <a:pt x="307" y="52"/>
                    <a:pt x="307" y="52"/>
                  </a:cubicBezTo>
                  <a:cubicBezTo>
                    <a:pt x="306" y="53"/>
                    <a:pt x="307" y="53"/>
                    <a:pt x="306" y="54"/>
                  </a:cubicBezTo>
                  <a:cubicBezTo>
                    <a:pt x="306" y="56"/>
                    <a:pt x="304" y="58"/>
                    <a:pt x="304" y="59"/>
                  </a:cubicBezTo>
                  <a:cubicBezTo>
                    <a:pt x="304" y="59"/>
                    <a:pt x="305" y="60"/>
                    <a:pt x="304" y="60"/>
                  </a:cubicBezTo>
                  <a:cubicBezTo>
                    <a:pt x="306" y="62"/>
                    <a:pt x="308" y="64"/>
                    <a:pt x="309" y="65"/>
                  </a:cubicBezTo>
                  <a:cubicBezTo>
                    <a:pt x="311" y="66"/>
                    <a:pt x="314" y="66"/>
                    <a:pt x="315" y="65"/>
                  </a:cubicBezTo>
                  <a:cubicBezTo>
                    <a:pt x="314" y="62"/>
                    <a:pt x="313" y="63"/>
                    <a:pt x="312" y="61"/>
                  </a:cubicBezTo>
                  <a:cubicBezTo>
                    <a:pt x="312" y="59"/>
                    <a:pt x="312" y="56"/>
                    <a:pt x="312" y="55"/>
                  </a:cubicBezTo>
                  <a:cubicBezTo>
                    <a:pt x="312" y="55"/>
                    <a:pt x="313" y="54"/>
                    <a:pt x="314" y="53"/>
                  </a:cubicBezTo>
                  <a:cubicBezTo>
                    <a:pt x="314" y="52"/>
                    <a:pt x="315" y="51"/>
                    <a:pt x="316" y="50"/>
                  </a:cubicBezTo>
                  <a:cubicBezTo>
                    <a:pt x="321" y="54"/>
                    <a:pt x="326" y="58"/>
                    <a:pt x="331" y="62"/>
                  </a:cubicBezTo>
                  <a:cubicBezTo>
                    <a:pt x="330" y="63"/>
                    <a:pt x="330" y="63"/>
                    <a:pt x="330" y="64"/>
                  </a:cubicBezTo>
                  <a:cubicBezTo>
                    <a:pt x="329" y="66"/>
                    <a:pt x="330" y="68"/>
                    <a:pt x="330" y="69"/>
                  </a:cubicBezTo>
                  <a:cubicBezTo>
                    <a:pt x="330" y="70"/>
                    <a:pt x="331" y="71"/>
                    <a:pt x="331" y="72"/>
                  </a:cubicBezTo>
                  <a:cubicBezTo>
                    <a:pt x="330" y="71"/>
                    <a:pt x="330" y="71"/>
                    <a:pt x="329" y="71"/>
                  </a:cubicBezTo>
                  <a:cubicBezTo>
                    <a:pt x="329" y="70"/>
                    <a:pt x="329" y="70"/>
                    <a:pt x="328" y="69"/>
                  </a:cubicBezTo>
                  <a:cubicBezTo>
                    <a:pt x="328" y="69"/>
                    <a:pt x="327" y="69"/>
                    <a:pt x="327" y="69"/>
                  </a:cubicBezTo>
                  <a:cubicBezTo>
                    <a:pt x="325" y="68"/>
                    <a:pt x="324" y="68"/>
                    <a:pt x="322" y="68"/>
                  </a:cubicBezTo>
                  <a:cubicBezTo>
                    <a:pt x="321" y="68"/>
                    <a:pt x="319" y="66"/>
                    <a:pt x="318" y="67"/>
                  </a:cubicBezTo>
                  <a:cubicBezTo>
                    <a:pt x="318" y="70"/>
                    <a:pt x="320" y="69"/>
                    <a:pt x="320" y="71"/>
                  </a:cubicBezTo>
                  <a:cubicBezTo>
                    <a:pt x="319" y="73"/>
                    <a:pt x="318" y="72"/>
                    <a:pt x="316" y="72"/>
                  </a:cubicBezTo>
                  <a:cubicBezTo>
                    <a:pt x="315" y="72"/>
                    <a:pt x="313" y="72"/>
                    <a:pt x="311" y="72"/>
                  </a:cubicBezTo>
                  <a:cubicBezTo>
                    <a:pt x="310" y="72"/>
                    <a:pt x="309" y="73"/>
                    <a:pt x="308" y="73"/>
                  </a:cubicBezTo>
                  <a:cubicBezTo>
                    <a:pt x="308" y="74"/>
                    <a:pt x="307" y="74"/>
                    <a:pt x="306" y="74"/>
                  </a:cubicBezTo>
                  <a:cubicBezTo>
                    <a:pt x="305" y="74"/>
                    <a:pt x="305" y="75"/>
                    <a:pt x="304" y="75"/>
                  </a:cubicBezTo>
                  <a:cubicBezTo>
                    <a:pt x="304" y="75"/>
                    <a:pt x="303" y="75"/>
                    <a:pt x="303" y="75"/>
                  </a:cubicBezTo>
                  <a:cubicBezTo>
                    <a:pt x="303" y="76"/>
                    <a:pt x="303" y="76"/>
                    <a:pt x="303" y="76"/>
                  </a:cubicBezTo>
                  <a:cubicBezTo>
                    <a:pt x="303" y="76"/>
                    <a:pt x="302" y="76"/>
                    <a:pt x="302" y="76"/>
                  </a:cubicBezTo>
                  <a:cubicBezTo>
                    <a:pt x="301" y="77"/>
                    <a:pt x="301" y="79"/>
                    <a:pt x="298" y="79"/>
                  </a:cubicBezTo>
                  <a:cubicBezTo>
                    <a:pt x="297" y="78"/>
                    <a:pt x="298" y="75"/>
                    <a:pt x="295" y="75"/>
                  </a:cubicBezTo>
                  <a:cubicBezTo>
                    <a:pt x="293" y="75"/>
                    <a:pt x="295" y="79"/>
                    <a:pt x="293" y="79"/>
                  </a:cubicBezTo>
                  <a:cubicBezTo>
                    <a:pt x="292" y="80"/>
                    <a:pt x="291" y="79"/>
                    <a:pt x="290" y="80"/>
                  </a:cubicBezTo>
                  <a:cubicBezTo>
                    <a:pt x="290" y="80"/>
                    <a:pt x="288" y="82"/>
                    <a:pt x="288" y="82"/>
                  </a:cubicBezTo>
                  <a:cubicBezTo>
                    <a:pt x="288" y="83"/>
                    <a:pt x="288" y="83"/>
                    <a:pt x="287" y="84"/>
                  </a:cubicBezTo>
                  <a:cubicBezTo>
                    <a:pt x="287" y="84"/>
                    <a:pt x="287" y="84"/>
                    <a:pt x="286" y="85"/>
                  </a:cubicBezTo>
                  <a:cubicBezTo>
                    <a:pt x="286" y="86"/>
                    <a:pt x="285" y="88"/>
                    <a:pt x="284" y="88"/>
                  </a:cubicBezTo>
                  <a:cubicBezTo>
                    <a:pt x="283" y="88"/>
                    <a:pt x="279" y="85"/>
                    <a:pt x="280" y="82"/>
                  </a:cubicBezTo>
                  <a:cubicBezTo>
                    <a:pt x="280" y="81"/>
                    <a:pt x="279" y="81"/>
                    <a:pt x="279" y="80"/>
                  </a:cubicBezTo>
                  <a:cubicBezTo>
                    <a:pt x="278" y="80"/>
                    <a:pt x="277" y="80"/>
                    <a:pt x="277" y="78"/>
                  </a:cubicBezTo>
                  <a:cubicBezTo>
                    <a:pt x="279" y="78"/>
                    <a:pt x="281" y="80"/>
                    <a:pt x="283" y="80"/>
                  </a:cubicBezTo>
                  <a:cubicBezTo>
                    <a:pt x="286" y="80"/>
                    <a:pt x="289" y="79"/>
                    <a:pt x="289" y="77"/>
                  </a:cubicBezTo>
                  <a:cubicBezTo>
                    <a:pt x="289" y="76"/>
                    <a:pt x="288" y="74"/>
                    <a:pt x="287" y="73"/>
                  </a:cubicBezTo>
                  <a:cubicBezTo>
                    <a:pt x="287" y="73"/>
                    <a:pt x="286" y="73"/>
                    <a:pt x="286" y="73"/>
                  </a:cubicBezTo>
                  <a:cubicBezTo>
                    <a:pt x="286" y="73"/>
                    <a:pt x="286" y="73"/>
                    <a:pt x="286" y="72"/>
                  </a:cubicBezTo>
                  <a:cubicBezTo>
                    <a:pt x="284" y="71"/>
                    <a:pt x="281" y="70"/>
                    <a:pt x="279" y="69"/>
                  </a:cubicBezTo>
                  <a:cubicBezTo>
                    <a:pt x="279" y="69"/>
                    <a:pt x="279" y="69"/>
                    <a:pt x="278" y="68"/>
                  </a:cubicBezTo>
                  <a:cubicBezTo>
                    <a:pt x="277" y="68"/>
                    <a:pt x="276" y="68"/>
                    <a:pt x="276" y="68"/>
                  </a:cubicBezTo>
                  <a:cubicBezTo>
                    <a:pt x="275" y="68"/>
                    <a:pt x="275" y="67"/>
                    <a:pt x="275" y="67"/>
                  </a:cubicBezTo>
                  <a:cubicBezTo>
                    <a:pt x="275" y="67"/>
                    <a:pt x="274" y="67"/>
                    <a:pt x="274" y="66"/>
                  </a:cubicBezTo>
                  <a:cubicBezTo>
                    <a:pt x="273" y="66"/>
                    <a:pt x="273" y="66"/>
                    <a:pt x="273" y="66"/>
                  </a:cubicBezTo>
                  <a:cubicBezTo>
                    <a:pt x="273" y="66"/>
                    <a:pt x="273" y="66"/>
                    <a:pt x="272" y="65"/>
                  </a:cubicBezTo>
                  <a:cubicBezTo>
                    <a:pt x="272" y="65"/>
                    <a:pt x="272" y="65"/>
                    <a:pt x="272" y="64"/>
                  </a:cubicBezTo>
                  <a:cubicBezTo>
                    <a:pt x="270" y="63"/>
                    <a:pt x="269" y="61"/>
                    <a:pt x="268" y="61"/>
                  </a:cubicBezTo>
                  <a:cubicBezTo>
                    <a:pt x="264" y="61"/>
                    <a:pt x="259" y="61"/>
                    <a:pt x="257" y="62"/>
                  </a:cubicBezTo>
                  <a:cubicBezTo>
                    <a:pt x="256" y="63"/>
                    <a:pt x="254" y="63"/>
                    <a:pt x="253" y="63"/>
                  </a:cubicBezTo>
                  <a:cubicBezTo>
                    <a:pt x="251" y="64"/>
                    <a:pt x="250" y="67"/>
                    <a:pt x="248" y="68"/>
                  </a:cubicBezTo>
                  <a:cubicBezTo>
                    <a:pt x="246" y="70"/>
                    <a:pt x="244" y="70"/>
                    <a:pt x="243" y="73"/>
                  </a:cubicBezTo>
                  <a:cubicBezTo>
                    <a:pt x="244" y="74"/>
                    <a:pt x="247" y="73"/>
                    <a:pt x="247" y="75"/>
                  </a:cubicBezTo>
                  <a:cubicBezTo>
                    <a:pt x="244" y="79"/>
                    <a:pt x="241" y="82"/>
                    <a:pt x="238" y="85"/>
                  </a:cubicBezTo>
                  <a:cubicBezTo>
                    <a:pt x="235" y="86"/>
                    <a:pt x="233" y="89"/>
                    <a:pt x="231" y="91"/>
                  </a:cubicBezTo>
                  <a:cubicBezTo>
                    <a:pt x="230" y="92"/>
                    <a:pt x="229" y="92"/>
                    <a:pt x="228" y="93"/>
                  </a:cubicBezTo>
                  <a:cubicBezTo>
                    <a:pt x="227" y="99"/>
                    <a:pt x="228" y="104"/>
                    <a:pt x="231" y="106"/>
                  </a:cubicBezTo>
                  <a:cubicBezTo>
                    <a:pt x="231" y="106"/>
                    <a:pt x="232" y="106"/>
                    <a:pt x="232" y="106"/>
                  </a:cubicBezTo>
                  <a:cubicBezTo>
                    <a:pt x="233" y="106"/>
                    <a:pt x="233" y="105"/>
                    <a:pt x="234" y="105"/>
                  </a:cubicBezTo>
                  <a:cubicBezTo>
                    <a:pt x="235" y="105"/>
                    <a:pt x="235" y="105"/>
                    <a:pt x="236" y="105"/>
                  </a:cubicBezTo>
                  <a:cubicBezTo>
                    <a:pt x="236" y="105"/>
                    <a:pt x="236" y="104"/>
                    <a:pt x="237" y="104"/>
                  </a:cubicBezTo>
                  <a:cubicBezTo>
                    <a:pt x="237" y="104"/>
                    <a:pt x="238" y="104"/>
                    <a:pt x="238" y="104"/>
                  </a:cubicBezTo>
                  <a:cubicBezTo>
                    <a:pt x="239" y="104"/>
                    <a:pt x="239" y="106"/>
                    <a:pt x="239" y="106"/>
                  </a:cubicBezTo>
                  <a:cubicBezTo>
                    <a:pt x="240" y="107"/>
                    <a:pt x="240" y="108"/>
                    <a:pt x="240" y="109"/>
                  </a:cubicBezTo>
                  <a:cubicBezTo>
                    <a:pt x="241" y="110"/>
                    <a:pt x="242" y="112"/>
                    <a:pt x="243" y="113"/>
                  </a:cubicBezTo>
                  <a:cubicBezTo>
                    <a:pt x="244" y="113"/>
                    <a:pt x="245" y="112"/>
                    <a:pt x="246" y="111"/>
                  </a:cubicBezTo>
                  <a:cubicBezTo>
                    <a:pt x="247" y="111"/>
                    <a:pt x="248" y="112"/>
                    <a:pt x="248" y="111"/>
                  </a:cubicBezTo>
                  <a:cubicBezTo>
                    <a:pt x="249" y="109"/>
                    <a:pt x="248" y="107"/>
                    <a:pt x="249" y="105"/>
                  </a:cubicBezTo>
                  <a:cubicBezTo>
                    <a:pt x="249" y="103"/>
                    <a:pt x="251" y="104"/>
                    <a:pt x="252" y="102"/>
                  </a:cubicBezTo>
                  <a:cubicBezTo>
                    <a:pt x="250" y="100"/>
                    <a:pt x="249" y="100"/>
                    <a:pt x="249" y="98"/>
                  </a:cubicBezTo>
                  <a:cubicBezTo>
                    <a:pt x="249" y="97"/>
                    <a:pt x="249" y="96"/>
                    <a:pt x="249" y="94"/>
                  </a:cubicBezTo>
                  <a:cubicBezTo>
                    <a:pt x="250" y="91"/>
                    <a:pt x="251" y="89"/>
                    <a:pt x="253" y="88"/>
                  </a:cubicBezTo>
                  <a:cubicBezTo>
                    <a:pt x="255" y="87"/>
                    <a:pt x="255" y="87"/>
                    <a:pt x="256" y="86"/>
                  </a:cubicBezTo>
                  <a:cubicBezTo>
                    <a:pt x="256" y="85"/>
                    <a:pt x="256" y="83"/>
                    <a:pt x="257" y="82"/>
                  </a:cubicBezTo>
                  <a:cubicBezTo>
                    <a:pt x="257" y="82"/>
                    <a:pt x="257" y="82"/>
                    <a:pt x="257" y="82"/>
                  </a:cubicBezTo>
                  <a:cubicBezTo>
                    <a:pt x="258" y="80"/>
                    <a:pt x="262" y="79"/>
                    <a:pt x="262" y="82"/>
                  </a:cubicBezTo>
                  <a:cubicBezTo>
                    <a:pt x="262" y="83"/>
                    <a:pt x="262" y="83"/>
                    <a:pt x="261" y="84"/>
                  </a:cubicBezTo>
                  <a:cubicBezTo>
                    <a:pt x="260" y="87"/>
                    <a:pt x="258" y="89"/>
                    <a:pt x="257" y="91"/>
                  </a:cubicBezTo>
                  <a:cubicBezTo>
                    <a:pt x="257" y="92"/>
                    <a:pt x="257" y="94"/>
                    <a:pt x="257" y="96"/>
                  </a:cubicBezTo>
                  <a:cubicBezTo>
                    <a:pt x="259" y="97"/>
                    <a:pt x="259" y="100"/>
                    <a:pt x="261" y="100"/>
                  </a:cubicBezTo>
                  <a:cubicBezTo>
                    <a:pt x="262" y="100"/>
                    <a:pt x="263" y="99"/>
                    <a:pt x="265" y="98"/>
                  </a:cubicBezTo>
                  <a:cubicBezTo>
                    <a:pt x="265" y="98"/>
                    <a:pt x="266" y="98"/>
                    <a:pt x="267" y="98"/>
                  </a:cubicBezTo>
                  <a:cubicBezTo>
                    <a:pt x="267" y="98"/>
                    <a:pt x="267" y="97"/>
                    <a:pt x="267" y="97"/>
                  </a:cubicBezTo>
                  <a:cubicBezTo>
                    <a:pt x="268" y="97"/>
                    <a:pt x="268" y="97"/>
                    <a:pt x="268" y="97"/>
                  </a:cubicBezTo>
                  <a:cubicBezTo>
                    <a:pt x="270" y="96"/>
                    <a:pt x="270" y="96"/>
                    <a:pt x="271" y="95"/>
                  </a:cubicBezTo>
                  <a:cubicBezTo>
                    <a:pt x="273" y="95"/>
                    <a:pt x="273" y="95"/>
                    <a:pt x="274" y="96"/>
                  </a:cubicBezTo>
                  <a:cubicBezTo>
                    <a:pt x="274" y="96"/>
                    <a:pt x="275" y="96"/>
                    <a:pt x="275" y="97"/>
                  </a:cubicBezTo>
                  <a:cubicBezTo>
                    <a:pt x="274" y="99"/>
                    <a:pt x="273" y="99"/>
                    <a:pt x="271" y="100"/>
                  </a:cubicBezTo>
                  <a:cubicBezTo>
                    <a:pt x="271" y="100"/>
                    <a:pt x="271" y="101"/>
                    <a:pt x="270" y="101"/>
                  </a:cubicBezTo>
                  <a:cubicBezTo>
                    <a:pt x="270" y="101"/>
                    <a:pt x="269" y="101"/>
                    <a:pt x="269" y="101"/>
                  </a:cubicBezTo>
                  <a:cubicBezTo>
                    <a:pt x="268" y="101"/>
                    <a:pt x="267" y="102"/>
                    <a:pt x="266" y="102"/>
                  </a:cubicBezTo>
                  <a:cubicBezTo>
                    <a:pt x="265" y="102"/>
                    <a:pt x="265" y="103"/>
                    <a:pt x="264" y="103"/>
                  </a:cubicBezTo>
                  <a:cubicBezTo>
                    <a:pt x="263" y="104"/>
                    <a:pt x="261" y="103"/>
                    <a:pt x="261" y="104"/>
                  </a:cubicBezTo>
                  <a:cubicBezTo>
                    <a:pt x="261" y="105"/>
                    <a:pt x="262" y="107"/>
                    <a:pt x="260" y="108"/>
                  </a:cubicBezTo>
                  <a:cubicBezTo>
                    <a:pt x="259" y="109"/>
                    <a:pt x="259" y="108"/>
                    <a:pt x="257" y="108"/>
                  </a:cubicBezTo>
                  <a:cubicBezTo>
                    <a:pt x="256" y="109"/>
                    <a:pt x="256" y="111"/>
                    <a:pt x="255" y="112"/>
                  </a:cubicBezTo>
                  <a:cubicBezTo>
                    <a:pt x="255" y="113"/>
                    <a:pt x="253" y="115"/>
                    <a:pt x="252" y="116"/>
                  </a:cubicBezTo>
                  <a:cubicBezTo>
                    <a:pt x="251" y="117"/>
                    <a:pt x="249" y="117"/>
                    <a:pt x="247" y="118"/>
                  </a:cubicBezTo>
                  <a:cubicBezTo>
                    <a:pt x="247" y="118"/>
                    <a:pt x="246" y="118"/>
                    <a:pt x="246" y="119"/>
                  </a:cubicBezTo>
                  <a:cubicBezTo>
                    <a:pt x="245" y="119"/>
                    <a:pt x="244" y="118"/>
                    <a:pt x="243" y="119"/>
                  </a:cubicBezTo>
                  <a:cubicBezTo>
                    <a:pt x="242" y="119"/>
                    <a:pt x="241" y="119"/>
                    <a:pt x="240" y="119"/>
                  </a:cubicBezTo>
                  <a:cubicBezTo>
                    <a:pt x="239" y="120"/>
                    <a:pt x="237" y="120"/>
                    <a:pt x="235" y="120"/>
                  </a:cubicBezTo>
                  <a:cubicBezTo>
                    <a:pt x="234" y="120"/>
                    <a:pt x="234" y="120"/>
                    <a:pt x="232" y="121"/>
                  </a:cubicBezTo>
                  <a:cubicBezTo>
                    <a:pt x="231" y="121"/>
                    <a:pt x="229" y="121"/>
                    <a:pt x="228" y="121"/>
                  </a:cubicBezTo>
                  <a:cubicBezTo>
                    <a:pt x="228" y="122"/>
                    <a:pt x="227" y="123"/>
                    <a:pt x="227" y="123"/>
                  </a:cubicBezTo>
                  <a:cubicBezTo>
                    <a:pt x="226" y="124"/>
                    <a:pt x="226" y="125"/>
                    <a:pt x="226" y="125"/>
                  </a:cubicBezTo>
                  <a:cubicBezTo>
                    <a:pt x="225" y="126"/>
                    <a:pt x="224" y="127"/>
                    <a:pt x="223" y="127"/>
                  </a:cubicBezTo>
                  <a:cubicBezTo>
                    <a:pt x="221" y="129"/>
                    <a:pt x="219" y="130"/>
                    <a:pt x="218" y="132"/>
                  </a:cubicBezTo>
                  <a:cubicBezTo>
                    <a:pt x="217" y="132"/>
                    <a:pt x="215" y="133"/>
                    <a:pt x="214" y="134"/>
                  </a:cubicBezTo>
                  <a:cubicBezTo>
                    <a:pt x="213" y="133"/>
                    <a:pt x="210" y="134"/>
                    <a:pt x="210" y="135"/>
                  </a:cubicBezTo>
                  <a:cubicBezTo>
                    <a:pt x="210" y="137"/>
                    <a:pt x="212" y="137"/>
                    <a:pt x="214" y="139"/>
                  </a:cubicBezTo>
                  <a:cubicBezTo>
                    <a:pt x="214" y="140"/>
                    <a:pt x="214" y="141"/>
                    <a:pt x="215" y="141"/>
                  </a:cubicBezTo>
                  <a:cubicBezTo>
                    <a:pt x="216" y="142"/>
                    <a:pt x="216" y="143"/>
                    <a:pt x="216" y="143"/>
                  </a:cubicBezTo>
                  <a:cubicBezTo>
                    <a:pt x="217" y="145"/>
                    <a:pt x="217" y="148"/>
                    <a:pt x="214" y="149"/>
                  </a:cubicBezTo>
                  <a:cubicBezTo>
                    <a:pt x="211" y="148"/>
                    <a:pt x="205" y="148"/>
                    <a:pt x="202" y="149"/>
                  </a:cubicBezTo>
                  <a:cubicBezTo>
                    <a:pt x="202" y="149"/>
                    <a:pt x="202" y="149"/>
                    <a:pt x="201" y="150"/>
                  </a:cubicBezTo>
                  <a:cubicBezTo>
                    <a:pt x="201" y="152"/>
                    <a:pt x="202" y="154"/>
                    <a:pt x="202" y="157"/>
                  </a:cubicBezTo>
                  <a:cubicBezTo>
                    <a:pt x="202" y="158"/>
                    <a:pt x="201" y="159"/>
                    <a:pt x="201" y="160"/>
                  </a:cubicBezTo>
                  <a:cubicBezTo>
                    <a:pt x="201" y="162"/>
                    <a:pt x="201" y="164"/>
                    <a:pt x="202" y="166"/>
                  </a:cubicBezTo>
                  <a:cubicBezTo>
                    <a:pt x="203" y="166"/>
                    <a:pt x="204" y="166"/>
                    <a:pt x="205" y="166"/>
                  </a:cubicBezTo>
                  <a:cubicBezTo>
                    <a:pt x="206" y="166"/>
                    <a:pt x="207" y="168"/>
                    <a:pt x="208" y="168"/>
                  </a:cubicBezTo>
                  <a:cubicBezTo>
                    <a:pt x="209" y="167"/>
                    <a:pt x="210" y="166"/>
                    <a:pt x="213" y="167"/>
                  </a:cubicBezTo>
                  <a:cubicBezTo>
                    <a:pt x="213" y="166"/>
                    <a:pt x="214" y="166"/>
                    <a:pt x="214" y="165"/>
                  </a:cubicBezTo>
                  <a:cubicBezTo>
                    <a:pt x="215" y="165"/>
                    <a:pt x="215" y="165"/>
                    <a:pt x="215" y="165"/>
                  </a:cubicBezTo>
                  <a:cubicBezTo>
                    <a:pt x="216" y="164"/>
                    <a:pt x="217" y="164"/>
                    <a:pt x="217" y="163"/>
                  </a:cubicBezTo>
                  <a:cubicBezTo>
                    <a:pt x="218" y="163"/>
                    <a:pt x="218" y="162"/>
                    <a:pt x="218" y="162"/>
                  </a:cubicBezTo>
                  <a:cubicBezTo>
                    <a:pt x="218" y="161"/>
                    <a:pt x="218" y="160"/>
                    <a:pt x="219" y="158"/>
                  </a:cubicBezTo>
                  <a:cubicBezTo>
                    <a:pt x="220" y="157"/>
                    <a:pt x="220" y="156"/>
                    <a:pt x="221" y="155"/>
                  </a:cubicBezTo>
                  <a:cubicBezTo>
                    <a:pt x="222" y="155"/>
                    <a:pt x="222" y="154"/>
                    <a:pt x="223" y="154"/>
                  </a:cubicBezTo>
                  <a:cubicBezTo>
                    <a:pt x="223" y="154"/>
                    <a:pt x="223" y="153"/>
                    <a:pt x="224" y="153"/>
                  </a:cubicBezTo>
                  <a:cubicBezTo>
                    <a:pt x="224" y="151"/>
                    <a:pt x="225" y="149"/>
                    <a:pt x="226" y="149"/>
                  </a:cubicBezTo>
                  <a:cubicBezTo>
                    <a:pt x="227" y="149"/>
                    <a:pt x="228" y="150"/>
                    <a:pt x="229" y="150"/>
                  </a:cubicBezTo>
                  <a:cubicBezTo>
                    <a:pt x="231" y="149"/>
                    <a:pt x="232" y="147"/>
                    <a:pt x="235" y="147"/>
                  </a:cubicBezTo>
                  <a:cubicBezTo>
                    <a:pt x="236" y="148"/>
                    <a:pt x="237" y="149"/>
                    <a:pt x="238" y="150"/>
                  </a:cubicBezTo>
                  <a:cubicBezTo>
                    <a:pt x="238" y="153"/>
                    <a:pt x="239" y="154"/>
                    <a:pt x="241" y="155"/>
                  </a:cubicBezTo>
                  <a:cubicBezTo>
                    <a:pt x="244" y="157"/>
                    <a:pt x="246" y="158"/>
                    <a:pt x="247" y="161"/>
                  </a:cubicBezTo>
                  <a:cubicBezTo>
                    <a:pt x="246" y="162"/>
                    <a:pt x="246" y="162"/>
                    <a:pt x="245" y="163"/>
                  </a:cubicBezTo>
                  <a:cubicBezTo>
                    <a:pt x="245" y="164"/>
                    <a:pt x="244" y="163"/>
                    <a:pt x="244" y="164"/>
                  </a:cubicBezTo>
                  <a:cubicBezTo>
                    <a:pt x="244" y="165"/>
                    <a:pt x="244" y="166"/>
                    <a:pt x="245" y="166"/>
                  </a:cubicBezTo>
                  <a:cubicBezTo>
                    <a:pt x="246" y="166"/>
                    <a:pt x="246" y="165"/>
                    <a:pt x="247" y="164"/>
                  </a:cubicBezTo>
                  <a:cubicBezTo>
                    <a:pt x="247" y="163"/>
                    <a:pt x="248" y="163"/>
                    <a:pt x="249" y="162"/>
                  </a:cubicBezTo>
                  <a:cubicBezTo>
                    <a:pt x="249" y="161"/>
                    <a:pt x="249" y="160"/>
                    <a:pt x="249" y="159"/>
                  </a:cubicBezTo>
                  <a:cubicBezTo>
                    <a:pt x="249" y="158"/>
                    <a:pt x="251" y="159"/>
                    <a:pt x="251" y="158"/>
                  </a:cubicBezTo>
                  <a:cubicBezTo>
                    <a:pt x="250" y="156"/>
                    <a:pt x="248" y="155"/>
                    <a:pt x="246" y="154"/>
                  </a:cubicBezTo>
                  <a:cubicBezTo>
                    <a:pt x="246" y="154"/>
                    <a:pt x="246" y="153"/>
                    <a:pt x="246" y="153"/>
                  </a:cubicBezTo>
                  <a:cubicBezTo>
                    <a:pt x="246" y="153"/>
                    <a:pt x="246" y="153"/>
                    <a:pt x="245" y="153"/>
                  </a:cubicBezTo>
                  <a:cubicBezTo>
                    <a:pt x="244" y="152"/>
                    <a:pt x="244" y="152"/>
                    <a:pt x="243" y="150"/>
                  </a:cubicBezTo>
                  <a:cubicBezTo>
                    <a:pt x="242" y="149"/>
                    <a:pt x="239" y="147"/>
                    <a:pt x="241" y="144"/>
                  </a:cubicBezTo>
                  <a:cubicBezTo>
                    <a:pt x="244" y="144"/>
                    <a:pt x="245" y="148"/>
                    <a:pt x="248" y="149"/>
                  </a:cubicBezTo>
                  <a:cubicBezTo>
                    <a:pt x="249" y="150"/>
                    <a:pt x="249" y="150"/>
                    <a:pt x="250" y="151"/>
                  </a:cubicBezTo>
                  <a:cubicBezTo>
                    <a:pt x="252" y="152"/>
                    <a:pt x="253" y="153"/>
                    <a:pt x="253" y="154"/>
                  </a:cubicBezTo>
                  <a:cubicBezTo>
                    <a:pt x="254" y="155"/>
                    <a:pt x="253" y="156"/>
                    <a:pt x="253" y="157"/>
                  </a:cubicBezTo>
                  <a:cubicBezTo>
                    <a:pt x="254" y="159"/>
                    <a:pt x="255" y="160"/>
                    <a:pt x="255" y="161"/>
                  </a:cubicBezTo>
                  <a:cubicBezTo>
                    <a:pt x="256" y="163"/>
                    <a:pt x="256" y="166"/>
                    <a:pt x="259" y="167"/>
                  </a:cubicBezTo>
                  <a:cubicBezTo>
                    <a:pt x="261" y="166"/>
                    <a:pt x="263" y="166"/>
                    <a:pt x="263" y="164"/>
                  </a:cubicBezTo>
                  <a:cubicBezTo>
                    <a:pt x="264" y="162"/>
                    <a:pt x="261" y="161"/>
                    <a:pt x="261" y="159"/>
                  </a:cubicBezTo>
                  <a:cubicBezTo>
                    <a:pt x="261" y="158"/>
                    <a:pt x="263" y="156"/>
                    <a:pt x="264" y="157"/>
                  </a:cubicBezTo>
                  <a:cubicBezTo>
                    <a:pt x="266" y="157"/>
                    <a:pt x="266" y="158"/>
                    <a:pt x="267" y="159"/>
                  </a:cubicBezTo>
                  <a:cubicBezTo>
                    <a:pt x="268" y="161"/>
                    <a:pt x="267" y="164"/>
                    <a:pt x="268" y="165"/>
                  </a:cubicBezTo>
                  <a:cubicBezTo>
                    <a:pt x="269" y="165"/>
                    <a:pt x="269" y="166"/>
                    <a:pt x="269" y="166"/>
                  </a:cubicBezTo>
                  <a:cubicBezTo>
                    <a:pt x="270" y="166"/>
                    <a:pt x="270" y="167"/>
                    <a:pt x="270" y="167"/>
                  </a:cubicBezTo>
                  <a:cubicBezTo>
                    <a:pt x="271" y="167"/>
                    <a:pt x="271" y="168"/>
                    <a:pt x="272" y="168"/>
                  </a:cubicBezTo>
                  <a:cubicBezTo>
                    <a:pt x="273" y="169"/>
                    <a:pt x="274" y="168"/>
                    <a:pt x="276" y="167"/>
                  </a:cubicBezTo>
                  <a:cubicBezTo>
                    <a:pt x="277" y="168"/>
                    <a:pt x="278" y="169"/>
                    <a:pt x="279" y="169"/>
                  </a:cubicBezTo>
                  <a:cubicBezTo>
                    <a:pt x="281" y="169"/>
                    <a:pt x="282" y="167"/>
                    <a:pt x="283" y="168"/>
                  </a:cubicBezTo>
                  <a:cubicBezTo>
                    <a:pt x="284" y="168"/>
                    <a:pt x="283" y="169"/>
                    <a:pt x="283" y="170"/>
                  </a:cubicBezTo>
                  <a:cubicBezTo>
                    <a:pt x="284" y="174"/>
                    <a:pt x="283" y="176"/>
                    <a:pt x="282" y="179"/>
                  </a:cubicBezTo>
                  <a:cubicBezTo>
                    <a:pt x="281" y="180"/>
                    <a:pt x="281" y="181"/>
                    <a:pt x="280" y="181"/>
                  </a:cubicBezTo>
                  <a:cubicBezTo>
                    <a:pt x="278" y="181"/>
                    <a:pt x="277" y="181"/>
                    <a:pt x="275" y="181"/>
                  </a:cubicBezTo>
                  <a:cubicBezTo>
                    <a:pt x="275" y="181"/>
                    <a:pt x="274" y="181"/>
                    <a:pt x="273" y="181"/>
                  </a:cubicBezTo>
                  <a:cubicBezTo>
                    <a:pt x="271" y="182"/>
                    <a:pt x="269" y="181"/>
                    <a:pt x="268" y="181"/>
                  </a:cubicBezTo>
                  <a:cubicBezTo>
                    <a:pt x="268" y="181"/>
                    <a:pt x="267" y="180"/>
                    <a:pt x="267" y="180"/>
                  </a:cubicBezTo>
                  <a:cubicBezTo>
                    <a:pt x="266" y="180"/>
                    <a:pt x="266" y="180"/>
                    <a:pt x="265" y="180"/>
                  </a:cubicBezTo>
                  <a:cubicBezTo>
                    <a:pt x="264" y="180"/>
                    <a:pt x="264" y="179"/>
                    <a:pt x="263" y="179"/>
                  </a:cubicBezTo>
                  <a:cubicBezTo>
                    <a:pt x="260" y="178"/>
                    <a:pt x="258" y="177"/>
                    <a:pt x="257" y="177"/>
                  </a:cubicBezTo>
                  <a:cubicBezTo>
                    <a:pt x="256" y="177"/>
                    <a:pt x="255" y="179"/>
                    <a:pt x="254" y="179"/>
                  </a:cubicBezTo>
                  <a:cubicBezTo>
                    <a:pt x="255" y="182"/>
                    <a:pt x="253" y="183"/>
                    <a:pt x="250" y="182"/>
                  </a:cubicBezTo>
                  <a:cubicBezTo>
                    <a:pt x="248" y="181"/>
                    <a:pt x="247" y="181"/>
                    <a:pt x="246" y="180"/>
                  </a:cubicBezTo>
                  <a:cubicBezTo>
                    <a:pt x="246" y="179"/>
                    <a:pt x="245" y="178"/>
                    <a:pt x="244" y="178"/>
                  </a:cubicBezTo>
                  <a:cubicBezTo>
                    <a:pt x="243" y="177"/>
                    <a:pt x="240" y="177"/>
                    <a:pt x="240" y="177"/>
                  </a:cubicBezTo>
                  <a:cubicBezTo>
                    <a:pt x="239" y="176"/>
                    <a:pt x="237" y="175"/>
                    <a:pt x="237" y="173"/>
                  </a:cubicBezTo>
                  <a:cubicBezTo>
                    <a:pt x="238" y="172"/>
                    <a:pt x="238" y="168"/>
                    <a:pt x="238" y="166"/>
                  </a:cubicBezTo>
                  <a:cubicBezTo>
                    <a:pt x="237" y="165"/>
                    <a:pt x="235" y="166"/>
                    <a:pt x="233" y="166"/>
                  </a:cubicBezTo>
                  <a:cubicBezTo>
                    <a:pt x="230" y="166"/>
                    <a:pt x="228" y="166"/>
                    <a:pt x="225" y="166"/>
                  </a:cubicBezTo>
                  <a:cubicBezTo>
                    <a:pt x="224" y="166"/>
                    <a:pt x="222" y="166"/>
                    <a:pt x="221" y="166"/>
                  </a:cubicBezTo>
                  <a:cubicBezTo>
                    <a:pt x="220" y="167"/>
                    <a:pt x="220" y="167"/>
                    <a:pt x="219" y="167"/>
                  </a:cubicBezTo>
                  <a:cubicBezTo>
                    <a:pt x="218" y="168"/>
                    <a:pt x="217" y="168"/>
                    <a:pt x="216" y="169"/>
                  </a:cubicBezTo>
                  <a:cubicBezTo>
                    <a:pt x="215" y="169"/>
                    <a:pt x="215" y="170"/>
                    <a:pt x="214" y="170"/>
                  </a:cubicBezTo>
                  <a:cubicBezTo>
                    <a:pt x="212" y="170"/>
                    <a:pt x="211" y="170"/>
                    <a:pt x="210" y="170"/>
                  </a:cubicBezTo>
                  <a:cubicBezTo>
                    <a:pt x="209" y="170"/>
                    <a:pt x="209" y="169"/>
                    <a:pt x="208" y="169"/>
                  </a:cubicBezTo>
                  <a:cubicBezTo>
                    <a:pt x="206" y="170"/>
                    <a:pt x="206" y="173"/>
                    <a:pt x="205" y="174"/>
                  </a:cubicBezTo>
                  <a:cubicBezTo>
                    <a:pt x="204" y="174"/>
                    <a:pt x="203" y="175"/>
                    <a:pt x="203" y="175"/>
                  </a:cubicBezTo>
                  <a:cubicBezTo>
                    <a:pt x="201" y="176"/>
                    <a:pt x="201" y="177"/>
                    <a:pt x="200" y="179"/>
                  </a:cubicBezTo>
                  <a:cubicBezTo>
                    <a:pt x="200" y="179"/>
                    <a:pt x="200" y="180"/>
                    <a:pt x="199" y="181"/>
                  </a:cubicBezTo>
                  <a:cubicBezTo>
                    <a:pt x="199" y="181"/>
                    <a:pt x="200" y="183"/>
                    <a:pt x="200" y="184"/>
                  </a:cubicBezTo>
                  <a:cubicBezTo>
                    <a:pt x="199" y="186"/>
                    <a:pt x="197" y="188"/>
                    <a:pt x="195" y="189"/>
                  </a:cubicBezTo>
                  <a:cubicBezTo>
                    <a:pt x="195" y="190"/>
                    <a:pt x="195" y="190"/>
                    <a:pt x="194" y="190"/>
                  </a:cubicBezTo>
                  <a:cubicBezTo>
                    <a:pt x="193" y="191"/>
                    <a:pt x="192" y="192"/>
                    <a:pt x="191" y="193"/>
                  </a:cubicBezTo>
                  <a:cubicBezTo>
                    <a:pt x="191" y="194"/>
                    <a:pt x="190" y="195"/>
                    <a:pt x="190" y="196"/>
                  </a:cubicBezTo>
                  <a:cubicBezTo>
                    <a:pt x="189" y="197"/>
                    <a:pt x="188" y="198"/>
                    <a:pt x="188" y="200"/>
                  </a:cubicBezTo>
                  <a:cubicBezTo>
                    <a:pt x="187" y="202"/>
                    <a:pt x="186" y="202"/>
                    <a:pt x="186" y="204"/>
                  </a:cubicBezTo>
                  <a:cubicBezTo>
                    <a:pt x="185" y="207"/>
                    <a:pt x="186" y="207"/>
                    <a:pt x="186" y="209"/>
                  </a:cubicBezTo>
                  <a:cubicBezTo>
                    <a:pt x="187" y="211"/>
                    <a:pt x="188" y="214"/>
                    <a:pt x="187" y="217"/>
                  </a:cubicBezTo>
                  <a:cubicBezTo>
                    <a:pt x="187" y="218"/>
                    <a:pt x="186" y="220"/>
                    <a:pt x="186" y="222"/>
                  </a:cubicBezTo>
                  <a:cubicBezTo>
                    <a:pt x="186" y="222"/>
                    <a:pt x="187" y="226"/>
                    <a:pt x="187" y="226"/>
                  </a:cubicBezTo>
                  <a:cubicBezTo>
                    <a:pt x="187" y="227"/>
                    <a:pt x="188" y="228"/>
                    <a:pt x="188" y="228"/>
                  </a:cubicBezTo>
                  <a:cubicBezTo>
                    <a:pt x="189" y="228"/>
                    <a:pt x="189" y="229"/>
                    <a:pt x="189" y="229"/>
                  </a:cubicBezTo>
                  <a:cubicBezTo>
                    <a:pt x="189" y="229"/>
                    <a:pt x="189" y="229"/>
                    <a:pt x="189" y="229"/>
                  </a:cubicBezTo>
                  <a:cubicBezTo>
                    <a:pt x="190" y="230"/>
                    <a:pt x="189" y="230"/>
                    <a:pt x="190" y="230"/>
                  </a:cubicBezTo>
                  <a:cubicBezTo>
                    <a:pt x="190" y="230"/>
                    <a:pt x="190" y="230"/>
                    <a:pt x="190" y="231"/>
                  </a:cubicBezTo>
                  <a:cubicBezTo>
                    <a:pt x="191" y="231"/>
                    <a:pt x="191" y="232"/>
                    <a:pt x="192" y="233"/>
                  </a:cubicBezTo>
                  <a:cubicBezTo>
                    <a:pt x="192" y="234"/>
                    <a:pt x="193" y="236"/>
                    <a:pt x="193" y="238"/>
                  </a:cubicBezTo>
                  <a:cubicBezTo>
                    <a:pt x="194" y="239"/>
                    <a:pt x="197" y="241"/>
                    <a:pt x="198" y="242"/>
                  </a:cubicBezTo>
                  <a:cubicBezTo>
                    <a:pt x="200" y="244"/>
                    <a:pt x="202" y="246"/>
                    <a:pt x="204" y="246"/>
                  </a:cubicBezTo>
                  <a:cubicBezTo>
                    <a:pt x="205" y="246"/>
                    <a:pt x="206" y="244"/>
                    <a:pt x="208" y="244"/>
                  </a:cubicBezTo>
                  <a:cubicBezTo>
                    <a:pt x="209" y="244"/>
                    <a:pt x="210" y="245"/>
                    <a:pt x="212" y="245"/>
                  </a:cubicBezTo>
                  <a:cubicBezTo>
                    <a:pt x="214" y="244"/>
                    <a:pt x="217" y="243"/>
                    <a:pt x="219" y="243"/>
                  </a:cubicBezTo>
                  <a:cubicBezTo>
                    <a:pt x="221" y="242"/>
                    <a:pt x="223" y="241"/>
                    <a:pt x="224" y="241"/>
                  </a:cubicBezTo>
                  <a:cubicBezTo>
                    <a:pt x="227" y="241"/>
                    <a:pt x="227" y="244"/>
                    <a:pt x="229" y="246"/>
                  </a:cubicBezTo>
                  <a:cubicBezTo>
                    <a:pt x="231" y="246"/>
                    <a:pt x="232" y="246"/>
                    <a:pt x="233" y="246"/>
                  </a:cubicBezTo>
                  <a:cubicBezTo>
                    <a:pt x="236" y="248"/>
                    <a:pt x="236" y="249"/>
                    <a:pt x="235" y="252"/>
                  </a:cubicBezTo>
                  <a:cubicBezTo>
                    <a:pt x="235" y="253"/>
                    <a:pt x="235" y="254"/>
                    <a:pt x="235" y="255"/>
                  </a:cubicBezTo>
                  <a:cubicBezTo>
                    <a:pt x="235" y="256"/>
                    <a:pt x="234" y="258"/>
                    <a:pt x="234" y="259"/>
                  </a:cubicBezTo>
                  <a:cubicBezTo>
                    <a:pt x="234" y="261"/>
                    <a:pt x="236" y="262"/>
                    <a:pt x="237" y="264"/>
                  </a:cubicBezTo>
                  <a:cubicBezTo>
                    <a:pt x="239" y="267"/>
                    <a:pt x="240" y="270"/>
                    <a:pt x="241" y="273"/>
                  </a:cubicBezTo>
                  <a:cubicBezTo>
                    <a:pt x="242" y="275"/>
                    <a:pt x="242" y="277"/>
                    <a:pt x="242" y="280"/>
                  </a:cubicBezTo>
                  <a:cubicBezTo>
                    <a:pt x="242" y="281"/>
                    <a:pt x="243" y="283"/>
                    <a:pt x="243" y="284"/>
                  </a:cubicBezTo>
                  <a:cubicBezTo>
                    <a:pt x="243" y="286"/>
                    <a:pt x="241" y="287"/>
                    <a:pt x="241" y="289"/>
                  </a:cubicBezTo>
                  <a:cubicBezTo>
                    <a:pt x="241" y="290"/>
                    <a:pt x="241" y="291"/>
                    <a:pt x="241" y="292"/>
                  </a:cubicBezTo>
                  <a:cubicBezTo>
                    <a:pt x="240" y="293"/>
                    <a:pt x="239" y="293"/>
                    <a:pt x="239" y="294"/>
                  </a:cubicBezTo>
                  <a:cubicBezTo>
                    <a:pt x="239" y="296"/>
                    <a:pt x="240" y="298"/>
                    <a:pt x="239" y="300"/>
                  </a:cubicBezTo>
                  <a:cubicBezTo>
                    <a:pt x="241" y="301"/>
                    <a:pt x="241" y="304"/>
                    <a:pt x="242" y="306"/>
                  </a:cubicBezTo>
                  <a:cubicBezTo>
                    <a:pt x="242" y="307"/>
                    <a:pt x="243" y="308"/>
                    <a:pt x="243" y="309"/>
                  </a:cubicBezTo>
                  <a:cubicBezTo>
                    <a:pt x="244" y="312"/>
                    <a:pt x="244" y="316"/>
                    <a:pt x="245" y="320"/>
                  </a:cubicBezTo>
                  <a:cubicBezTo>
                    <a:pt x="245" y="322"/>
                    <a:pt x="246" y="323"/>
                    <a:pt x="246" y="325"/>
                  </a:cubicBezTo>
                  <a:cubicBezTo>
                    <a:pt x="247" y="326"/>
                    <a:pt x="248" y="326"/>
                    <a:pt x="248" y="327"/>
                  </a:cubicBezTo>
                  <a:cubicBezTo>
                    <a:pt x="248" y="328"/>
                    <a:pt x="248" y="330"/>
                    <a:pt x="249" y="331"/>
                  </a:cubicBezTo>
                  <a:cubicBezTo>
                    <a:pt x="249" y="332"/>
                    <a:pt x="250" y="333"/>
                    <a:pt x="250" y="334"/>
                  </a:cubicBezTo>
                  <a:cubicBezTo>
                    <a:pt x="250" y="335"/>
                    <a:pt x="249" y="336"/>
                    <a:pt x="249" y="338"/>
                  </a:cubicBezTo>
                  <a:cubicBezTo>
                    <a:pt x="249" y="338"/>
                    <a:pt x="250" y="340"/>
                    <a:pt x="251" y="340"/>
                  </a:cubicBezTo>
                  <a:cubicBezTo>
                    <a:pt x="253" y="341"/>
                    <a:pt x="256" y="339"/>
                    <a:pt x="258" y="339"/>
                  </a:cubicBezTo>
                  <a:cubicBezTo>
                    <a:pt x="261" y="339"/>
                    <a:pt x="262" y="339"/>
                    <a:pt x="263" y="338"/>
                  </a:cubicBezTo>
                  <a:cubicBezTo>
                    <a:pt x="265" y="338"/>
                    <a:pt x="265" y="338"/>
                    <a:pt x="266" y="336"/>
                  </a:cubicBezTo>
                  <a:cubicBezTo>
                    <a:pt x="268" y="335"/>
                    <a:pt x="269" y="334"/>
                    <a:pt x="270" y="332"/>
                  </a:cubicBezTo>
                  <a:cubicBezTo>
                    <a:pt x="271" y="331"/>
                    <a:pt x="271" y="331"/>
                    <a:pt x="271" y="330"/>
                  </a:cubicBezTo>
                  <a:cubicBezTo>
                    <a:pt x="272" y="330"/>
                    <a:pt x="272" y="329"/>
                    <a:pt x="272" y="328"/>
                  </a:cubicBezTo>
                  <a:cubicBezTo>
                    <a:pt x="274" y="326"/>
                    <a:pt x="275" y="326"/>
                    <a:pt x="275" y="324"/>
                  </a:cubicBezTo>
                  <a:cubicBezTo>
                    <a:pt x="275" y="322"/>
                    <a:pt x="276" y="320"/>
                    <a:pt x="276" y="318"/>
                  </a:cubicBezTo>
                  <a:cubicBezTo>
                    <a:pt x="277" y="317"/>
                    <a:pt x="279" y="317"/>
                    <a:pt x="280" y="315"/>
                  </a:cubicBezTo>
                  <a:cubicBezTo>
                    <a:pt x="281" y="311"/>
                    <a:pt x="280" y="308"/>
                    <a:pt x="279" y="305"/>
                  </a:cubicBezTo>
                  <a:cubicBezTo>
                    <a:pt x="280" y="303"/>
                    <a:pt x="281" y="301"/>
                    <a:pt x="283" y="300"/>
                  </a:cubicBezTo>
                  <a:cubicBezTo>
                    <a:pt x="285" y="299"/>
                    <a:pt x="286" y="299"/>
                    <a:pt x="287" y="298"/>
                  </a:cubicBezTo>
                  <a:cubicBezTo>
                    <a:pt x="287" y="298"/>
                    <a:pt x="287" y="297"/>
                    <a:pt x="287" y="297"/>
                  </a:cubicBezTo>
                  <a:cubicBezTo>
                    <a:pt x="288" y="297"/>
                    <a:pt x="288" y="297"/>
                    <a:pt x="288" y="297"/>
                  </a:cubicBezTo>
                  <a:cubicBezTo>
                    <a:pt x="289" y="296"/>
                    <a:pt x="290" y="295"/>
                    <a:pt x="290" y="295"/>
                  </a:cubicBezTo>
                  <a:cubicBezTo>
                    <a:pt x="290" y="293"/>
                    <a:pt x="290" y="292"/>
                    <a:pt x="291" y="290"/>
                  </a:cubicBezTo>
                  <a:cubicBezTo>
                    <a:pt x="291" y="287"/>
                    <a:pt x="291" y="285"/>
                    <a:pt x="291" y="281"/>
                  </a:cubicBezTo>
                  <a:cubicBezTo>
                    <a:pt x="290" y="280"/>
                    <a:pt x="289" y="279"/>
                    <a:pt x="289" y="278"/>
                  </a:cubicBezTo>
                  <a:cubicBezTo>
                    <a:pt x="289" y="277"/>
                    <a:pt x="290" y="275"/>
                    <a:pt x="290" y="274"/>
                  </a:cubicBezTo>
                  <a:cubicBezTo>
                    <a:pt x="290" y="272"/>
                    <a:pt x="289" y="271"/>
                    <a:pt x="289" y="270"/>
                  </a:cubicBezTo>
                  <a:cubicBezTo>
                    <a:pt x="289" y="269"/>
                    <a:pt x="290" y="267"/>
                    <a:pt x="290" y="266"/>
                  </a:cubicBezTo>
                  <a:cubicBezTo>
                    <a:pt x="291" y="264"/>
                    <a:pt x="291" y="264"/>
                    <a:pt x="292" y="263"/>
                  </a:cubicBezTo>
                  <a:cubicBezTo>
                    <a:pt x="293" y="262"/>
                    <a:pt x="294" y="261"/>
                    <a:pt x="294" y="260"/>
                  </a:cubicBezTo>
                  <a:cubicBezTo>
                    <a:pt x="295" y="259"/>
                    <a:pt x="295" y="259"/>
                    <a:pt x="295" y="258"/>
                  </a:cubicBezTo>
                  <a:cubicBezTo>
                    <a:pt x="295" y="258"/>
                    <a:pt x="296" y="257"/>
                    <a:pt x="296" y="257"/>
                  </a:cubicBezTo>
                  <a:cubicBezTo>
                    <a:pt x="297" y="256"/>
                    <a:pt x="297" y="255"/>
                    <a:pt x="298" y="254"/>
                  </a:cubicBezTo>
                  <a:cubicBezTo>
                    <a:pt x="299" y="254"/>
                    <a:pt x="299" y="254"/>
                    <a:pt x="299" y="253"/>
                  </a:cubicBezTo>
                  <a:cubicBezTo>
                    <a:pt x="300" y="253"/>
                    <a:pt x="300" y="253"/>
                    <a:pt x="300" y="253"/>
                  </a:cubicBezTo>
                  <a:cubicBezTo>
                    <a:pt x="300" y="252"/>
                    <a:pt x="300" y="253"/>
                    <a:pt x="301" y="252"/>
                  </a:cubicBezTo>
                  <a:cubicBezTo>
                    <a:pt x="303" y="251"/>
                    <a:pt x="304" y="248"/>
                    <a:pt x="306" y="246"/>
                  </a:cubicBezTo>
                  <a:cubicBezTo>
                    <a:pt x="306" y="246"/>
                    <a:pt x="307" y="245"/>
                    <a:pt x="307" y="244"/>
                  </a:cubicBezTo>
                  <a:cubicBezTo>
                    <a:pt x="307" y="243"/>
                    <a:pt x="307" y="243"/>
                    <a:pt x="308" y="242"/>
                  </a:cubicBezTo>
                  <a:cubicBezTo>
                    <a:pt x="308" y="241"/>
                    <a:pt x="308" y="240"/>
                    <a:pt x="309" y="239"/>
                  </a:cubicBezTo>
                  <a:cubicBezTo>
                    <a:pt x="309" y="238"/>
                    <a:pt x="310" y="236"/>
                    <a:pt x="311" y="235"/>
                  </a:cubicBezTo>
                  <a:cubicBezTo>
                    <a:pt x="311" y="233"/>
                    <a:pt x="312" y="231"/>
                    <a:pt x="311" y="229"/>
                  </a:cubicBezTo>
                  <a:cubicBezTo>
                    <a:pt x="310" y="229"/>
                    <a:pt x="310" y="229"/>
                    <a:pt x="309" y="229"/>
                  </a:cubicBezTo>
                  <a:cubicBezTo>
                    <a:pt x="308" y="230"/>
                    <a:pt x="307" y="230"/>
                    <a:pt x="306" y="230"/>
                  </a:cubicBezTo>
                  <a:cubicBezTo>
                    <a:pt x="305" y="230"/>
                    <a:pt x="305" y="231"/>
                    <a:pt x="304" y="231"/>
                  </a:cubicBezTo>
                  <a:cubicBezTo>
                    <a:pt x="302" y="231"/>
                    <a:pt x="301" y="231"/>
                    <a:pt x="299" y="231"/>
                  </a:cubicBezTo>
                  <a:cubicBezTo>
                    <a:pt x="298" y="230"/>
                    <a:pt x="298" y="229"/>
                    <a:pt x="297" y="228"/>
                  </a:cubicBezTo>
                  <a:cubicBezTo>
                    <a:pt x="298" y="227"/>
                    <a:pt x="299" y="227"/>
                    <a:pt x="301" y="226"/>
                  </a:cubicBezTo>
                  <a:cubicBezTo>
                    <a:pt x="301" y="225"/>
                    <a:pt x="302" y="224"/>
                    <a:pt x="304" y="223"/>
                  </a:cubicBezTo>
                  <a:cubicBezTo>
                    <a:pt x="304" y="223"/>
                    <a:pt x="305" y="223"/>
                    <a:pt x="306" y="223"/>
                  </a:cubicBezTo>
                  <a:cubicBezTo>
                    <a:pt x="308" y="222"/>
                    <a:pt x="309" y="222"/>
                    <a:pt x="310" y="222"/>
                  </a:cubicBezTo>
                  <a:cubicBezTo>
                    <a:pt x="312" y="220"/>
                    <a:pt x="313" y="220"/>
                    <a:pt x="314" y="218"/>
                  </a:cubicBezTo>
                  <a:cubicBezTo>
                    <a:pt x="316" y="216"/>
                    <a:pt x="316" y="216"/>
                    <a:pt x="317" y="216"/>
                  </a:cubicBezTo>
                  <a:cubicBezTo>
                    <a:pt x="317" y="215"/>
                    <a:pt x="318" y="215"/>
                    <a:pt x="318" y="215"/>
                  </a:cubicBezTo>
                  <a:cubicBezTo>
                    <a:pt x="319" y="214"/>
                    <a:pt x="320" y="214"/>
                    <a:pt x="320" y="213"/>
                  </a:cubicBezTo>
                  <a:cubicBezTo>
                    <a:pt x="321" y="213"/>
                    <a:pt x="321" y="212"/>
                    <a:pt x="322" y="211"/>
                  </a:cubicBezTo>
                  <a:cubicBezTo>
                    <a:pt x="323" y="210"/>
                    <a:pt x="324" y="209"/>
                    <a:pt x="324" y="209"/>
                  </a:cubicBezTo>
                  <a:cubicBezTo>
                    <a:pt x="328" y="205"/>
                    <a:pt x="329" y="203"/>
                    <a:pt x="326" y="200"/>
                  </a:cubicBezTo>
                  <a:cubicBezTo>
                    <a:pt x="325" y="199"/>
                    <a:pt x="324" y="199"/>
                    <a:pt x="323" y="198"/>
                  </a:cubicBezTo>
                  <a:cubicBezTo>
                    <a:pt x="322" y="198"/>
                    <a:pt x="320" y="197"/>
                    <a:pt x="319" y="197"/>
                  </a:cubicBezTo>
                  <a:cubicBezTo>
                    <a:pt x="318" y="197"/>
                    <a:pt x="317" y="198"/>
                    <a:pt x="316" y="198"/>
                  </a:cubicBezTo>
                  <a:cubicBezTo>
                    <a:pt x="313" y="198"/>
                    <a:pt x="312" y="197"/>
                    <a:pt x="310" y="196"/>
                  </a:cubicBezTo>
                  <a:cubicBezTo>
                    <a:pt x="310" y="194"/>
                    <a:pt x="309" y="192"/>
                    <a:pt x="308" y="190"/>
                  </a:cubicBezTo>
                  <a:cubicBezTo>
                    <a:pt x="308" y="190"/>
                    <a:pt x="307" y="189"/>
                    <a:pt x="307" y="188"/>
                  </a:cubicBezTo>
                  <a:cubicBezTo>
                    <a:pt x="307" y="187"/>
                    <a:pt x="306" y="186"/>
                    <a:pt x="306" y="185"/>
                  </a:cubicBezTo>
                  <a:cubicBezTo>
                    <a:pt x="307" y="184"/>
                    <a:pt x="308" y="184"/>
                    <a:pt x="309" y="184"/>
                  </a:cubicBezTo>
                  <a:cubicBezTo>
                    <a:pt x="310" y="184"/>
                    <a:pt x="311" y="186"/>
                    <a:pt x="311" y="187"/>
                  </a:cubicBezTo>
                  <a:cubicBezTo>
                    <a:pt x="312" y="188"/>
                    <a:pt x="312" y="189"/>
                    <a:pt x="313" y="190"/>
                  </a:cubicBezTo>
                  <a:cubicBezTo>
                    <a:pt x="313" y="190"/>
                    <a:pt x="314" y="191"/>
                    <a:pt x="314" y="191"/>
                  </a:cubicBezTo>
                  <a:cubicBezTo>
                    <a:pt x="315" y="192"/>
                    <a:pt x="316" y="193"/>
                    <a:pt x="317" y="193"/>
                  </a:cubicBezTo>
                  <a:cubicBezTo>
                    <a:pt x="318" y="193"/>
                    <a:pt x="320" y="192"/>
                    <a:pt x="322" y="192"/>
                  </a:cubicBezTo>
                  <a:cubicBezTo>
                    <a:pt x="323" y="192"/>
                    <a:pt x="324" y="194"/>
                    <a:pt x="325" y="194"/>
                  </a:cubicBezTo>
                  <a:cubicBezTo>
                    <a:pt x="325" y="195"/>
                    <a:pt x="327" y="196"/>
                    <a:pt x="327" y="196"/>
                  </a:cubicBezTo>
                  <a:cubicBezTo>
                    <a:pt x="328" y="196"/>
                    <a:pt x="329" y="195"/>
                    <a:pt x="330" y="196"/>
                  </a:cubicBezTo>
                  <a:cubicBezTo>
                    <a:pt x="330" y="196"/>
                    <a:pt x="331" y="196"/>
                    <a:pt x="331" y="196"/>
                  </a:cubicBezTo>
                  <a:cubicBezTo>
                    <a:pt x="331" y="196"/>
                    <a:pt x="330" y="197"/>
                    <a:pt x="330" y="197"/>
                  </a:cubicBezTo>
                  <a:cubicBezTo>
                    <a:pt x="331" y="199"/>
                    <a:pt x="332" y="200"/>
                    <a:pt x="333" y="201"/>
                  </a:cubicBezTo>
                  <a:cubicBezTo>
                    <a:pt x="333" y="202"/>
                    <a:pt x="334" y="202"/>
                    <a:pt x="334" y="203"/>
                  </a:cubicBezTo>
                  <a:cubicBezTo>
                    <a:pt x="334" y="204"/>
                    <a:pt x="334" y="205"/>
                    <a:pt x="334" y="206"/>
                  </a:cubicBezTo>
                  <a:cubicBezTo>
                    <a:pt x="335" y="206"/>
                    <a:pt x="335" y="207"/>
                    <a:pt x="336" y="208"/>
                  </a:cubicBezTo>
                  <a:cubicBezTo>
                    <a:pt x="337" y="208"/>
                    <a:pt x="338" y="207"/>
                    <a:pt x="339" y="208"/>
                  </a:cubicBezTo>
                  <a:cubicBezTo>
                    <a:pt x="340" y="209"/>
                    <a:pt x="339" y="210"/>
                    <a:pt x="339" y="211"/>
                  </a:cubicBezTo>
                  <a:cubicBezTo>
                    <a:pt x="339" y="211"/>
                    <a:pt x="339" y="212"/>
                    <a:pt x="339" y="212"/>
                  </a:cubicBezTo>
                  <a:cubicBezTo>
                    <a:pt x="340" y="214"/>
                    <a:pt x="339" y="216"/>
                    <a:pt x="340" y="217"/>
                  </a:cubicBezTo>
                  <a:cubicBezTo>
                    <a:pt x="340" y="219"/>
                    <a:pt x="341" y="221"/>
                    <a:pt x="341" y="223"/>
                  </a:cubicBezTo>
                  <a:cubicBezTo>
                    <a:pt x="341" y="225"/>
                    <a:pt x="341" y="228"/>
                    <a:pt x="342" y="229"/>
                  </a:cubicBezTo>
                  <a:cubicBezTo>
                    <a:pt x="343" y="231"/>
                    <a:pt x="343" y="233"/>
                    <a:pt x="343" y="234"/>
                  </a:cubicBezTo>
                  <a:cubicBezTo>
                    <a:pt x="344" y="236"/>
                    <a:pt x="344" y="237"/>
                    <a:pt x="345" y="237"/>
                  </a:cubicBezTo>
                  <a:cubicBezTo>
                    <a:pt x="346" y="237"/>
                    <a:pt x="346" y="237"/>
                    <a:pt x="347" y="236"/>
                  </a:cubicBezTo>
                  <a:cubicBezTo>
                    <a:pt x="347" y="235"/>
                    <a:pt x="348" y="235"/>
                    <a:pt x="349" y="235"/>
                  </a:cubicBezTo>
                  <a:cubicBezTo>
                    <a:pt x="349" y="234"/>
                    <a:pt x="349" y="233"/>
                    <a:pt x="349" y="233"/>
                  </a:cubicBezTo>
                  <a:cubicBezTo>
                    <a:pt x="349" y="232"/>
                    <a:pt x="349" y="232"/>
                    <a:pt x="349" y="232"/>
                  </a:cubicBezTo>
                  <a:cubicBezTo>
                    <a:pt x="349" y="232"/>
                    <a:pt x="350" y="229"/>
                    <a:pt x="350" y="228"/>
                  </a:cubicBezTo>
                  <a:cubicBezTo>
                    <a:pt x="350" y="226"/>
                    <a:pt x="350" y="224"/>
                    <a:pt x="350" y="222"/>
                  </a:cubicBezTo>
                  <a:cubicBezTo>
                    <a:pt x="352" y="220"/>
                    <a:pt x="353" y="219"/>
                    <a:pt x="355" y="218"/>
                  </a:cubicBezTo>
                  <a:cubicBezTo>
                    <a:pt x="355" y="217"/>
                    <a:pt x="356" y="217"/>
                    <a:pt x="356" y="216"/>
                  </a:cubicBezTo>
                  <a:cubicBezTo>
                    <a:pt x="358" y="215"/>
                    <a:pt x="360" y="212"/>
                    <a:pt x="362" y="211"/>
                  </a:cubicBezTo>
                  <a:cubicBezTo>
                    <a:pt x="363" y="210"/>
                    <a:pt x="364" y="209"/>
                    <a:pt x="365" y="208"/>
                  </a:cubicBezTo>
                  <a:cubicBezTo>
                    <a:pt x="367" y="208"/>
                    <a:pt x="368" y="206"/>
                    <a:pt x="370" y="206"/>
                  </a:cubicBezTo>
                  <a:cubicBezTo>
                    <a:pt x="371" y="207"/>
                    <a:pt x="371" y="209"/>
                    <a:pt x="371" y="210"/>
                  </a:cubicBezTo>
                  <a:cubicBezTo>
                    <a:pt x="373" y="212"/>
                    <a:pt x="374" y="213"/>
                    <a:pt x="374" y="216"/>
                  </a:cubicBezTo>
                  <a:cubicBezTo>
                    <a:pt x="375" y="217"/>
                    <a:pt x="376" y="216"/>
                    <a:pt x="377" y="217"/>
                  </a:cubicBezTo>
                  <a:cubicBezTo>
                    <a:pt x="377" y="217"/>
                    <a:pt x="378" y="218"/>
                    <a:pt x="378" y="219"/>
                  </a:cubicBezTo>
                  <a:cubicBezTo>
                    <a:pt x="378" y="219"/>
                    <a:pt x="379" y="220"/>
                    <a:pt x="379" y="221"/>
                  </a:cubicBezTo>
                  <a:cubicBezTo>
                    <a:pt x="379" y="221"/>
                    <a:pt x="379" y="222"/>
                    <a:pt x="379" y="223"/>
                  </a:cubicBezTo>
                  <a:cubicBezTo>
                    <a:pt x="380" y="224"/>
                    <a:pt x="379" y="224"/>
                    <a:pt x="380" y="225"/>
                  </a:cubicBezTo>
                  <a:cubicBezTo>
                    <a:pt x="380" y="226"/>
                    <a:pt x="380" y="227"/>
                    <a:pt x="380" y="227"/>
                  </a:cubicBezTo>
                  <a:cubicBezTo>
                    <a:pt x="380" y="228"/>
                    <a:pt x="380" y="229"/>
                    <a:pt x="380" y="230"/>
                  </a:cubicBezTo>
                  <a:cubicBezTo>
                    <a:pt x="380" y="232"/>
                    <a:pt x="381" y="232"/>
                    <a:pt x="381" y="233"/>
                  </a:cubicBezTo>
                  <a:cubicBezTo>
                    <a:pt x="380" y="235"/>
                    <a:pt x="379" y="236"/>
                    <a:pt x="380" y="238"/>
                  </a:cubicBezTo>
                  <a:cubicBezTo>
                    <a:pt x="380" y="240"/>
                    <a:pt x="381" y="241"/>
                    <a:pt x="382" y="243"/>
                  </a:cubicBezTo>
                  <a:cubicBezTo>
                    <a:pt x="382" y="244"/>
                    <a:pt x="382" y="245"/>
                    <a:pt x="382" y="246"/>
                  </a:cubicBezTo>
                  <a:cubicBezTo>
                    <a:pt x="382" y="247"/>
                    <a:pt x="382" y="247"/>
                    <a:pt x="382" y="248"/>
                  </a:cubicBezTo>
                  <a:cubicBezTo>
                    <a:pt x="382" y="249"/>
                    <a:pt x="382" y="250"/>
                    <a:pt x="383" y="250"/>
                  </a:cubicBezTo>
                  <a:cubicBezTo>
                    <a:pt x="383" y="251"/>
                    <a:pt x="383" y="251"/>
                    <a:pt x="383" y="251"/>
                  </a:cubicBezTo>
                  <a:cubicBezTo>
                    <a:pt x="384" y="253"/>
                    <a:pt x="385" y="254"/>
                    <a:pt x="386" y="254"/>
                  </a:cubicBezTo>
                  <a:cubicBezTo>
                    <a:pt x="387" y="252"/>
                    <a:pt x="386" y="251"/>
                    <a:pt x="386" y="250"/>
                  </a:cubicBezTo>
                  <a:cubicBezTo>
                    <a:pt x="386" y="249"/>
                    <a:pt x="387" y="248"/>
                    <a:pt x="387" y="247"/>
                  </a:cubicBezTo>
                  <a:cubicBezTo>
                    <a:pt x="386" y="246"/>
                    <a:pt x="385" y="245"/>
                    <a:pt x="385" y="243"/>
                  </a:cubicBezTo>
                  <a:cubicBezTo>
                    <a:pt x="384" y="243"/>
                    <a:pt x="384" y="242"/>
                    <a:pt x="383" y="241"/>
                  </a:cubicBezTo>
                  <a:cubicBezTo>
                    <a:pt x="383" y="241"/>
                    <a:pt x="383" y="240"/>
                    <a:pt x="382" y="240"/>
                  </a:cubicBezTo>
                  <a:cubicBezTo>
                    <a:pt x="382" y="240"/>
                    <a:pt x="382" y="239"/>
                    <a:pt x="382" y="238"/>
                  </a:cubicBezTo>
                  <a:cubicBezTo>
                    <a:pt x="381" y="236"/>
                    <a:pt x="382" y="234"/>
                    <a:pt x="382" y="232"/>
                  </a:cubicBezTo>
                  <a:cubicBezTo>
                    <a:pt x="383" y="231"/>
                    <a:pt x="383" y="229"/>
                    <a:pt x="384" y="229"/>
                  </a:cubicBezTo>
                  <a:cubicBezTo>
                    <a:pt x="385" y="229"/>
                    <a:pt x="386" y="230"/>
                    <a:pt x="386" y="232"/>
                  </a:cubicBezTo>
                  <a:cubicBezTo>
                    <a:pt x="387" y="233"/>
                    <a:pt x="388" y="235"/>
                    <a:pt x="389" y="235"/>
                  </a:cubicBezTo>
                  <a:cubicBezTo>
                    <a:pt x="389" y="235"/>
                    <a:pt x="389" y="236"/>
                    <a:pt x="389" y="236"/>
                  </a:cubicBezTo>
                  <a:cubicBezTo>
                    <a:pt x="390" y="237"/>
                    <a:pt x="392" y="236"/>
                    <a:pt x="393" y="235"/>
                  </a:cubicBezTo>
                  <a:cubicBezTo>
                    <a:pt x="391" y="247"/>
                    <a:pt x="388" y="259"/>
                    <a:pt x="384" y="271"/>
                  </a:cubicBezTo>
                  <a:cubicBezTo>
                    <a:pt x="383" y="270"/>
                    <a:pt x="382" y="270"/>
                    <a:pt x="382" y="269"/>
                  </a:cubicBezTo>
                  <a:cubicBezTo>
                    <a:pt x="382" y="268"/>
                    <a:pt x="383" y="267"/>
                    <a:pt x="383" y="266"/>
                  </a:cubicBezTo>
                  <a:cubicBezTo>
                    <a:pt x="383" y="264"/>
                    <a:pt x="382" y="263"/>
                    <a:pt x="381" y="262"/>
                  </a:cubicBezTo>
                  <a:cubicBezTo>
                    <a:pt x="381" y="261"/>
                    <a:pt x="381" y="261"/>
                    <a:pt x="381" y="260"/>
                  </a:cubicBezTo>
                  <a:cubicBezTo>
                    <a:pt x="380" y="259"/>
                    <a:pt x="379" y="258"/>
                    <a:pt x="379" y="257"/>
                  </a:cubicBezTo>
                  <a:cubicBezTo>
                    <a:pt x="378" y="257"/>
                    <a:pt x="378" y="256"/>
                    <a:pt x="377" y="255"/>
                  </a:cubicBezTo>
                  <a:cubicBezTo>
                    <a:pt x="377" y="255"/>
                    <a:pt x="377" y="254"/>
                    <a:pt x="377" y="254"/>
                  </a:cubicBezTo>
                  <a:cubicBezTo>
                    <a:pt x="377" y="254"/>
                    <a:pt x="377" y="254"/>
                    <a:pt x="377" y="254"/>
                  </a:cubicBezTo>
                  <a:cubicBezTo>
                    <a:pt x="376" y="252"/>
                    <a:pt x="375" y="251"/>
                    <a:pt x="375" y="250"/>
                  </a:cubicBezTo>
                  <a:cubicBezTo>
                    <a:pt x="374" y="250"/>
                    <a:pt x="373" y="249"/>
                    <a:pt x="372" y="249"/>
                  </a:cubicBezTo>
                  <a:cubicBezTo>
                    <a:pt x="372" y="249"/>
                    <a:pt x="372" y="249"/>
                    <a:pt x="372" y="249"/>
                  </a:cubicBezTo>
                  <a:cubicBezTo>
                    <a:pt x="372" y="250"/>
                    <a:pt x="372" y="250"/>
                    <a:pt x="372" y="250"/>
                  </a:cubicBezTo>
                  <a:cubicBezTo>
                    <a:pt x="372" y="252"/>
                    <a:pt x="373" y="254"/>
                    <a:pt x="374" y="256"/>
                  </a:cubicBezTo>
                  <a:cubicBezTo>
                    <a:pt x="374" y="257"/>
                    <a:pt x="374" y="258"/>
                    <a:pt x="374" y="258"/>
                  </a:cubicBezTo>
                  <a:cubicBezTo>
                    <a:pt x="374" y="260"/>
                    <a:pt x="376" y="261"/>
                    <a:pt x="376" y="262"/>
                  </a:cubicBezTo>
                  <a:cubicBezTo>
                    <a:pt x="377" y="263"/>
                    <a:pt x="377" y="264"/>
                    <a:pt x="377" y="265"/>
                  </a:cubicBezTo>
                  <a:cubicBezTo>
                    <a:pt x="378" y="266"/>
                    <a:pt x="378" y="267"/>
                    <a:pt x="379" y="268"/>
                  </a:cubicBezTo>
                  <a:cubicBezTo>
                    <a:pt x="379" y="269"/>
                    <a:pt x="379" y="269"/>
                    <a:pt x="379" y="270"/>
                  </a:cubicBezTo>
                  <a:cubicBezTo>
                    <a:pt x="380" y="270"/>
                    <a:pt x="380" y="271"/>
                    <a:pt x="380" y="271"/>
                  </a:cubicBezTo>
                  <a:cubicBezTo>
                    <a:pt x="380" y="271"/>
                    <a:pt x="380" y="271"/>
                    <a:pt x="380" y="271"/>
                  </a:cubicBezTo>
                  <a:cubicBezTo>
                    <a:pt x="380" y="271"/>
                    <a:pt x="380" y="272"/>
                    <a:pt x="380" y="272"/>
                  </a:cubicBezTo>
                  <a:cubicBezTo>
                    <a:pt x="380" y="272"/>
                    <a:pt x="381" y="272"/>
                    <a:pt x="381" y="272"/>
                  </a:cubicBezTo>
                  <a:cubicBezTo>
                    <a:pt x="382" y="273"/>
                    <a:pt x="382" y="273"/>
                    <a:pt x="383" y="274"/>
                  </a:cubicBezTo>
                  <a:cubicBezTo>
                    <a:pt x="376" y="292"/>
                    <a:pt x="366" y="310"/>
                    <a:pt x="353" y="325"/>
                  </a:cubicBezTo>
                  <a:cubicBezTo>
                    <a:pt x="353" y="324"/>
                    <a:pt x="352" y="324"/>
                    <a:pt x="351" y="323"/>
                  </a:cubicBezTo>
                  <a:cubicBezTo>
                    <a:pt x="351" y="321"/>
                    <a:pt x="351" y="317"/>
                    <a:pt x="349" y="318"/>
                  </a:cubicBezTo>
                  <a:cubicBezTo>
                    <a:pt x="348" y="318"/>
                    <a:pt x="348" y="320"/>
                    <a:pt x="348" y="321"/>
                  </a:cubicBezTo>
                  <a:cubicBezTo>
                    <a:pt x="348" y="322"/>
                    <a:pt x="347" y="323"/>
                    <a:pt x="347" y="324"/>
                  </a:cubicBezTo>
                  <a:cubicBezTo>
                    <a:pt x="347" y="325"/>
                    <a:pt x="347" y="325"/>
                    <a:pt x="347" y="326"/>
                  </a:cubicBezTo>
                  <a:cubicBezTo>
                    <a:pt x="346" y="327"/>
                    <a:pt x="346" y="328"/>
                    <a:pt x="345" y="329"/>
                  </a:cubicBezTo>
                  <a:cubicBezTo>
                    <a:pt x="344" y="330"/>
                    <a:pt x="345" y="331"/>
                    <a:pt x="343" y="331"/>
                  </a:cubicBezTo>
                  <a:cubicBezTo>
                    <a:pt x="342" y="332"/>
                    <a:pt x="341" y="329"/>
                    <a:pt x="339" y="328"/>
                  </a:cubicBezTo>
                  <a:cubicBezTo>
                    <a:pt x="339" y="328"/>
                    <a:pt x="338" y="328"/>
                    <a:pt x="338" y="327"/>
                  </a:cubicBezTo>
                  <a:cubicBezTo>
                    <a:pt x="336" y="326"/>
                    <a:pt x="337" y="324"/>
                    <a:pt x="338" y="323"/>
                  </a:cubicBezTo>
                  <a:cubicBezTo>
                    <a:pt x="339" y="322"/>
                    <a:pt x="340" y="321"/>
                    <a:pt x="340" y="320"/>
                  </a:cubicBezTo>
                  <a:cubicBezTo>
                    <a:pt x="339" y="319"/>
                    <a:pt x="337" y="319"/>
                    <a:pt x="336" y="319"/>
                  </a:cubicBezTo>
                  <a:cubicBezTo>
                    <a:pt x="334" y="318"/>
                    <a:pt x="332" y="318"/>
                    <a:pt x="330" y="319"/>
                  </a:cubicBezTo>
                  <a:cubicBezTo>
                    <a:pt x="329" y="319"/>
                    <a:pt x="329" y="320"/>
                    <a:pt x="328" y="320"/>
                  </a:cubicBezTo>
                  <a:cubicBezTo>
                    <a:pt x="327" y="322"/>
                    <a:pt x="326" y="324"/>
                    <a:pt x="325" y="325"/>
                  </a:cubicBezTo>
                  <a:cubicBezTo>
                    <a:pt x="323" y="325"/>
                    <a:pt x="322" y="324"/>
                    <a:pt x="321" y="324"/>
                  </a:cubicBezTo>
                  <a:cubicBezTo>
                    <a:pt x="319" y="324"/>
                    <a:pt x="315" y="329"/>
                    <a:pt x="313" y="330"/>
                  </a:cubicBezTo>
                  <a:cubicBezTo>
                    <a:pt x="313" y="331"/>
                    <a:pt x="312" y="331"/>
                    <a:pt x="312" y="331"/>
                  </a:cubicBezTo>
                  <a:cubicBezTo>
                    <a:pt x="311" y="332"/>
                    <a:pt x="311" y="332"/>
                    <a:pt x="311" y="332"/>
                  </a:cubicBezTo>
                  <a:cubicBezTo>
                    <a:pt x="310" y="334"/>
                    <a:pt x="311" y="334"/>
                    <a:pt x="310" y="335"/>
                  </a:cubicBezTo>
                  <a:cubicBezTo>
                    <a:pt x="310" y="336"/>
                    <a:pt x="309" y="337"/>
                    <a:pt x="308" y="338"/>
                  </a:cubicBezTo>
                  <a:cubicBezTo>
                    <a:pt x="306" y="338"/>
                    <a:pt x="305" y="338"/>
                    <a:pt x="304" y="338"/>
                  </a:cubicBezTo>
                  <a:cubicBezTo>
                    <a:pt x="302" y="339"/>
                    <a:pt x="300" y="340"/>
                    <a:pt x="298" y="341"/>
                  </a:cubicBezTo>
                  <a:cubicBezTo>
                    <a:pt x="297" y="343"/>
                    <a:pt x="295" y="344"/>
                    <a:pt x="294" y="346"/>
                  </a:cubicBezTo>
                  <a:cubicBezTo>
                    <a:pt x="293" y="349"/>
                    <a:pt x="292" y="353"/>
                    <a:pt x="292" y="355"/>
                  </a:cubicBezTo>
                  <a:cubicBezTo>
                    <a:pt x="292" y="356"/>
                    <a:pt x="293" y="357"/>
                    <a:pt x="293" y="358"/>
                  </a:cubicBezTo>
                  <a:cubicBezTo>
                    <a:pt x="293" y="359"/>
                    <a:pt x="293" y="359"/>
                    <a:pt x="293" y="359"/>
                  </a:cubicBezTo>
                  <a:cubicBezTo>
                    <a:pt x="293" y="360"/>
                    <a:pt x="294" y="360"/>
                    <a:pt x="294" y="361"/>
                  </a:cubicBezTo>
                  <a:cubicBezTo>
                    <a:pt x="294" y="361"/>
                    <a:pt x="293" y="362"/>
                    <a:pt x="293" y="363"/>
                  </a:cubicBezTo>
                  <a:cubicBezTo>
                    <a:pt x="293" y="364"/>
                    <a:pt x="293" y="365"/>
                    <a:pt x="293" y="366"/>
                  </a:cubicBezTo>
                  <a:cubicBezTo>
                    <a:pt x="293" y="369"/>
                    <a:pt x="292" y="370"/>
                    <a:pt x="291" y="372"/>
                  </a:cubicBezTo>
                  <a:cubicBezTo>
                    <a:pt x="292" y="373"/>
                    <a:pt x="292" y="374"/>
                    <a:pt x="293" y="374"/>
                  </a:cubicBezTo>
                  <a:cubicBezTo>
                    <a:pt x="267" y="388"/>
                    <a:pt x="237" y="395"/>
                    <a:pt x="205" y="395"/>
                  </a:cubicBezTo>
                  <a:cubicBezTo>
                    <a:pt x="170" y="395"/>
                    <a:pt x="137" y="386"/>
                    <a:pt x="108" y="369"/>
                  </a:cubicBezTo>
                  <a:close/>
                  <a:moveTo>
                    <a:pt x="285" y="203"/>
                  </a:moveTo>
                  <a:cubicBezTo>
                    <a:pt x="285" y="202"/>
                    <a:pt x="284" y="201"/>
                    <a:pt x="284" y="201"/>
                  </a:cubicBezTo>
                  <a:cubicBezTo>
                    <a:pt x="284" y="200"/>
                    <a:pt x="284" y="198"/>
                    <a:pt x="283" y="197"/>
                  </a:cubicBezTo>
                  <a:cubicBezTo>
                    <a:pt x="283" y="197"/>
                    <a:pt x="283" y="195"/>
                    <a:pt x="282" y="195"/>
                  </a:cubicBezTo>
                  <a:cubicBezTo>
                    <a:pt x="281" y="194"/>
                    <a:pt x="280" y="191"/>
                    <a:pt x="279" y="189"/>
                  </a:cubicBezTo>
                  <a:cubicBezTo>
                    <a:pt x="279" y="189"/>
                    <a:pt x="280" y="188"/>
                    <a:pt x="280" y="188"/>
                  </a:cubicBezTo>
                  <a:cubicBezTo>
                    <a:pt x="280" y="188"/>
                    <a:pt x="280" y="188"/>
                    <a:pt x="280" y="188"/>
                  </a:cubicBezTo>
                  <a:cubicBezTo>
                    <a:pt x="282" y="188"/>
                    <a:pt x="282" y="189"/>
                    <a:pt x="283" y="190"/>
                  </a:cubicBezTo>
                  <a:cubicBezTo>
                    <a:pt x="283" y="190"/>
                    <a:pt x="284" y="190"/>
                    <a:pt x="284" y="190"/>
                  </a:cubicBezTo>
                  <a:cubicBezTo>
                    <a:pt x="284" y="191"/>
                    <a:pt x="285" y="192"/>
                    <a:pt x="286" y="194"/>
                  </a:cubicBezTo>
                  <a:cubicBezTo>
                    <a:pt x="286" y="194"/>
                    <a:pt x="286" y="196"/>
                    <a:pt x="287" y="197"/>
                  </a:cubicBezTo>
                  <a:cubicBezTo>
                    <a:pt x="288" y="198"/>
                    <a:pt x="290" y="200"/>
                    <a:pt x="290" y="201"/>
                  </a:cubicBezTo>
                  <a:cubicBezTo>
                    <a:pt x="290" y="202"/>
                    <a:pt x="289" y="204"/>
                    <a:pt x="290" y="205"/>
                  </a:cubicBezTo>
                  <a:cubicBezTo>
                    <a:pt x="290" y="205"/>
                    <a:pt x="290" y="207"/>
                    <a:pt x="290" y="207"/>
                  </a:cubicBezTo>
                  <a:cubicBezTo>
                    <a:pt x="291" y="209"/>
                    <a:pt x="293" y="210"/>
                    <a:pt x="294" y="211"/>
                  </a:cubicBezTo>
                  <a:cubicBezTo>
                    <a:pt x="294" y="211"/>
                    <a:pt x="294" y="212"/>
                    <a:pt x="294" y="213"/>
                  </a:cubicBezTo>
                  <a:cubicBezTo>
                    <a:pt x="295" y="214"/>
                    <a:pt x="295" y="215"/>
                    <a:pt x="296" y="216"/>
                  </a:cubicBezTo>
                  <a:cubicBezTo>
                    <a:pt x="296" y="217"/>
                    <a:pt x="297" y="218"/>
                    <a:pt x="297" y="219"/>
                  </a:cubicBezTo>
                  <a:cubicBezTo>
                    <a:pt x="298" y="221"/>
                    <a:pt x="299" y="223"/>
                    <a:pt x="297" y="225"/>
                  </a:cubicBezTo>
                  <a:cubicBezTo>
                    <a:pt x="295" y="225"/>
                    <a:pt x="294" y="222"/>
                    <a:pt x="293" y="221"/>
                  </a:cubicBezTo>
                  <a:cubicBezTo>
                    <a:pt x="292" y="219"/>
                    <a:pt x="290" y="218"/>
                    <a:pt x="290" y="215"/>
                  </a:cubicBezTo>
                  <a:cubicBezTo>
                    <a:pt x="289" y="213"/>
                    <a:pt x="288" y="211"/>
                    <a:pt x="287" y="210"/>
                  </a:cubicBezTo>
                  <a:cubicBezTo>
                    <a:pt x="287" y="207"/>
                    <a:pt x="286" y="204"/>
                    <a:pt x="285" y="203"/>
                  </a:cubicBezTo>
                  <a:close/>
                  <a:moveTo>
                    <a:pt x="281" y="142"/>
                  </a:moveTo>
                  <a:cubicBezTo>
                    <a:pt x="282" y="141"/>
                    <a:pt x="283" y="141"/>
                    <a:pt x="284" y="140"/>
                  </a:cubicBezTo>
                  <a:cubicBezTo>
                    <a:pt x="285" y="140"/>
                    <a:pt x="286" y="139"/>
                    <a:pt x="287" y="139"/>
                  </a:cubicBezTo>
                  <a:cubicBezTo>
                    <a:pt x="287" y="138"/>
                    <a:pt x="289" y="138"/>
                    <a:pt x="289" y="139"/>
                  </a:cubicBezTo>
                  <a:cubicBezTo>
                    <a:pt x="290" y="142"/>
                    <a:pt x="286" y="142"/>
                    <a:pt x="286" y="145"/>
                  </a:cubicBezTo>
                  <a:cubicBezTo>
                    <a:pt x="286" y="146"/>
                    <a:pt x="287" y="146"/>
                    <a:pt x="288" y="147"/>
                  </a:cubicBezTo>
                  <a:cubicBezTo>
                    <a:pt x="289" y="148"/>
                    <a:pt x="290" y="149"/>
                    <a:pt x="291" y="150"/>
                  </a:cubicBezTo>
                  <a:cubicBezTo>
                    <a:pt x="291" y="150"/>
                    <a:pt x="292" y="150"/>
                    <a:pt x="293" y="151"/>
                  </a:cubicBezTo>
                  <a:cubicBezTo>
                    <a:pt x="293" y="151"/>
                    <a:pt x="294" y="152"/>
                    <a:pt x="294" y="153"/>
                  </a:cubicBezTo>
                  <a:cubicBezTo>
                    <a:pt x="294" y="156"/>
                    <a:pt x="289" y="157"/>
                    <a:pt x="287" y="155"/>
                  </a:cubicBezTo>
                  <a:cubicBezTo>
                    <a:pt x="286" y="155"/>
                    <a:pt x="286" y="155"/>
                    <a:pt x="286" y="155"/>
                  </a:cubicBezTo>
                  <a:cubicBezTo>
                    <a:pt x="286" y="155"/>
                    <a:pt x="286" y="155"/>
                    <a:pt x="285" y="155"/>
                  </a:cubicBezTo>
                  <a:cubicBezTo>
                    <a:pt x="284" y="154"/>
                    <a:pt x="283" y="154"/>
                    <a:pt x="282" y="153"/>
                  </a:cubicBezTo>
                  <a:cubicBezTo>
                    <a:pt x="281" y="153"/>
                    <a:pt x="279" y="153"/>
                    <a:pt x="278" y="154"/>
                  </a:cubicBezTo>
                  <a:cubicBezTo>
                    <a:pt x="277" y="154"/>
                    <a:pt x="276" y="155"/>
                    <a:pt x="276" y="155"/>
                  </a:cubicBezTo>
                  <a:cubicBezTo>
                    <a:pt x="274" y="155"/>
                    <a:pt x="273" y="155"/>
                    <a:pt x="271" y="155"/>
                  </a:cubicBezTo>
                  <a:cubicBezTo>
                    <a:pt x="271" y="154"/>
                    <a:pt x="270" y="154"/>
                    <a:pt x="269" y="153"/>
                  </a:cubicBezTo>
                  <a:cubicBezTo>
                    <a:pt x="269" y="151"/>
                    <a:pt x="270" y="148"/>
                    <a:pt x="271" y="146"/>
                  </a:cubicBezTo>
                  <a:cubicBezTo>
                    <a:pt x="272" y="143"/>
                    <a:pt x="274" y="140"/>
                    <a:pt x="277" y="142"/>
                  </a:cubicBezTo>
                  <a:cubicBezTo>
                    <a:pt x="278" y="143"/>
                    <a:pt x="278" y="144"/>
                    <a:pt x="278" y="146"/>
                  </a:cubicBezTo>
                  <a:cubicBezTo>
                    <a:pt x="278" y="146"/>
                    <a:pt x="279" y="147"/>
                    <a:pt x="279" y="147"/>
                  </a:cubicBezTo>
                  <a:cubicBezTo>
                    <a:pt x="281" y="147"/>
                    <a:pt x="282" y="146"/>
                    <a:pt x="283" y="145"/>
                  </a:cubicBezTo>
                  <a:cubicBezTo>
                    <a:pt x="284" y="143"/>
                    <a:pt x="281" y="144"/>
                    <a:pt x="281"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3"/>
            <p:cNvSpPr/>
            <p:nvPr/>
          </p:nvSpPr>
          <p:spPr bwMode="auto">
            <a:xfrm>
              <a:off x="4046" y="2354"/>
              <a:ext cx="35" cy="74"/>
            </a:xfrm>
            <a:custGeom>
              <a:avLst/>
              <a:gdLst>
                <a:gd name="T0" fmla="*/ 1 w 15"/>
                <a:gd name="T1" fmla="*/ 29 h 31"/>
                <a:gd name="T2" fmla="*/ 4 w 15"/>
                <a:gd name="T3" fmla="*/ 31 h 31"/>
                <a:gd name="T4" fmla="*/ 8 w 15"/>
                <a:gd name="T5" fmla="*/ 26 h 31"/>
                <a:gd name="T6" fmla="*/ 10 w 15"/>
                <a:gd name="T7" fmla="*/ 19 h 31"/>
                <a:gd name="T8" fmla="*/ 11 w 15"/>
                <a:gd name="T9" fmla="*/ 15 h 31"/>
                <a:gd name="T10" fmla="*/ 12 w 15"/>
                <a:gd name="T11" fmla="*/ 13 h 31"/>
                <a:gd name="T12" fmla="*/ 13 w 15"/>
                <a:gd name="T13" fmla="*/ 11 h 31"/>
                <a:gd name="T14" fmla="*/ 14 w 15"/>
                <a:gd name="T15" fmla="*/ 6 h 31"/>
                <a:gd name="T16" fmla="*/ 13 w 15"/>
                <a:gd name="T17" fmla="*/ 0 h 31"/>
                <a:gd name="T18" fmla="*/ 12 w 15"/>
                <a:gd name="T19" fmla="*/ 0 h 31"/>
                <a:gd name="T20" fmla="*/ 11 w 15"/>
                <a:gd name="T21" fmla="*/ 1 h 31"/>
                <a:gd name="T22" fmla="*/ 9 w 15"/>
                <a:gd name="T23" fmla="*/ 4 h 31"/>
                <a:gd name="T24" fmla="*/ 9 w 15"/>
                <a:gd name="T25" fmla="*/ 5 h 31"/>
                <a:gd name="T26" fmla="*/ 5 w 15"/>
                <a:gd name="T27" fmla="*/ 8 h 31"/>
                <a:gd name="T28" fmla="*/ 3 w 15"/>
                <a:gd name="T29" fmla="*/ 9 h 31"/>
                <a:gd name="T30" fmla="*/ 3 w 15"/>
                <a:gd name="T31" fmla="*/ 10 h 31"/>
                <a:gd name="T32" fmla="*/ 3 w 15"/>
                <a:gd name="T33" fmla="*/ 17 h 31"/>
                <a:gd name="T34" fmla="*/ 0 w 15"/>
                <a:gd name="T35" fmla="*/ 23 h 31"/>
                <a:gd name="T36" fmla="*/ 1 w 15"/>
                <a:gd name="T37" fmla="*/ 28 h 31"/>
                <a:gd name="T38" fmla="*/ 1 w 15"/>
                <a:gd name="T3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31">
                  <a:moveTo>
                    <a:pt x="1" y="29"/>
                  </a:moveTo>
                  <a:cubicBezTo>
                    <a:pt x="2" y="30"/>
                    <a:pt x="3" y="31"/>
                    <a:pt x="4" y="31"/>
                  </a:cubicBezTo>
                  <a:cubicBezTo>
                    <a:pt x="6" y="31"/>
                    <a:pt x="7" y="29"/>
                    <a:pt x="8" y="26"/>
                  </a:cubicBezTo>
                  <a:cubicBezTo>
                    <a:pt x="9" y="24"/>
                    <a:pt x="10" y="21"/>
                    <a:pt x="10" y="19"/>
                  </a:cubicBezTo>
                  <a:cubicBezTo>
                    <a:pt x="10" y="18"/>
                    <a:pt x="11" y="17"/>
                    <a:pt x="11" y="15"/>
                  </a:cubicBezTo>
                  <a:cubicBezTo>
                    <a:pt x="11" y="15"/>
                    <a:pt x="12" y="14"/>
                    <a:pt x="12" y="13"/>
                  </a:cubicBezTo>
                  <a:cubicBezTo>
                    <a:pt x="12" y="13"/>
                    <a:pt x="12" y="12"/>
                    <a:pt x="13" y="11"/>
                  </a:cubicBezTo>
                  <a:cubicBezTo>
                    <a:pt x="13" y="9"/>
                    <a:pt x="13" y="7"/>
                    <a:pt x="14" y="6"/>
                  </a:cubicBezTo>
                  <a:cubicBezTo>
                    <a:pt x="14" y="4"/>
                    <a:pt x="15" y="1"/>
                    <a:pt x="13" y="0"/>
                  </a:cubicBezTo>
                  <a:cubicBezTo>
                    <a:pt x="12" y="0"/>
                    <a:pt x="12" y="0"/>
                    <a:pt x="12" y="0"/>
                  </a:cubicBezTo>
                  <a:cubicBezTo>
                    <a:pt x="12" y="1"/>
                    <a:pt x="12" y="0"/>
                    <a:pt x="11" y="1"/>
                  </a:cubicBezTo>
                  <a:cubicBezTo>
                    <a:pt x="11" y="3"/>
                    <a:pt x="10" y="4"/>
                    <a:pt x="9" y="4"/>
                  </a:cubicBezTo>
                  <a:cubicBezTo>
                    <a:pt x="9" y="5"/>
                    <a:pt x="9" y="5"/>
                    <a:pt x="9" y="5"/>
                  </a:cubicBezTo>
                  <a:cubicBezTo>
                    <a:pt x="8" y="7"/>
                    <a:pt x="7" y="7"/>
                    <a:pt x="5" y="8"/>
                  </a:cubicBezTo>
                  <a:cubicBezTo>
                    <a:pt x="5" y="8"/>
                    <a:pt x="3" y="9"/>
                    <a:pt x="3" y="9"/>
                  </a:cubicBezTo>
                  <a:cubicBezTo>
                    <a:pt x="3" y="9"/>
                    <a:pt x="3" y="10"/>
                    <a:pt x="3" y="10"/>
                  </a:cubicBezTo>
                  <a:cubicBezTo>
                    <a:pt x="2" y="12"/>
                    <a:pt x="2" y="14"/>
                    <a:pt x="3" y="17"/>
                  </a:cubicBezTo>
                  <a:cubicBezTo>
                    <a:pt x="2" y="19"/>
                    <a:pt x="0" y="20"/>
                    <a:pt x="0" y="23"/>
                  </a:cubicBezTo>
                  <a:cubicBezTo>
                    <a:pt x="0" y="25"/>
                    <a:pt x="1" y="27"/>
                    <a:pt x="1" y="28"/>
                  </a:cubicBezTo>
                  <a:cubicBezTo>
                    <a:pt x="1" y="28"/>
                    <a:pt x="1" y="29"/>
                    <a:pt x="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4"/>
            <p:cNvSpPr/>
            <p:nvPr/>
          </p:nvSpPr>
          <p:spPr bwMode="auto">
            <a:xfrm>
              <a:off x="3710" y="1726"/>
              <a:ext cx="172" cy="169"/>
            </a:xfrm>
            <a:custGeom>
              <a:avLst/>
              <a:gdLst>
                <a:gd name="T0" fmla="*/ 36 w 72"/>
                <a:gd name="T1" fmla="*/ 57 h 71"/>
                <a:gd name="T2" fmla="*/ 41 w 72"/>
                <a:gd name="T3" fmla="*/ 55 h 71"/>
                <a:gd name="T4" fmla="*/ 46 w 72"/>
                <a:gd name="T5" fmla="*/ 52 h 71"/>
                <a:gd name="T6" fmla="*/ 50 w 72"/>
                <a:gd name="T7" fmla="*/ 48 h 71"/>
                <a:gd name="T8" fmla="*/ 53 w 72"/>
                <a:gd name="T9" fmla="*/ 47 h 71"/>
                <a:gd name="T10" fmla="*/ 57 w 72"/>
                <a:gd name="T11" fmla="*/ 46 h 71"/>
                <a:gd name="T12" fmla="*/ 62 w 72"/>
                <a:gd name="T13" fmla="*/ 41 h 71"/>
                <a:gd name="T14" fmla="*/ 64 w 72"/>
                <a:gd name="T15" fmla="*/ 35 h 71"/>
                <a:gd name="T16" fmla="*/ 66 w 72"/>
                <a:gd name="T17" fmla="*/ 26 h 71"/>
                <a:gd name="T18" fmla="*/ 66 w 72"/>
                <a:gd name="T19" fmla="*/ 18 h 71"/>
                <a:gd name="T20" fmla="*/ 69 w 72"/>
                <a:gd name="T21" fmla="*/ 15 h 71"/>
                <a:gd name="T22" fmla="*/ 72 w 72"/>
                <a:gd name="T23" fmla="*/ 11 h 71"/>
                <a:gd name="T24" fmla="*/ 69 w 72"/>
                <a:gd name="T25" fmla="*/ 8 h 71"/>
                <a:gd name="T26" fmla="*/ 66 w 72"/>
                <a:gd name="T27" fmla="*/ 8 h 71"/>
                <a:gd name="T28" fmla="*/ 66 w 72"/>
                <a:gd name="T29" fmla="*/ 5 h 71"/>
                <a:gd name="T30" fmla="*/ 60 w 72"/>
                <a:gd name="T31" fmla="*/ 1 h 71"/>
                <a:gd name="T32" fmla="*/ 56 w 72"/>
                <a:gd name="T33" fmla="*/ 1 h 71"/>
                <a:gd name="T34" fmla="*/ 46 w 72"/>
                <a:gd name="T35" fmla="*/ 1 h 71"/>
                <a:gd name="T36" fmla="*/ 40 w 72"/>
                <a:gd name="T37" fmla="*/ 4 h 71"/>
                <a:gd name="T38" fmla="*/ 36 w 72"/>
                <a:gd name="T39" fmla="*/ 6 h 71"/>
                <a:gd name="T40" fmla="*/ 34 w 72"/>
                <a:gd name="T41" fmla="*/ 9 h 71"/>
                <a:gd name="T42" fmla="*/ 32 w 72"/>
                <a:gd name="T43" fmla="*/ 7 h 71"/>
                <a:gd name="T44" fmla="*/ 25 w 72"/>
                <a:gd name="T45" fmla="*/ 8 h 71"/>
                <a:gd name="T46" fmla="*/ 21 w 72"/>
                <a:gd name="T47" fmla="*/ 9 h 71"/>
                <a:gd name="T48" fmla="*/ 16 w 72"/>
                <a:gd name="T49" fmla="*/ 11 h 71"/>
                <a:gd name="T50" fmla="*/ 13 w 72"/>
                <a:gd name="T51" fmla="*/ 13 h 71"/>
                <a:gd name="T52" fmla="*/ 11 w 72"/>
                <a:gd name="T53" fmla="*/ 14 h 71"/>
                <a:gd name="T54" fmla="*/ 10 w 72"/>
                <a:gd name="T55" fmla="*/ 18 h 71"/>
                <a:gd name="T56" fmla="*/ 2 w 72"/>
                <a:gd name="T57" fmla="*/ 21 h 71"/>
                <a:gd name="T58" fmla="*/ 1 w 72"/>
                <a:gd name="T59" fmla="*/ 25 h 71"/>
                <a:gd name="T60" fmla="*/ 2 w 72"/>
                <a:gd name="T61" fmla="*/ 29 h 71"/>
                <a:gd name="T62" fmla="*/ 9 w 72"/>
                <a:gd name="T63" fmla="*/ 28 h 71"/>
                <a:gd name="T64" fmla="*/ 14 w 72"/>
                <a:gd name="T65" fmla="*/ 29 h 71"/>
                <a:gd name="T66" fmla="*/ 17 w 72"/>
                <a:gd name="T67" fmla="*/ 32 h 71"/>
                <a:gd name="T68" fmla="*/ 17 w 72"/>
                <a:gd name="T69" fmla="*/ 33 h 71"/>
                <a:gd name="T70" fmla="*/ 18 w 72"/>
                <a:gd name="T71" fmla="*/ 35 h 71"/>
                <a:gd name="T72" fmla="*/ 21 w 72"/>
                <a:gd name="T73" fmla="*/ 41 h 71"/>
                <a:gd name="T74" fmla="*/ 23 w 72"/>
                <a:gd name="T75" fmla="*/ 47 h 71"/>
                <a:gd name="T76" fmla="*/ 20 w 72"/>
                <a:gd name="T77" fmla="*/ 50 h 71"/>
                <a:gd name="T78" fmla="*/ 18 w 72"/>
                <a:gd name="T79" fmla="*/ 55 h 71"/>
                <a:gd name="T80" fmla="*/ 18 w 72"/>
                <a:gd name="T81" fmla="*/ 59 h 71"/>
                <a:gd name="T82" fmla="*/ 20 w 72"/>
                <a:gd name="T83" fmla="*/ 63 h 71"/>
                <a:gd name="T84" fmla="*/ 22 w 72"/>
                <a:gd name="T85" fmla="*/ 67 h 71"/>
                <a:gd name="T86" fmla="*/ 26 w 72"/>
                <a:gd name="T87" fmla="*/ 69 h 71"/>
                <a:gd name="T88" fmla="*/ 31 w 72"/>
                <a:gd name="T89" fmla="*/ 68 h 71"/>
                <a:gd name="T90" fmla="*/ 33 w 72"/>
                <a:gd name="T91" fmla="*/ 64 h 71"/>
                <a:gd name="T92" fmla="*/ 35 w 72"/>
                <a:gd name="T93"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71">
                  <a:moveTo>
                    <a:pt x="35" y="61"/>
                  </a:moveTo>
                  <a:cubicBezTo>
                    <a:pt x="35" y="60"/>
                    <a:pt x="36" y="58"/>
                    <a:pt x="36" y="57"/>
                  </a:cubicBezTo>
                  <a:cubicBezTo>
                    <a:pt x="37" y="57"/>
                    <a:pt x="37" y="56"/>
                    <a:pt x="38" y="56"/>
                  </a:cubicBezTo>
                  <a:cubicBezTo>
                    <a:pt x="39" y="55"/>
                    <a:pt x="40" y="56"/>
                    <a:pt x="41" y="55"/>
                  </a:cubicBezTo>
                  <a:cubicBezTo>
                    <a:pt x="42" y="55"/>
                    <a:pt x="43" y="54"/>
                    <a:pt x="43" y="53"/>
                  </a:cubicBezTo>
                  <a:cubicBezTo>
                    <a:pt x="44" y="53"/>
                    <a:pt x="45" y="52"/>
                    <a:pt x="46" y="52"/>
                  </a:cubicBezTo>
                  <a:cubicBezTo>
                    <a:pt x="47" y="51"/>
                    <a:pt x="47" y="50"/>
                    <a:pt x="48" y="50"/>
                  </a:cubicBezTo>
                  <a:cubicBezTo>
                    <a:pt x="49" y="49"/>
                    <a:pt x="49" y="48"/>
                    <a:pt x="50" y="48"/>
                  </a:cubicBezTo>
                  <a:cubicBezTo>
                    <a:pt x="50" y="48"/>
                    <a:pt x="51" y="48"/>
                    <a:pt x="52" y="48"/>
                  </a:cubicBezTo>
                  <a:cubicBezTo>
                    <a:pt x="52" y="48"/>
                    <a:pt x="53" y="47"/>
                    <a:pt x="53" y="47"/>
                  </a:cubicBezTo>
                  <a:cubicBezTo>
                    <a:pt x="54" y="47"/>
                    <a:pt x="56" y="47"/>
                    <a:pt x="57" y="47"/>
                  </a:cubicBezTo>
                  <a:cubicBezTo>
                    <a:pt x="57" y="47"/>
                    <a:pt x="57" y="46"/>
                    <a:pt x="57" y="46"/>
                  </a:cubicBezTo>
                  <a:cubicBezTo>
                    <a:pt x="59" y="46"/>
                    <a:pt x="59" y="45"/>
                    <a:pt x="60" y="43"/>
                  </a:cubicBezTo>
                  <a:cubicBezTo>
                    <a:pt x="61" y="42"/>
                    <a:pt x="62" y="42"/>
                    <a:pt x="62" y="41"/>
                  </a:cubicBezTo>
                  <a:cubicBezTo>
                    <a:pt x="63" y="40"/>
                    <a:pt x="62" y="39"/>
                    <a:pt x="62" y="39"/>
                  </a:cubicBezTo>
                  <a:cubicBezTo>
                    <a:pt x="62" y="37"/>
                    <a:pt x="63" y="37"/>
                    <a:pt x="64" y="35"/>
                  </a:cubicBezTo>
                  <a:cubicBezTo>
                    <a:pt x="64" y="34"/>
                    <a:pt x="64" y="32"/>
                    <a:pt x="65" y="30"/>
                  </a:cubicBezTo>
                  <a:cubicBezTo>
                    <a:pt x="65" y="29"/>
                    <a:pt x="65" y="27"/>
                    <a:pt x="66" y="26"/>
                  </a:cubicBezTo>
                  <a:cubicBezTo>
                    <a:pt x="66" y="25"/>
                    <a:pt x="65" y="24"/>
                    <a:pt x="64" y="23"/>
                  </a:cubicBezTo>
                  <a:cubicBezTo>
                    <a:pt x="65" y="22"/>
                    <a:pt x="66" y="20"/>
                    <a:pt x="66" y="18"/>
                  </a:cubicBezTo>
                  <a:cubicBezTo>
                    <a:pt x="67" y="17"/>
                    <a:pt x="68" y="16"/>
                    <a:pt x="68" y="16"/>
                  </a:cubicBezTo>
                  <a:cubicBezTo>
                    <a:pt x="68" y="15"/>
                    <a:pt x="69" y="15"/>
                    <a:pt x="69" y="15"/>
                  </a:cubicBezTo>
                  <a:cubicBezTo>
                    <a:pt x="69" y="15"/>
                    <a:pt x="69" y="15"/>
                    <a:pt x="69" y="14"/>
                  </a:cubicBezTo>
                  <a:cubicBezTo>
                    <a:pt x="70" y="13"/>
                    <a:pt x="71" y="13"/>
                    <a:pt x="72" y="11"/>
                  </a:cubicBezTo>
                  <a:cubicBezTo>
                    <a:pt x="72" y="10"/>
                    <a:pt x="72" y="9"/>
                    <a:pt x="72" y="7"/>
                  </a:cubicBezTo>
                  <a:cubicBezTo>
                    <a:pt x="71" y="7"/>
                    <a:pt x="70" y="7"/>
                    <a:pt x="69" y="8"/>
                  </a:cubicBezTo>
                  <a:cubicBezTo>
                    <a:pt x="69" y="8"/>
                    <a:pt x="68" y="8"/>
                    <a:pt x="68" y="8"/>
                  </a:cubicBezTo>
                  <a:cubicBezTo>
                    <a:pt x="68" y="8"/>
                    <a:pt x="67" y="8"/>
                    <a:pt x="66" y="8"/>
                  </a:cubicBezTo>
                  <a:cubicBezTo>
                    <a:pt x="66" y="8"/>
                    <a:pt x="64" y="9"/>
                    <a:pt x="64" y="8"/>
                  </a:cubicBezTo>
                  <a:cubicBezTo>
                    <a:pt x="64" y="7"/>
                    <a:pt x="66" y="6"/>
                    <a:pt x="66" y="5"/>
                  </a:cubicBezTo>
                  <a:cubicBezTo>
                    <a:pt x="65" y="3"/>
                    <a:pt x="64" y="3"/>
                    <a:pt x="63" y="2"/>
                  </a:cubicBezTo>
                  <a:cubicBezTo>
                    <a:pt x="62" y="2"/>
                    <a:pt x="61" y="1"/>
                    <a:pt x="60" y="1"/>
                  </a:cubicBezTo>
                  <a:cubicBezTo>
                    <a:pt x="60" y="1"/>
                    <a:pt x="59" y="2"/>
                    <a:pt x="59" y="1"/>
                  </a:cubicBezTo>
                  <a:cubicBezTo>
                    <a:pt x="58" y="1"/>
                    <a:pt x="57" y="1"/>
                    <a:pt x="56" y="1"/>
                  </a:cubicBezTo>
                  <a:cubicBezTo>
                    <a:pt x="55" y="0"/>
                    <a:pt x="53" y="1"/>
                    <a:pt x="51" y="1"/>
                  </a:cubicBezTo>
                  <a:cubicBezTo>
                    <a:pt x="50" y="1"/>
                    <a:pt x="48" y="1"/>
                    <a:pt x="46" y="1"/>
                  </a:cubicBezTo>
                  <a:cubicBezTo>
                    <a:pt x="45" y="2"/>
                    <a:pt x="43" y="4"/>
                    <a:pt x="42" y="4"/>
                  </a:cubicBezTo>
                  <a:cubicBezTo>
                    <a:pt x="41" y="4"/>
                    <a:pt x="41" y="4"/>
                    <a:pt x="40" y="4"/>
                  </a:cubicBezTo>
                  <a:cubicBezTo>
                    <a:pt x="39" y="3"/>
                    <a:pt x="38" y="4"/>
                    <a:pt x="37" y="5"/>
                  </a:cubicBezTo>
                  <a:cubicBezTo>
                    <a:pt x="37" y="5"/>
                    <a:pt x="36" y="5"/>
                    <a:pt x="36" y="6"/>
                  </a:cubicBezTo>
                  <a:cubicBezTo>
                    <a:pt x="35" y="6"/>
                    <a:pt x="34" y="7"/>
                    <a:pt x="34" y="7"/>
                  </a:cubicBezTo>
                  <a:cubicBezTo>
                    <a:pt x="33" y="8"/>
                    <a:pt x="35" y="8"/>
                    <a:pt x="34" y="9"/>
                  </a:cubicBezTo>
                  <a:cubicBezTo>
                    <a:pt x="35" y="9"/>
                    <a:pt x="34" y="10"/>
                    <a:pt x="34" y="10"/>
                  </a:cubicBezTo>
                  <a:cubicBezTo>
                    <a:pt x="33" y="10"/>
                    <a:pt x="33" y="8"/>
                    <a:pt x="32" y="7"/>
                  </a:cubicBezTo>
                  <a:cubicBezTo>
                    <a:pt x="31" y="7"/>
                    <a:pt x="30" y="7"/>
                    <a:pt x="29" y="8"/>
                  </a:cubicBezTo>
                  <a:cubicBezTo>
                    <a:pt x="28" y="8"/>
                    <a:pt x="26" y="8"/>
                    <a:pt x="25" y="8"/>
                  </a:cubicBezTo>
                  <a:cubicBezTo>
                    <a:pt x="25" y="8"/>
                    <a:pt x="24" y="9"/>
                    <a:pt x="23" y="9"/>
                  </a:cubicBezTo>
                  <a:cubicBezTo>
                    <a:pt x="22" y="9"/>
                    <a:pt x="22" y="9"/>
                    <a:pt x="21" y="9"/>
                  </a:cubicBezTo>
                  <a:cubicBezTo>
                    <a:pt x="20" y="9"/>
                    <a:pt x="19" y="9"/>
                    <a:pt x="19" y="10"/>
                  </a:cubicBezTo>
                  <a:cubicBezTo>
                    <a:pt x="18" y="10"/>
                    <a:pt x="17" y="10"/>
                    <a:pt x="16" y="11"/>
                  </a:cubicBezTo>
                  <a:cubicBezTo>
                    <a:pt x="15" y="11"/>
                    <a:pt x="15" y="12"/>
                    <a:pt x="14" y="12"/>
                  </a:cubicBezTo>
                  <a:cubicBezTo>
                    <a:pt x="14" y="12"/>
                    <a:pt x="14" y="13"/>
                    <a:pt x="13" y="13"/>
                  </a:cubicBezTo>
                  <a:cubicBezTo>
                    <a:pt x="13" y="13"/>
                    <a:pt x="13" y="13"/>
                    <a:pt x="12" y="13"/>
                  </a:cubicBezTo>
                  <a:cubicBezTo>
                    <a:pt x="12" y="13"/>
                    <a:pt x="12" y="14"/>
                    <a:pt x="11" y="14"/>
                  </a:cubicBezTo>
                  <a:cubicBezTo>
                    <a:pt x="10" y="14"/>
                    <a:pt x="9" y="15"/>
                    <a:pt x="9" y="16"/>
                  </a:cubicBezTo>
                  <a:cubicBezTo>
                    <a:pt x="9" y="17"/>
                    <a:pt x="11" y="16"/>
                    <a:pt x="10" y="18"/>
                  </a:cubicBezTo>
                  <a:cubicBezTo>
                    <a:pt x="10" y="20"/>
                    <a:pt x="8" y="19"/>
                    <a:pt x="6" y="20"/>
                  </a:cubicBezTo>
                  <a:cubicBezTo>
                    <a:pt x="5" y="20"/>
                    <a:pt x="3" y="21"/>
                    <a:pt x="2" y="21"/>
                  </a:cubicBezTo>
                  <a:cubicBezTo>
                    <a:pt x="2" y="22"/>
                    <a:pt x="2" y="22"/>
                    <a:pt x="1" y="22"/>
                  </a:cubicBezTo>
                  <a:cubicBezTo>
                    <a:pt x="1" y="24"/>
                    <a:pt x="2" y="24"/>
                    <a:pt x="1" y="25"/>
                  </a:cubicBezTo>
                  <a:cubicBezTo>
                    <a:pt x="1" y="26"/>
                    <a:pt x="0" y="26"/>
                    <a:pt x="0" y="28"/>
                  </a:cubicBezTo>
                  <a:cubicBezTo>
                    <a:pt x="1" y="28"/>
                    <a:pt x="1" y="29"/>
                    <a:pt x="2" y="29"/>
                  </a:cubicBezTo>
                  <a:cubicBezTo>
                    <a:pt x="3" y="29"/>
                    <a:pt x="4" y="29"/>
                    <a:pt x="5" y="29"/>
                  </a:cubicBezTo>
                  <a:cubicBezTo>
                    <a:pt x="6" y="28"/>
                    <a:pt x="8" y="29"/>
                    <a:pt x="9" y="28"/>
                  </a:cubicBezTo>
                  <a:cubicBezTo>
                    <a:pt x="11" y="28"/>
                    <a:pt x="13" y="28"/>
                    <a:pt x="14" y="28"/>
                  </a:cubicBezTo>
                  <a:cubicBezTo>
                    <a:pt x="14" y="28"/>
                    <a:pt x="14" y="29"/>
                    <a:pt x="14" y="29"/>
                  </a:cubicBezTo>
                  <a:cubicBezTo>
                    <a:pt x="14" y="29"/>
                    <a:pt x="15" y="29"/>
                    <a:pt x="15" y="29"/>
                  </a:cubicBezTo>
                  <a:cubicBezTo>
                    <a:pt x="16" y="30"/>
                    <a:pt x="17" y="31"/>
                    <a:pt x="17" y="32"/>
                  </a:cubicBezTo>
                  <a:cubicBezTo>
                    <a:pt x="17" y="32"/>
                    <a:pt x="17" y="32"/>
                    <a:pt x="17" y="33"/>
                  </a:cubicBezTo>
                  <a:cubicBezTo>
                    <a:pt x="17" y="33"/>
                    <a:pt x="17" y="33"/>
                    <a:pt x="17" y="33"/>
                  </a:cubicBezTo>
                  <a:cubicBezTo>
                    <a:pt x="18" y="34"/>
                    <a:pt x="17" y="34"/>
                    <a:pt x="17" y="34"/>
                  </a:cubicBezTo>
                  <a:cubicBezTo>
                    <a:pt x="18" y="35"/>
                    <a:pt x="18" y="35"/>
                    <a:pt x="18" y="35"/>
                  </a:cubicBezTo>
                  <a:cubicBezTo>
                    <a:pt x="18" y="37"/>
                    <a:pt x="17" y="39"/>
                    <a:pt x="17" y="40"/>
                  </a:cubicBezTo>
                  <a:cubicBezTo>
                    <a:pt x="19" y="40"/>
                    <a:pt x="20" y="40"/>
                    <a:pt x="21" y="41"/>
                  </a:cubicBezTo>
                  <a:cubicBezTo>
                    <a:pt x="22" y="41"/>
                    <a:pt x="22" y="41"/>
                    <a:pt x="23" y="42"/>
                  </a:cubicBezTo>
                  <a:cubicBezTo>
                    <a:pt x="24" y="43"/>
                    <a:pt x="23" y="45"/>
                    <a:pt x="23" y="47"/>
                  </a:cubicBezTo>
                  <a:cubicBezTo>
                    <a:pt x="22" y="48"/>
                    <a:pt x="22" y="48"/>
                    <a:pt x="21" y="48"/>
                  </a:cubicBezTo>
                  <a:cubicBezTo>
                    <a:pt x="21" y="49"/>
                    <a:pt x="20" y="50"/>
                    <a:pt x="20" y="50"/>
                  </a:cubicBezTo>
                  <a:cubicBezTo>
                    <a:pt x="20" y="50"/>
                    <a:pt x="19" y="50"/>
                    <a:pt x="19" y="51"/>
                  </a:cubicBezTo>
                  <a:cubicBezTo>
                    <a:pt x="18" y="52"/>
                    <a:pt x="18" y="53"/>
                    <a:pt x="18" y="55"/>
                  </a:cubicBezTo>
                  <a:cubicBezTo>
                    <a:pt x="18" y="55"/>
                    <a:pt x="18" y="56"/>
                    <a:pt x="18" y="57"/>
                  </a:cubicBezTo>
                  <a:cubicBezTo>
                    <a:pt x="18" y="58"/>
                    <a:pt x="18" y="59"/>
                    <a:pt x="18" y="59"/>
                  </a:cubicBezTo>
                  <a:cubicBezTo>
                    <a:pt x="19" y="60"/>
                    <a:pt x="19" y="61"/>
                    <a:pt x="19" y="62"/>
                  </a:cubicBezTo>
                  <a:cubicBezTo>
                    <a:pt x="20" y="62"/>
                    <a:pt x="20" y="63"/>
                    <a:pt x="20" y="63"/>
                  </a:cubicBezTo>
                  <a:cubicBezTo>
                    <a:pt x="20" y="64"/>
                    <a:pt x="20" y="64"/>
                    <a:pt x="21" y="64"/>
                  </a:cubicBezTo>
                  <a:cubicBezTo>
                    <a:pt x="21" y="65"/>
                    <a:pt x="22" y="66"/>
                    <a:pt x="22" y="67"/>
                  </a:cubicBezTo>
                  <a:cubicBezTo>
                    <a:pt x="23" y="68"/>
                    <a:pt x="23" y="68"/>
                    <a:pt x="24" y="69"/>
                  </a:cubicBezTo>
                  <a:cubicBezTo>
                    <a:pt x="25" y="69"/>
                    <a:pt x="26" y="69"/>
                    <a:pt x="26" y="69"/>
                  </a:cubicBezTo>
                  <a:cubicBezTo>
                    <a:pt x="28" y="69"/>
                    <a:pt x="28" y="71"/>
                    <a:pt x="30" y="71"/>
                  </a:cubicBezTo>
                  <a:cubicBezTo>
                    <a:pt x="31" y="70"/>
                    <a:pt x="31" y="69"/>
                    <a:pt x="31" y="68"/>
                  </a:cubicBezTo>
                  <a:cubicBezTo>
                    <a:pt x="32" y="67"/>
                    <a:pt x="32" y="66"/>
                    <a:pt x="33" y="65"/>
                  </a:cubicBezTo>
                  <a:cubicBezTo>
                    <a:pt x="33" y="65"/>
                    <a:pt x="33" y="64"/>
                    <a:pt x="33" y="64"/>
                  </a:cubicBezTo>
                  <a:cubicBezTo>
                    <a:pt x="33" y="63"/>
                    <a:pt x="34" y="63"/>
                    <a:pt x="34" y="63"/>
                  </a:cubicBezTo>
                  <a:cubicBezTo>
                    <a:pt x="34" y="62"/>
                    <a:pt x="34" y="61"/>
                    <a:pt x="35"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5"/>
            <p:cNvSpPr/>
            <p:nvPr/>
          </p:nvSpPr>
          <p:spPr bwMode="auto">
            <a:xfrm>
              <a:off x="3591" y="1790"/>
              <a:ext cx="24" cy="21"/>
            </a:xfrm>
            <a:custGeom>
              <a:avLst/>
              <a:gdLst>
                <a:gd name="T0" fmla="*/ 8 w 10"/>
                <a:gd name="T1" fmla="*/ 1 h 9"/>
                <a:gd name="T2" fmla="*/ 6 w 10"/>
                <a:gd name="T3" fmla="*/ 1 h 9"/>
                <a:gd name="T4" fmla="*/ 4 w 10"/>
                <a:gd name="T5" fmla="*/ 0 h 9"/>
                <a:gd name="T6" fmla="*/ 0 w 10"/>
                <a:gd name="T7" fmla="*/ 2 h 9"/>
                <a:gd name="T8" fmla="*/ 0 w 10"/>
                <a:gd name="T9" fmla="*/ 6 h 9"/>
                <a:gd name="T10" fmla="*/ 4 w 10"/>
                <a:gd name="T11" fmla="*/ 8 h 9"/>
                <a:gd name="T12" fmla="*/ 7 w 10"/>
                <a:gd name="T13" fmla="*/ 8 h 9"/>
                <a:gd name="T14" fmla="*/ 8 w 10"/>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8" y="1"/>
                  </a:moveTo>
                  <a:cubicBezTo>
                    <a:pt x="8" y="1"/>
                    <a:pt x="7" y="1"/>
                    <a:pt x="6" y="1"/>
                  </a:cubicBezTo>
                  <a:cubicBezTo>
                    <a:pt x="5" y="1"/>
                    <a:pt x="4" y="0"/>
                    <a:pt x="4" y="0"/>
                  </a:cubicBezTo>
                  <a:cubicBezTo>
                    <a:pt x="3" y="1"/>
                    <a:pt x="1" y="1"/>
                    <a:pt x="0" y="2"/>
                  </a:cubicBezTo>
                  <a:cubicBezTo>
                    <a:pt x="0" y="4"/>
                    <a:pt x="0" y="5"/>
                    <a:pt x="0" y="6"/>
                  </a:cubicBezTo>
                  <a:cubicBezTo>
                    <a:pt x="3" y="6"/>
                    <a:pt x="2" y="8"/>
                    <a:pt x="4" y="8"/>
                  </a:cubicBezTo>
                  <a:cubicBezTo>
                    <a:pt x="4" y="9"/>
                    <a:pt x="6" y="9"/>
                    <a:pt x="7" y="8"/>
                  </a:cubicBezTo>
                  <a:cubicBezTo>
                    <a:pt x="9" y="5"/>
                    <a:pt x="10" y="2"/>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6"/>
            <p:cNvSpPr/>
            <p:nvPr/>
          </p:nvSpPr>
          <p:spPr bwMode="auto">
            <a:xfrm>
              <a:off x="3824" y="1947"/>
              <a:ext cx="17" cy="29"/>
            </a:xfrm>
            <a:custGeom>
              <a:avLst/>
              <a:gdLst>
                <a:gd name="T0" fmla="*/ 7 w 7"/>
                <a:gd name="T1" fmla="*/ 2 h 12"/>
                <a:gd name="T2" fmla="*/ 5 w 7"/>
                <a:gd name="T3" fmla="*/ 0 h 12"/>
                <a:gd name="T4" fmla="*/ 3 w 7"/>
                <a:gd name="T5" fmla="*/ 1 h 12"/>
                <a:gd name="T6" fmla="*/ 3 w 7"/>
                <a:gd name="T7" fmla="*/ 2 h 12"/>
                <a:gd name="T8" fmla="*/ 2 w 7"/>
                <a:gd name="T9" fmla="*/ 2 h 12"/>
                <a:gd name="T10" fmla="*/ 2 w 7"/>
                <a:gd name="T11" fmla="*/ 5 h 12"/>
                <a:gd name="T12" fmla="*/ 1 w 7"/>
                <a:gd name="T13" fmla="*/ 7 h 12"/>
                <a:gd name="T14" fmla="*/ 0 w 7"/>
                <a:gd name="T15" fmla="*/ 9 h 12"/>
                <a:gd name="T16" fmla="*/ 5 w 7"/>
                <a:gd name="T17" fmla="*/ 10 h 12"/>
                <a:gd name="T18" fmla="*/ 6 w 7"/>
                <a:gd name="T19" fmla="*/ 9 h 12"/>
                <a:gd name="T20" fmla="*/ 7 w 7"/>
                <a:gd name="T21" fmla="*/ 7 h 12"/>
                <a:gd name="T22" fmla="*/ 6 w 7"/>
                <a:gd name="T23" fmla="*/ 4 h 12"/>
                <a:gd name="T24" fmla="*/ 7 w 7"/>
                <a:gd name="T25"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2">
                  <a:moveTo>
                    <a:pt x="7" y="2"/>
                  </a:moveTo>
                  <a:cubicBezTo>
                    <a:pt x="6" y="1"/>
                    <a:pt x="6" y="0"/>
                    <a:pt x="5" y="0"/>
                  </a:cubicBezTo>
                  <a:cubicBezTo>
                    <a:pt x="5" y="0"/>
                    <a:pt x="4" y="0"/>
                    <a:pt x="3" y="1"/>
                  </a:cubicBezTo>
                  <a:cubicBezTo>
                    <a:pt x="3" y="1"/>
                    <a:pt x="3" y="1"/>
                    <a:pt x="3" y="2"/>
                  </a:cubicBezTo>
                  <a:cubicBezTo>
                    <a:pt x="3" y="2"/>
                    <a:pt x="2" y="2"/>
                    <a:pt x="2" y="2"/>
                  </a:cubicBezTo>
                  <a:cubicBezTo>
                    <a:pt x="2" y="3"/>
                    <a:pt x="2" y="4"/>
                    <a:pt x="2" y="5"/>
                  </a:cubicBezTo>
                  <a:cubicBezTo>
                    <a:pt x="1" y="5"/>
                    <a:pt x="1" y="6"/>
                    <a:pt x="1" y="7"/>
                  </a:cubicBezTo>
                  <a:cubicBezTo>
                    <a:pt x="0" y="8"/>
                    <a:pt x="0" y="8"/>
                    <a:pt x="0" y="9"/>
                  </a:cubicBezTo>
                  <a:cubicBezTo>
                    <a:pt x="0" y="12"/>
                    <a:pt x="4" y="11"/>
                    <a:pt x="5" y="10"/>
                  </a:cubicBezTo>
                  <a:cubicBezTo>
                    <a:pt x="6" y="9"/>
                    <a:pt x="6" y="9"/>
                    <a:pt x="6" y="9"/>
                  </a:cubicBezTo>
                  <a:cubicBezTo>
                    <a:pt x="6" y="8"/>
                    <a:pt x="7" y="8"/>
                    <a:pt x="7" y="7"/>
                  </a:cubicBezTo>
                  <a:cubicBezTo>
                    <a:pt x="6" y="7"/>
                    <a:pt x="6" y="5"/>
                    <a:pt x="6" y="4"/>
                  </a:cubicBezTo>
                  <a:cubicBezTo>
                    <a:pt x="6" y="3"/>
                    <a:pt x="7" y="3"/>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7"/>
            <p:cNvSpPr/>
            <p:nvPr/>
          </p:nvSpPr>
          <p:spPr bwMode="auto">
            <a:xfrm>
              <a:off x="3663" y="2021"/>
              <a:ext cx="28" cy="31"/>
            </a:xfrm>
            <a:custGeom>
              <a:avLst/>
              <a:gdLst>
                <a:gd name="T0" fmla="*/ 10 w 12"/>
                <a:gd name="T1" fmla="*/ 7 h 13"/>
                <a:gd name="T2" fmla="*/ 8 w 12"/>
                <a:gd name="T3" fmla="*/ 3 h 13"/>
                <a:gd name="T4" fmla="*/ 7 w 12"/>
                <a:gd name="T5" fmla="*/ 0 h 13"/>
                <a:gd name="T6" fmla="*/ 6 w 12"/>
                <a:gd name="T7" fmla="*/ 0 h 13"/>
                <a:gd name="T8" fmla="*/ 4 w 12"/>
                <a:gd name="T9" fmla="*/ 3 h 13"/>
                <a:gd name="T10" fmla="*/ 0 w 12"/>
                <a:gd name="T11" fmla="*/ 7 h 13"/>
                <a:gd name="T12" fmla="*/ 5 w 12"/>
                <a:gd name="T13" fmla="*/ 9 h 13"/>
                <a:gd name="T14" fmla="*/ 11 w 12"/>
                <a:gd name="T15" fmla="*/ 12 h 13"/>
                <a:gd name="T16" fmla="*/ 11 w 12"/>
                <a:gd name="T17" fmla="*/ 8 h 13"/>
                <a:gd name="T18" fmla="*/ 10 w 12"/>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10" y="7"/>
                  </a:moveTo>
                  <a:cubicBezTo>
                    <a:pt x="9" y="6"/>
                    <a:pt x="9" y="4"/>
                    <a:pt x="8" y="3"/>
                  </a:cubicBezTo>
                  <a:cubicBezTo>
                    <a:pt x="8" y="2"/>
                    <a:pt x="8" y="0"/>
                    <a:pt x="7" y="0"/>
                  </a:cubicBezTo>
                  <a:cubicBezTo>
                    <a:pt x="7" y="0"/>
                    <a:pt x="6" y="0"/>
                    <a:pt x="6" y="0"/>
                  </a:cubicBezTo>
                  <a:cubicBezTo>
                    <a:pt x="5" y="0"/>
                    <a:pt x="5" y="1"/>
                    <a:pt x="4" y="3"/>
                  </a:cubicBezTo>
                  <a:cubicBezTo>
                    <a:pt x="3" y="4"/>
                    <a:pt x="1" y="5"/>
                    <a:pt x="0" y="7"/>
                  </a:cubicBezTo>
                  <a:cubicBezTo>
                    <a:pt x="0" y="9"/>
                    <a:pt x="3" y="8"/>
                    <a:pt x="5" y="9"/>
                  </a:cubicBezTo>
                  <a:cubicBezTo>
                    <a:pt x="7" y="10"/>
                    <a:pt x="9" y="13"/>
                    <a:pt x="11" y="12"/>
                  </a:cubicBezTo>
                  <a:cubicBezTo>
                    <a:pt x="12" y="10"/>
                    <a:pt x="11" y="9"/>
                    <a:pt x="11" y="8"/>
                  </a:cubicBezTo>
                  <a:cubicBezTo>
                    <a:pt x="11" y="8"/>
                    <a:pt x="10" y="7"/>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78"/>
            <p:cNvSpPr/>
            <p:nvPr/>
          </p:nvSpPr>
          <p:spPr bwMode="auto">
            <a:xfrm>
              <a:off x="3817" y="1859"/>
              <a:ext cx="46" cy="26"/>
            </a:xfrm>
            <a:custGeom>
              <a:avLst/>
              <a:gdLst>
                <a:gd name="T0" fmla="*/ 10 w 19"/>
                <a:gd name="T1" fmla="*/ 11 h 11"/>
                <a:gd name="T2" fmla="*/ 13 w 19"/>
                <a:gd name="T3" fmla="*/ 9 h 11"/>
                <a:gd name="T4" fmla="*/ 17 w 19"/>
                <a:gd name="T5" fmla="*/ 7 h 11"/>
                <a:gd name="T6" fmla="*/ 19 w 19"/>
                <a:gd name="T7" fmla="*/ 4 h 11"/>
                <a:gd name="T8" fmla="*/ 16 w 19"/>
                <a:gd name="T9" fmla="*/ 0 h 11"/>
                <a:gd name="T10" fmla="*/ 9 w 19"/>
                <a:gd name="T11" fmla="*/ 1 h 11"/>
                <a:gd name="T12" fmla="*/ 6 w 19"/>
                <a:gd name="T13" fmla="*/ 3 h 11"/>
                <a:gd name="T14" fmla="*/ 5 w 19"/>
                <a:gd name="T15" fmla="*/ 2 h 11"/>
                <a:gd name="T16" fmla="*/ 3 w 19"/>
                <a:gd name="T17" fmla="*/ 1 h 11"/>
                <a:gd name="T18" fmla="*/ 0 w 19"/>
                <a:gd name="T19" fmla="*/ 5 h 11"/>
                <a:gd name="T20" fmla="*/ 4 w 19"/>
                <a:gd name="T21" fmla="*/ 10 h 11"/>
                <a:gd name="T22" fmla="*/ 10 w 19"/>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1"/>
                  </a:moveTo>
                  <a:cubicBezTo>
                    <a:pt x="11" y="11"/>
                    <a:pt x="12" y="10"/>
                    <a:pt x="13" y="9"/>
                  </a:cubicBezTo>
                  <a:cubicBezTo>
                    <a:pt x="15" y="8"/>
                    <a:pt x="16" y="7"/>
                    <a:pt x="17" y="7"/>
                  </a:cubicBezTo>
                  <a:cubicBezTo>
                    <a:pt x="18" y="6"/>
                    <a:pt x="19" y="5"/>
                    <a:pt x="19" y="4"/>
                  </a:cubicBezTo>
                  <a:cubicBezTo>
                    <a:pt x="19" y="2"/>
                    <a:pt x="17" y="1"/>
                    <a:pt x="16" y="0"/>
                  </a:cubicBezTo>
                  <a:cubicBezTo>
                    <a:pt x="14" y="0"/>
                    <a:pt x="11" y="1"/>
                    <a:pt x="9" y="1"/>
                  </a:cubicBezTo>
                  <a:cubicBezTo>
                    <a:pt x="7" y="1"/>
                    <a:pt x="7" y="3"/>
                    <a:pt x="6" y="3"/>
                  </a:cubicBezTo>
                  <a:cubicBezTo>
                    <a:pt x="5" y="3"/>
                    <a:pt x="5" y="2"/>
                    <a:pt x="5" y="2"/>
                  </a:cubicBezTo>
                  <a:cubicBezTo>
                    <a:pt x="4" y="1"/>
                    <a:pt x="4" y="1"/>
                    <a:pt x="3" y="1"/>
                  </a:cubicBezTo>
                  <a:cubicBezTo>
                    <a:pt x="1" y="2"/>
                    <a:pt x="0" y="3"/>
                    <a:pt x="0" y="5"/>
                  </a:cubicBezTo>
                  <a:cubicBezTo>
                    <a:pt x="0" y="8"/>
                    <a:pt x="2" y="9"/>
                    <a:pt x="4" y="10"/>
                  </a:cubicBezTo>
                  <a:cubicBezTo>
                    <a:pt x="6" y="10"/>
                    <a:pt x="8" y="11"/>
                    <a:pt x="1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9"/>
            <p:cNvSpPr/>
            <p:nvPr/>
          </p:nvSpPr>
          <p:spPr bwMode="auto">
            <a:xfrm>
              <a:off x="3836" y="1919"/>
              <a:ext cx="43" cy="66"/>
            </a:xfrm>
            <a:custGeom>
              <a:avLst/>
              <a:gdLst>
                <a:gd name="T0" fmla="*/ 14 w 18"/>
                <a:gd name="T1" fmla="*/ 17 h 28"/>
                <a:gd name="T2" fmla="*/ 14 w 18"/>
                <a:gd name="T3" fmla="*/ 16 h 28"/>
                <a:gd name="T4" fmla="*/ 11 w 18"/>
                <a:gd name="T5" fmla="*/ 12 h 28"/>
                <a:gd name="T6" fmla="*/ 10 w 18"/>
                <a:gd name="T7" fmla="*/ 6 h 28"/>
                <a:gd name="T8" fmla="*/ 8 w 18"/>
                <a:gd name="T9" fmla="*/ 3 h 28"/>
                <a:gd name="T10" fmla="*/ 7 w 18"/>
                <a:gd name="T11" fmla="*/ 1 h 28"/>
                <a:gd name="T12" fmla="*/ 2 w 18"/>
                <a:gd name="T13" fmla="*/ 2 h 28"/>
                <a:gd name="T14" fmla="*/ 0 w 18"/>
                <a:gd name="T15" fmla="*/ 6 h 28"/>
                <a:gd name="T16" fmla="*/ 4 w 18"/>
                <a:gd name="T17" fmla="*/ 13 h 28"/>
                <a:gd name="T18" fmla="*/ 8 w 18"/>
                <a:gd name="T19" fmla="*/ 16 h 28"/>
                <a:gd name="T20" fmla="*/ 5 w 18"/>
                <a:gd name="T21" fmla="*/ 18 h 28"/>
                <a:gd name="T22" fmla="*/ 4 w 18"/>
                <a:gd name="T23" fmla="*/ 21 h 28"/>
                <a:gd name="T24" fmla="*/ 4 w 18"/>
                <a:gd name="T25" fmla="*/ 22 h 28"/>
                <a:gd name="T26" fmla="*/ 3 w 18"/>
                <a:gd name="T27" fmla="*/ 26 h 28"/>
                <a:gd name="T28" fmla="*/ 4 w 18"/>
                <a:gd name="T29" fmla="*/ 27 h 28"/>
                <a:gd name="T30" fmla="*/ 9 w 18"/>
                <a:gd name="T31" fmla="*/ 25 h 28"/>
                <a:gd name="T32" fmla="*/ 12 w 18"/>
                <a:gd name="T33" fmla="*/ 25 h 28"/>
                <a:gd name="T34" fmla="*/ 13 w 18"/>
                <a:gd name="T35" fmla="*/ 24 h 28"/>
                <a:gd name="T36" fmla="*/ 15 w 18"/>
                <a:gd name="T37" fmla="*/ 24 h 28"/>
                <a:gd name="T38" fmla="*/ 14 w 18"/>
                <a:gd name="T3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8">
                  <a:moveTo>
                    <a:pt x="14" y="17"/>
                  </a:moveTo>
                  <a:cubicBezTo>
                    <a:pt x="14" y="16"/>
                    <a:pt x="14" y="16"/>
                    <a:pt x="14" y="16"/>
                  </a:cubicBezTo>
                  <a:cubicBezTo>
                    <a:pt x="13" y="15"/>
                    <a:pt x="12" y="14"/>
                    <a:pt x="11" y="12"/>
                  </a:cubicBezTo>
                  <a:cubicBezTo>
                    <a:pt x="10" y="10"/>
                    <a:pt x="8" y="8"/>
                    <a:pt x="10" y="6"/>
                  </a:cubicBezTo>
                  <a:cubicBezTo>
                    <a:pt x="10" y="4"/>
                    <a:pt x="8" y="4"/>
                    <a:pt x="8" y="3"/>
                  </a:cubicBezTo>
                  <a:cubicBezTo>
                    <a:pt x="7" y="2"/>
                    <a:pt x="8" y="2"/>
                    <a:pt x="7" y="1"/>
                  </a:cubicBezTo>
                  <a:cubicBezTo>
                    <a:pt x="6" y="0"/>
                    <a:pt x="4" y="1"/>
                    <a:pt x="2" y="2"/>
                  </a:cubicBezTo>
                  <a:cubicBezTo>
                    <a:pt x="1" y="3"/>
                    <a:pt x="0" y="5"/>
                    <a:pt x="0" y="6"/>
                  </a:cubicBezTo>
                  <a:cubicBezTo>
                    <a:pt x="0" y="9"/>
                    <a:pt x="3" y="11"/>
                    <a:pt x="4" y="13"/>
                  </a:cubicBezTo>
                  <a:cubicBezTo>
                    <a:pt x="6" y="13"/>
                    <a:pt x="8" y="13"/>
                    <a:pt x="8" y="16"/>
                  </a:cubicBezTo>
                  <a:cubicBezTo>
                    <a:pt x="7" y="17"/>
                    <a:pt x="6" y="17"/>
                    <a:pt x="5" y="18"/>
                  </a:cubicBezTo>
                  <a:cubicBezTo>
                    <a:pt x="5" y="19"/>
                    <a:pt x="4" y="20"/>
                    <a:pt x="4" y="21"/>
                  </a:cubicBezTo>
                  <a:cubicBezTo>
                    <a:pt x="3" y="21"/>
                    <a:pt x="4" y="22"/>
                    <a:pt x="4" y="22"/>
                  </a:cubicBezTo>
                  <a:cubicBezTo>
                    <a:pt x="3" y="23"/>
                    <a:pt x="2" y="24"/>
                    <a:pt x="3" y="26"/>
                  </a:cubicBezTo>
                  <a:cubicBezTo>
                    <a:pt x="3" y="26"/>
                    <a:pt x="4" y="27"/>
                    <a:pt x="4" y="27"/>
                  </a:cubicBezTo>
                  <a:cubicBezTo>
                    <a:pt x="5" y="28"/>
                    <a:pt x="7" y="26"/>
                    <a:pt x="9" y="25"/>
                  </a:cubicBezTo>
                  <a:cubicBezTo>
                    <a:pt x="10" y="25"/>
                    <a:pt x="11" y="26"/>
                    <a:pt x="12" y="25"/>
                  </a:cubicBezTo>
                  <a:cubicBezTo>
                    <a:pt x="12" y="25"/>
                    <a:pt x="13" y="25"/>
                    <a:pt x="13" y="24"/>
                  </a:cubicBezTo>
                  <a:cubicBezTo>
                    <a:pt x="14" y="24"/>
                    <a:pt x="15" y="24"/>
                    <a:pt x="15" y="24"/>
                  </a:cubicBezTo>
                  <a:cubicBezTo>
                    <a:pt x="18" y="21"/>
                    <a:pt x="17" y="19"/>
                    <a:pt x="1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0"/>
            <p:cNvSpPr/>
            <p:nvPr/>
          </p:nvSpPr>
          <p:spPr bwMode="auto">
            <a:xfrm>
              <a:off x="3520" y="2159"/>
              <a:ext cx="31" cy="31"/>
            </a:xfrm>
            <a:custGeom>
              <a:avLst/>
              <a:gdLst>
                <a:gd name="T0" fmla="*/ 9 w 13"/>
                <a:gd name="T1" fmla="*/ 6 h 13"/>
                <a:gd name="T2" fmla="*/ 8 w 13"/>
                <a:gd name="T3" fmla="*/ 5 h 13"/>
                <a:gd name="T4" fmla="*/ 7 w 13"/>
                <a:gd name="T5" fmla="*/ 4 h 13"/>
                <a:gd name="T6" fmla="*/ 6 w 13"/>
                <a:gd name="T7" fmla="*/ 3 h 13"/>
                <a:gd name="T8" fmla="*/ 3 w 13"/>
                <a:gd name="T9" fmla="*/ 1 h 13"/>
                <a:gd name="T10" fmla="*/ 0 w 13"/>
                <a:gd name="T11" fmla="*/ 2 h 13"/>
                <a:gd name="T12" fmla="*/ 6 w 13"/>
                <a:gd name="T13" fmla="*/ 7 h 13"/>
                <a:gd name="T14" fmla="*/ 8 w 13"/>
                <a:gd name="T15" fmla="*/ 10 h 13"/>
                <a:gd name="T16" fmla="*/ 9 w 13"/>
                <a:gd name="T17" fmla="*/ 12 h 13"/>
                <a:gd name="T18" fmla="*/ 13 w 13"/>
                <a:gd name="T19" fmla="*/ 11 h 13"/>
                <a:gd name="T20" fmla="*/ 10 w 13"/>
                <a:gd name="T21" fmla="*/ 7 h 13"/>
                <a:gd name="T22" fmla="*/ 9 w 13"/>
                <a:gd name="T2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9" y="6"/>
                  </a:moveTo>
                  <a:cubicBezTo>
                    <a:pt x="9" y="5"/>
                    <a:pt x="9" y="5"/>
                    <a:pt x="8" y="5"/>
                  </a:cubicBezTo>
                  <a:cubicBezTo>
                    <a:pt x="8" y="5"/>
                    <a:pt x="8" y="4"/>
                    <a:pt x="7" y="4"/>
                  </a:cubicBezTo>
                  <a:cubicBezTo>
                    <a:pt x="7" y="3"/>
                    <a:pt x="7" y="3"/>
                    <a:pt x="6" y="3"/>
                  </a:cubicBezTo>
                  <a:cubicBezTo>
                    <a:pt x="6" y="2"/>
                    <a:pt x="4" y="1"/>
                    <a:pt x="3" y="1"/>
                  </a:cubicBezTo>
                  <a:cubicBezTo>
                    <a:pt x="2" y="0"/>
                    <a:pt x="0" y="1"/>
                    <a:pt x="0" y="2"/>
                  </a:cubicBezTo>
                  <a:cubicBezTo>
                    <a:pt x="1" y="5"/>
                    <a:pt x="4" y="5"/>
                    <a:pt x="6" y="7"/>
                  </a:cubicBezTo>
                  <a:cubicBezTo>
                    <a:pt x="7" y="8"/>
                    <a:pt x="8" y="9"/>
                    <a:pt x="8" y="10"/>
                  </a:cubicBezTo>
                  <a:cubicBezTo>
                    <a:pt x="9" y="11"/>
                    <a:pt x="9" y="11"/>
                    <a:pt x="9" y="12"/>
                  </a:cubicBezTo>
                  <a:cubicBezTo>
                    <a:pt x="11" y="12"/>
                    <a:pt x="12" y="13"/>
                    <a:pt x="13" y="11"/>
                  </a:cubicBezTo>
                  <a:cubicBezTo>
                    <a:pt x="13" y="10"/>
                    <a:pt x="11" y="9"/>
                    <a:pt x="10" y="7"/>
                  </a:cubicBezTo>
                  <a:cubicBezTo>
                    <a:pt x="10" y="7"/>
                    <a:pt x="10" y="6"/>
                    <a:pt x="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1"/>
            <p:cNvSpPr/>
            <p:nvPr/>
          </p:nvSpPr>
          <p:spPr bwMode="auto">
            <a:xfrm>
              <a:off x="3965" y="1759"/>
              <a:ext cx="59" cy="45"/>
            </a:xfrm>
            <a:custGeom>
              <a:avLst/>
              <a:gdLst>
                <a:gd name="T0" fmla="*/ 3 w 25"/>
                <a:gd name="T1" fmla="*/ 16 h 19"/>
                <a:gd name="T2" fmla="*/ 6 w 25"/>
                <a:gd name="T3" fmla="*/ 17 h 19"/>
                <a:gd name="T4" fmla="*/ 10 w 25"/>
                <a:gd name="T5" fmla="*/ 17 h 19"/>
                <a:gd name="T6" fmla="*/ 12 w 25"/>
                <a:gd name="T7" fmla="*/ 14 h 19"/>
                <a:gd name="T8" fmla="*/ 13 w 25"/>
                <a:gd name="T9" fmla="*/ 13 h 19"/>
                <a:gd name="T10" fmla="*/ 16 w 25"/>
                <a:gd name="T11" fmla="*/ 16 h 19"/>
                <a:gd name="T12" fmla="*/ 20 w 25"/>
                <a:gd name="T13" fmla="*/ 14 h 19"/>
                <a:gd name="T14" fmla="*/ 16 w 25"/>
                <a:gd name="T15" fmla="*/ 11 h 19"/>
                <a:gd name="T16" fmla="*/ 12 w 25"/>
                <a:gd name="T17" fmla="*/ 7 h 19"/>
                <a:gd name="T18" fmla="*/ 22 w 25"/>
                <a:gd name="T19" fmla="*/ 8 h 19"/>
                <a:gd name="T20" fmla="*/ 25 w 25"/>
                <a:gd name="T21" fmla="*/ 5 h 19"/>
                <a:gd name="T22" fmla="*/ 11 w 25"/>
                <a:gd name="T23" fmla="*/ 2 h 19"/>
                <a:gd name="T24" fmla="*/ 9 w 25"/>
                <a:gd name="T25" fmla="*/ 4 h 19"/>
                <a:gd name="T26" fmla="*/ 8 w 25"/>
                <a:gd name="T27" fmla="*/ 3 h 19"/>
                <a:gd name="T28" fmla="*/ 5 w 25"/>
                <a:gd name="T29" fmla="*/ 4 h 19"/>
                <a:gd name="T30" fmla="*/ 2 w 25"/>
                <a:gd name="T31" fmla="*/ 4 h 19"/>
                <a:gd name="T32" fmla="*/ 0 w 25"/>
                <a:gd name="T33" fmla="*/ 7 h 19"/>
                <a:gd name="T34" fmla="*/ 2 w 25"/>
                <a:gd name="T35" fmla="*/ 12 h 19"/>
                <a:gd name="T36" fmla="*/ 3 w 25"/>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9">
                  <a:moveTo>
                    <a:pt x="3" y="16"/>
                  </a:moveTo>
                  <a:cubicBezTo>
                    <a:pt x="4" y="17"/>
                    <a:pt x="5" y="17"/>
                    <a:pt x="6" y="17"/>
                  </a:cubicBezTo>
                  <a:cubicBezTo>
                    <a:pt x="8" y="19"/>
                    <a:pt x="9" y="19"/>
                    <a:pt x="10" y="17"/>
                  </a:cubicBezTo>
                  <a:cubicBezTo>
                    <a:pt x="11" y="16"/>
                    <a:pt x="11" y="16"/>
                    <a:pt x="12" y="14"/>
                  </a:cubicBezTo>
                  <a:cubicBezTo>
                    <a:pt x="12" y="14"/>
                    <a:pt x="12" y="12"/>
                    <a:pt x="13" y="13"/>
                  </a:cubicBezTo>
                  <a:cubicBezTo>
                    <a:pt x="15" y="13"/>
                    <a:pt x="15" y="15"/>
                    <a:pt x="16" y="16"/>
                  </a:cubicBezTo>
                  <a:cubicBezTo>
                    <a:pt x="18" y="16"/>
                    <a:pt x="20" y="16"/>
                    <a:pt x="20" y="14"/>
                  </a:cubicBezTo>
                  <a:cubicBezTo>
                    <a:pt x="19" y="13"/>
                    <a:pt x="18" y="12"/>
                    <a:pt x="16" y="11"/>
                  </a:cubicBezTo>
                  <a:cubicBezTo>
                    <a:pt x="15" y="10"/>
                    <a:pt x="13" y="10"/>
                    <a:pt x="12" y="7"/>
                  </a:cubicBezTo>
                  <a:cubicBezTo>
                    <a:pt x="16" y="7"/>
                    <a:pt x="19" y="9"/>
                    <a:pt x="22" y="8"/>
                  </a:cubicBezTo>
                  <a:cubicBezTo>
                    <a:pt x="23" y="7"/>
                    <a:pt x="25" y="6"/>
                    <a:pt x="25" y="5"/>
                  </a:cubicBezTo>
                  <a:cubicBezTo>
                    <a:pt x="23" y="0"/>
                    <a:pt x="14" y="1"/>
                    <a:pt x="11" y="2"/>
                  </a:cubicBezTo>
                  <a:cubicBezTo>
                    <a:pt x="10" y="3"/>
                    <a:pt x="10" y="3"/>
                    <a:pt x="9" y="4"/>
                  </a:cubicBezTo>
                  <a:cubicBezTo>
                    <a:pt x="9" y="4"/>
                    <a:pt x="8" y="3"/>
                    <a:pt x="8" y="3"/>
                  </a:cubicBezTo>
                  <a:cubicBezTo>
                    <a:pt x="7" y="3"/>
                    <a:pt x="6" y="4"/>
                    <a:pt x="5" y="4"/>
                  </a:cubicBezTo>
                  <a:cubicBezTo>
                    <a:pt x="4" y="4"/>
                    <a:pt x="3" y="4"/>
                    <a:pt x="2" y="4"/>
                  </a:cubicBezTo>
                  <a:cubicBezTo>
                    <a:pt x="1" y="4"/>
                    <a:pt x="0" y="6"/>
                    <a:pt x="0" y="7"/>
                  </a:cubicBezTo>
                  <a:cubicBezTo>
                    <a:pt x="0" y="9"/>
                    <a:pt x="1" y="10"/>
                    <a:pt x="2" y="12"/>
                  </a:cubicBezTo>
                  <a:cubicBezTo>
                    <a:pt x="3" y="13"/>
                    <a:pt x="3" y="15"/>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2"/>
            <p:cNvSpPr/>
            <p:nvPr/>
          </p:nvSpPr>
          <p:spPr bwMode="auto">
            <a:xfrm>
              <a:off x="3553" y="2187"/>
              <a:ext cx="19" cy="19"/>
            </a:xfrm>
            <a:custGeom>
              <a:avLst/>
              <a:gdLst>
                <a:gd name="T0" fmla="*/ 0 w 8"/>
                <a:gd name="T1" fmla="*/ 5 h 8"/>
                <a:gd name="T2" fmla="*/ 5 w 8"/>
                <a:gd name="T3" fmla="*/ 7 h 8"/>
                <a:gd name="T4" fmla="*/ 8 w 8"/>
                <a:gd name="T5" fmla="*/ 6 h 8"/>
                <a:gd name="T6" fmla="*/ 0 w 8"/>
                <a:gd name="T7" fmla="*/ 5 h 8"/>
              </a:gdLst>
              <a:ahLst/>
              <a:cxnLst>
                <a:cxn ang="0">
                  <a:pos x="T0" y="T1"/>
                </a:cxn>
                <a:cxn ang="0">
                  <a:pos x="T2" y="T3"/>
                </a:cxn>
                <a:cxn ang="0">
                  <a:pos x="T4" y="T5"/>
                </a:cxn>
                <a:cxn ang="0">
                  <a:pos x="T6" y="T7"/>
                </a:cxn>
              </a:cxnLst>
              <a:rect l="0" t="0" r="r" b="b"/>
              <a:pathLst>
                <a:path w="8" h="8">
                  <a:moveTo>
                    <a:pt x="0" y="5"/>
                  </a:moveTo>
                  <a:cubicBezTo>
                    <a:pt x="1" y="6"/>
                    <a:pt x="4" y="7"/>
                    <a:pt x="5" y="7"/>
                  </a:cubicBezTo>
                  <a:cubicBezTo>
                    <a:pt x="6" y="7"/>
                    <a:pt x="8" y="8"/>
                    <a:pt x="8" y="6"/>
                  </a:cubicBezTo>
                  <a:cubicBezTo>
                    <a:pt x="7" y="3"/>
                    <a:pt x="1" y="0"/>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Freeform 86"/>
          <p:cNvSpPr>
            <a:spLocks noEditPoints="1"/>
          </p:cNvSpPr>
          <p:nvPr/>
        </p:nvSpPr>
        <p:spPr bwMode="auto">
          <a:xfrm>
            <a:off x="1574615" y="2763125"/>
            <a:ext cx="602537" cy="542281"/>
          </a:xfrm>
          <a:custGeom>
            <a:avLst/>
            <a:gdLst>
              <a:gd name="T0" fmla="*/ 327 w 327"/>
              <a:gd name="T1" fmla="*/ 130 h 294"/>
              <a:gd name="T2" fmla="*/ 163 w 327"/>
              <a:gd name="T3" fmla="*/ 0 h 294"/>
              <a:gd name="T4" fmla="*/ 0 w 327"/>
              <a:gd name="T5" fmla="*/ 130 h 294"/>
              <a:gd name="T6" fmla="*/ 163 w 327"/>
              <a:gd name="T7" fmla="*/ 260 h 294"/>
              <a:gd name="T8" fmla="*/ 219 w 327"/>
              <a:gd name="T9" fmla="*/ 253 h 294"/>
              <a:gd name="T10" fmla="*/ 267 w 327"/>
              <a:gd name="T11" fmla="*/ 292 h 294"/>
              <a:gd name="T12" fmla="*/ 271 w 327"/>
              <a:gd name="T13" fmla="*/ 294 h 294"/>
              <a:gd name="T14" fmla="*/ 273 w 327"/>
              <a:gd name="T15" fmla="*/ 292 h 294"/>
              <a:gd name="T16" fmla="*/ 270 w 327"/>
              <a:gd name="T17" fmla="*/ 229 h 294"/>
              <a:gd name="T18" fmla="*/ 327 w 327"/>
              <a:gd name="T19" fmla="*/ 130 h 294"/>
              <a:gd name="T20" fmla="*/ 228 w 327"/>
              <a:gd name="T21" fmla="*/ 186 h 294"/>
              <a:gd name="T22" fmla="*/ 101 w 327"/>
              <a:gd name="T23" fmla="*/ 186 h 294"/>
              <a:gd name="T24" fmla="*/ 89 w 327"/>
              <a:gd name="T25" fmla="*/ 174 h 294"/>
              <a:gd name="T26" fmla="*/ 101 w 327"/>
              <a:gd name="T27" fmla="*/ 163 h 294"/>
              <a:gd name="T28" fmla="*/ 228 w 327"/>
              <a:gd name="T29" fmla="*/ 163 h 294"/>
              <a:gd name="T30" fmla="*/ 240 w 327"/>
              <a:gd name="T31" fmla="*/ 174 h 294"/>
              <a:gd name="T32" fmla="*/ 228 w 327"/>
              <a:gd name="T33" fmla="*/ 186 h 294"/>
              <a:gd name="T34" fmla="*/ 228 w 327"/>
              <a:gd name="T35" fmla="*/ 137 h 294"/>
              <a:gd name="T36" fmla="*/ 101 w 327"/>
              <a:gd name="T37" fmla="*/ 137 h 294"/>
              <a:gd name="T38" fmla="*/ 89 w 327"/>
              <a:gd name="T39" fmla="*/ 125 h 294"/>
              <a:gd name="T40" fmla="*/ 101 w 327"/>
              <a:gd name="T41" fmla="*/ 114 h 294"/>
              <a:gd name="T42" fmla="*/ 228 w 327"/>
              <a:gd name="T43" fmla="*/ 114 h 294"/>
              <a:gd name="T44" fmla="*/ 240 w 327"/>
              <a:gd name="T45" fmla="*/ 125 h 294"/>
              <a:gd name="T46" fmla="*/ 228 w 327"/>
              <a:gd name="T47" fmla="*/ 137 h 294"/>
              <a:gd name="T48" fmla="*/ 228 w 327"/>
              <a:gd name="T49" fmla="*/ 88 h 294"/>
              <a:gd name="T50" fmla="*/ 101 w 327"/>
              <a:gd name="T51" fmla="*/ 88 h 294"/>
              <a:gd name="T52" fmla="*/ 89 w 327"/>
              <a:gd name="T53" fmla="*/ 76 h 294"/>
              <a:gd name="T54" fmla="*/ 101 w 327"/>
              <a:gd name="T55" fmla="*/ 65 h 294"/>
              <a:gd name="T56" fmla="*/ 228 w 327"/>
              <a:gd name="T57" fmla="*/ 65 h 294"/>
              <a:gd name="T58" fmla="*/ 240 w 327"/>
              <a:gd name="T59" fmla="*/ 76 h 294"/>
              <a:gd name="T60" fmla="*/ 228 w 327"/>
              <a:gd name="T61" fmla="*/ 8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 h="294">
                <a:moveTo>
                  <a:pt x="327" y="130"/>
                </a:moveTo>
                <a:cubicBezTo>
                  <a:pt x="327" y="58"/>
                  <a:pt x="254" y="0"/>
                  <a:pt x="163" y="0"/>
                </a:cubicBezTo>
                <a:cubicBezTo>
                  <a:pt x="73" y="0"/>
                  <a:pt x="0" y="58"/>
                  <a:pt x="0" y="130"/>
                </a:cubicBezTo>
                <a:cubicBezTo>
                  <a:pt x="0" y="202"/>
                  <a:pt x="73" y="260"/>
                  <a:pt x="163" y="260"/>
                </a:cubicBezTo>
                <a:cubicBezTo>
                  <a:pt x="183" y="260"/>
                  <a:pt x="202" y="258"/>
                  <a:pt x="219" y="253"/>
                </a:cubicBezTo>
                <a:cubicBezTo>
                  <a:pt x="267" y="292"/>
                  <a:pt x="267" y="292"/>
                  <a:pt x="267" y="292"/>
                </a:cubicBezTo>
                <a:cubicBezTo>
                  <a:pt x="268" y="293"/>
                  <a:pt x="270" y="294"/>
                  <a:pt x="271" y="294"/>
                </a:cubicBezTo>
                <a:cubicBezTo>
                  <a:pt x="272" y="294"/>
                  <a:pt x="273" y="293"/>
                  <a:pt x="273" y="292"/>
                </a:cubicBezTo>
                <a:cubicBezTo>
                  <a:pt x="270" y="229"/>
                  <a:pt x="270" y="229"/>
                  <a:pt x="270" y="229"/>
                </a:cubicBezTo>
                <a:cubicBezTo>
                  <a:pt x="305" y="205"/>
                  <a:pt x="327" y="170"/>
                  <a:pt x="327" y="130"/>
                </a:cubicBezTo>
                <a:close/>
                <a:moveTo>
                  <a:pt x="228" y="186"/>
                </a:moveTo>
                <a:cubicBezTo>
                  <a:pt x="101" y="186"/>
                  <a:pt x="101" y="186"/>
                  <a:pt x="101" y="186"/>
                </a:cubicBezTo>
                <a:cubicBezTo>
                  <a:pt x="94" y="186"/>
                  <a:pt x="89" y="181"/>
                  <a:pt x="89" y="174"/>
                </a:cubicBezTo>
                <a:cubicBezTo>
                  <a:pt x="89" y="168"/>
                  <a:pt x="94" y="163"/>
                  <a:pt x="101" y="163"/>
                </a:cubicBezTo>
                <a:cubicBezTo>
                  <a:pt x="228" y="163"/>
                  <a:pt x="228" y="163"/>
                  <a:pt x="228" y="163"/>
                </a:cubicBezTo>
                <a:cubicBezTo>
                  <a:pt x="234" y="163"/>
                  <a:pt x="240" y="168"/>
                  <a:pt x="240" y="174"/>
                </a:cubicBezTo>
                <a:cubicBezTo>
                  <a:pt x="240" y="181"/>
                  <a:pt x="234" y="186"/>
                  <a:pt x="228" y="186"/>
                </a:cubicBezTo>
                <a:close/>
                <a:moveTo>
                  <a:pt x="228" y="137"/>
                </a:moveTo>
                <a:cubicBezTo>
                  <a:pt x="101" y="137"/>
                  <a:pt x="101" y="137"/>
                  <a:pt x="101" y="137"/>
                </a:cubicBezTo>
                <a:cubicBezTo>
                  <a:pt x="94" y="137"/>
                  <a:pt x="89" y="132"/>
                  <a:pt x="89" y="125"/>
                </a:cubicBezTo>
                <a:cubicBezTo>
                  <a:pt x="89" y="119"/>
                  <a:pt x="94" y="114"/>
                  <a:pt x="101" y="114"/>
                </a:cubicBezTo>
                <a:cubicBezTo>
                  <a:pt x="228" y="114"/>
                  <a:pt x="228" y="114"/>
                  <a:pt x="228" y="114"/>
                </a:cubicBezTo>
                <a:cubicBezTo>
                  <a:pt x="234" y="114"/>
                  <a:pt x="240" y="119"/>
                  <a:pt x="240" y="125"/>
                </a:cubicBezTo>
                <a:cubicBezTo>
                  <a:pt x="240" y="132"/>
                  <a:pt x="234" y="137"/>
                  <a:pt x="228" y="137"/>
                </a:cubicBezTo>
                <a:close/>
                <a:moveTo>
                  <a:pt x="228" y="88"/>
                </a:moveTo>
                <a:cubicBezTo>
                  <a:pt x="101" y="88"/>
                  <a:pt x="101" y="88"/>
                  <a:pt x="101" y="88"/>
                </a:cubicBezTo>
                <a:cubicBezTo>
                  <a:pt x="94" y="88"/>
                  <a:pt x="89" y="83"/>
                  <a:pt x="89" y="76"/>
                </a:cubicBezTo>
                <a:cubicBezTo>
                  <a:pt x="89" y="70"/>
                  <a:pt x="94" y="65"/>
                  <a:pt x="101" y="65"/>
                </a:cubicBezTo>
                <a:cubicBezTo>
                  <a:pt x="228" y="65"/>
                  <a:pt x="228" y="65"/>
                  <a:pt x="228" y="65"/>
                </a:cubicBezTo>
                <a:cubicBezTo>
                  <a:pt x="234" y="65"/>
                  <a:pt x="240" y="70"/>
                  <a:pt x="240" y="76"/>
                </a:cubicBezTo>
                <a:cubicBezTo>
                  <a:pt x="240" y="83"/>
                  <a:pt x="234" y="88"/>
                  <a:pt x="228" y="8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96"/>
          <p:cNvSpPr>
            <a:spLocks noEditPoints="1"/>
          </p:cNvSpPr>
          <p:nvPr/>
        </p:nvSpPr>
        <p:spPr bwMode="auto">
          <a:xfrm>
            <a:off x="10027905" y="4257500"/>
            <a:ext cx="500816" cy="390638"/>
          </a:xfrm>
          <a:custGeom>
            <a:avLst/>
            <a:gdLst>
              <a:gd name="T0" fmla="*/ 293 w 293"/>
              <a:gd name="T1" fmla="*/ 212 h 228"/>
              <a:gd name="T2" fmla="*/ 293 w 293"/>
              <a:gd name="T3" fmla="*/ 212 h 228"/>
              <a:gd name="T4" fmla="*/ 293 w 293"/>
              <a:gd name="T5" fmla="*/ 17 h 228"/>
              <a:gd name="T6" fmla="*/ 293 w 293"/>
              <a:gd name="T7" fmla="*/ 17 h 228"/>
              <a:gd name="T8" fmla="*/ 292 w 293"/>
              <a:gd name="T9" fmla="*/ 11 h 228"/>
              <a:gd name="T10" fmla="*/ 276 w 293"/>
              <a:gd name="T11" fmla="*/ 0 h 228"/>
              <a:gd name="T12" fmla="*/ 146 w 293"/>
              <a:gd name="T13" fmla="*/ 0 h 228"/>
              <a:gd name="T14" fmla="*/ 16 w 293"/>
              <a:gd name="T15" fmla="*/ 0 h 228"/>
              <a:gd name="T16" fmla="*/ 1 w 293"/>
              <a:gd name="T17" fmla="*/ 11 h 228"/>
              <a:gd name="T18" fmla="*/ 0 w 293"/>
              <a:gd name="T19" fmla="*/ 18 h 228"/>
              <a:gd name="T20" fmla="*/ 0 w 293"/>
              <a:gd name="T21" fmla="*/ 211 h 228"/>
              <a:gd name="T22" fmla="*/ 1 w 293"/>
              <a:gd name="T23" fmla="*/ 217 h 228"/>
              <a:gd name="T24" fmla="*/ 16 w 293"/>
              <a:gd name="T25" fmla="*/ 228 h 228"/>
              <a:gd name="T26" fmla="*/ 146 w 293"/>
              <a:gd name="T27" fmla="*/ 228 h 228"/>
              <a:gd name="T28" fmla="*/ 276 w 293"/>
              <a:gd name="T29" fmla="*/ 228 h 228"/>
              <a:gd name="T30" fmla="*/ 292 w 293"/>
              <a:gd name="T31" fmla="*/ 217 h 228"/>
              <a:gd name="T32" fmla="*/ 293 w 293"/>
              <a:gd name="T33" fmla="*/ 213 h 228"/>
              <a:gd name="T34" fmla="*/ 293 w 293"/>
              <a:gd name="T35" fmla="*/ 213 h 228"/>
              <a:gd name="T36" fmla="*/ 293 w 293"/>
              <a:gd name="T37" fmla="*/ 212 h 228"/>
              <a:gd name="T38" fmla="*/ 276 w 293"/>
              <a:gd name="T39" fmla="*/ 190 h 228"/>
              <a:gd name="T40" fmla="*/ 222 w 293"/>
              <a:gd name="T41" fmla="*/ 145 h 228"/>
              <a:gd name="T42" fmla="*/ 185 w 293"/>
              <a:gd name="T43" fmla="*/ 114 h 228"/>
              <a:gd name="T44" fmla="*/ 222 w 293"/>
              <a:gd name="T45" fmla="*/ 84 h 228"/>
              <a:gd name="T46" fmla="*/ 276 w 293"/>
              <a:gd name="T47" fmla="*/ 38 h 228"/>
              <a:gd name="T48" fmla="*/ 276 w 293"/>
              <a:gd name="T49" fmla="*/ 190 h 228"/>
              <a:gd name="T50" fmla="*/ 276 w 293"/>
              <a:gd name="T51" fmla="*/ 17 h 228"/>
              <a:gd name="T52" fmla="*/ 211 w 293"/>
              <a:gd name="T53" fmla="*/ 71 h 228"/>
              <a:gd name="T54" fmla="*/ 169 w 293"/>
              <a:gd name="T55" fmla="*/ 106 h 228"/>
              <a:gd name="T56" fmla="*/ 146 w 293"/>
              <a:gd name="T57" fmla="*/ 116 h 228"/>
              <a:gd name="T58" fmla="*/ 123 w 293"/>
              <a:gd name="T59" fmla="*/ 106 h 228"/>
              <a:gd name="T60" fmla="*/ 81 w 293"/>
              <a:gd name="T61" fmla="*/ 71 h 228"/>
              <a:gd name="T62" fmla="*/ 16 w 293"/>
              <a:gd name="T63" fmla="*/ 17 h 228"/>
              <a:gd name="T64" fmla="*/ 16 w 293"/>
              <a:gd name="T65" fmla="*/ 17 h 228"/>
              <a:gd name="T66" fmla="*/ 146 w 293"/>
              <a:gd name="T67" fmla="*/ 17 h 228"/>
              <a:gd name="T68" fmla="*/ 276 w 293"/>
              <a:gd name="T69" fmla="*/ 17 h 228"/>
              <a:gd name="T70" fmla="*/ 16 w 293"/>
              <a:gd name="T71" fmla="*/ 38 h 228"/>
              <a:gd name="T72" fmla="*/ 71 w 293"/>
              <a:gd name="T73" fmla="*/ 84 h 228"/>
              <a:gd name="T74" fmla="*/ 107 w 293"/>
              <a:gd name="T75" fmla="*/ 114 h 228"/>
              <a:gd name="T76" fmla="*/ 71 w 293"/>
              <a:gd name="T77" fmla="*/ 145 h 228"/>
              <a:gd name="T78" fmla="*/ 16 w 293"/>
              <a:gd name="T79" fmla="*/ 190 h 228"/>
              <a:gd name="T80" fmla="*/ 16 w 293"/>
              <a:gd name="T81" fmla="*/ 38 h 228"/>
              <a:gd name="T82" fmla="*/ 146 w 293"/>
              <a:gd name="T83" fmla="*/ 212 h 228"/>
              <a:gd name="T84" fmla="*/ 16 w 293"/>
              <a:gd name="T85" fmla="*/ 212 h 228"/>
              <a:gd name="T86" fmla="*/ 16 w 293"/>
              <a:gd name="T87" fmla="*/ 212 h 228"/>
              <a:gd name="T88" fmla="*/ 81 w 293"/>
              <a:gd name="T89" fmla="*/ 158 h 228"/>
              <a:gd name="T90" fmla="*/ 120 w 293"/>
              <a:gd name="T91" fmla="*/ 125 h 228"/>
              <a:gd name="T92" fmla="*/ 146 w 293"/>
              <a:gd name="T93" fmla="*/ 133 h 228"/>
              <a:gd name="T94" fmla="*/ 172 w 293"/>
              <a:gd name="T95" fmla="*/ 125 h 228"/>
              <a:gd name="T96" fmla="*/ 211 w 293"/>
              <a:gd name="T97" fmla="*/ 158 h 228"/>
              <a:gd name="T98" fmla="*/ 276 w 293"/>
              <a:gd name="T99" fmla="*/ 212 h 228"/>
              <a:gd name="T100" fmla="*/ 146 w 293"/>
              <a:gd name="T101" fmla="*/ 2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3" h="228">
                <a:moveTo>
                  <a:pt x="293" y="212"/>
                </a:moveTo>
                <a:cubicBezTo>
                  <a:pt x="293" y="212"/>
                  <a:pt x="293" y="212"/>
                  <a:pt x="293" y="212"/>
                </a:cubicBezTo>
                <a:cubicBezTo>
                  <a:pt x="293" y="17"/>
                  <a:pt x="293" y="17"/>
                  <a:pt x="293" y="17"/>
                </a:cubicBezTo>
                <a:cubicBezTo>
                  <a:pt x="293" y="17"/>
                  <a:pt x="293" y="17"/>
                  <a:pt x="293" y="17"/>
                </a:cubicBezTo>
                <a:cubicBezTo>
                  <a:pt x="293" y="15"/>
                  <a:pt x="292" y="13"/>
                  <a:pt x="292" y="11"/>
                </a:cubicBezTo>
                <a:cubicBezTo>
                  <a:pt x="289" y="5"/>
                  <a:pt x="283" y="0"/>
                  <a:pt x="276" y="0"/>
                </a:cubicBezTo>
                <a:cubicBezTo>
                  <a:pt x="146" y="0"/>
                  <a:pt x="146" y="0"/>
                  <a:pt x="146" y="0"/>
                </a:cubicBezTo>
                <a:cubicBezTo>
                  <a:pt x="16" y="0"/>
                  <a:pt x="16" y="0"/>
                  <a:pt x="16" y="0"/>
                </a:cubicBezTo>
                <a:cubicBezTo>
                  <a:pt x="9" y="0"/>
                  <a:pt x="3" y="5"/>
                  <a:pt x="1" y="11"/>
                </a:cubicBezTo>
                <a:cubicBezTo>
                  <a:pt x="0" y="13"/>
                  <a:pt x="0" y="15"/>
                  <a:pt x="0" y="18"/>
                </a:cubicBezTo>
                <a:cubicBezTo>
                  <a:pt x="0" y="211"/>
                  <a:pt x="0" y="211"/>
                  <a:pt x="0" y="211"/>
                </a:cubicBezTo>
                <a:cubicBezTo>
                  <a:pt x="0" y="213"/>
                  <a:pt x="0" y="215"/>
                  <a:pt x="1" y="217"/>
                </a:cubicBezTo>
                <a:cubicBezTo>
                  <a:pt x="3" y="224"/>
                  <a:pt x="9" y="228"/>
                  <a:pt x="16" y="228"/>
                </a:cubicBezTo>
                <a:cubicBezTo>
                  <a:pt x="146" y="228"/>
                  <a:pt x="146" y="228"/>
                  <a:pt x="146" y="228"/>
                </a:cubicBezTo>
                <a:cubicBezTo>
                  <a:pt x="276" y="228"/>
                  <a:pt x="276" y="228"/>
                  <a:pt x="276" y="228"/>
                </a:cubicBezTo>
                <a:cubicBezTo>
                  <a:pt x="283" y="228"/>
                  <a:pt x="289" y="224"/>
                  <a:pt x="292" y="217"/>
                </a:cubicBezTo>
                <a:cubicBezTo>
                  <a:pt x="292" y="216"/>
                  <a:pt x="292" y="214"/>
                  <a:pt x="293" y="213"/>
                </a:cubicBezTo>
                <a:cubicBezTo>
                  <a:pt x="293" y="213"/>
                  <a:pt x="293" y="213"/>
                  <a:pt x="293" y="213"/>
                </a:cubicBezTo>
                <a:cubicBezTo>
                  <a:pt x="293" y="212"/>
                  <a:pt x="293" y="212"/>
                  <a:pt x="293" y="212"/>
                </a:cubicBezTo>
                <a:close/>
                <a:moveTo>
                  <a:pt x="276" y="190"/>
                </a:moveTo>
                <a:cubicBezTo>
                  <a:pt x="222" y="145"/>
                  <a:pt x="222" y="145"/>
                  <a:pt x="222" y="145"/>
                </a:cubicBezTo>
                <a:cubicBezTo>
                  <a:pt x="185" y="114"/>
                  <a:pt x="185" y="114"/>
                  <a:pt x="185" y="114"/>
                </a:cubicBezTo>
                <a:cubicBezTo>
                  <a:pt x="222" y="84"/>
                  <a:pt x="222" y="84"/>
                  <a:pt x="222" y="84"/>
                </a:cubicBezTo>
                <a:cubicBezTo>
                  <a:pt x="276" y="38"/>
                  <a:pt x="276" y="38"/>
                  <a:pt x="276" y="38"/>
                </a:cubicBezTo>
                <a:lnTo>
                  <a:pt x="276" y="190"/>
                </a:lnTo>
                <a:close/>
                <a:moveTo>
                  <a:pt x="276" y="17"/>
                </a:moveTo>
                <a:cubicBezTo>
                  <a:pt x="211" y="71"/>
                  <a:pt x="211" y="71"/>
                  <a:pt x="211" y="71"/>
                </a:cubicBezTo>
                <a:cubicBezTo>
                  <a:pt x="169" y="106"/>
                  <a:pt x="169" y="106"/>
                  <a:pt x="169" y="106"/>
                </a:cubicBezTo>
                <a:cubicBezTo>
                  <a:pt x="163" y="112"/>
                  <a:pt x="155" y="116"/>
                  <a:pt x="146" y="116"/>
                </a:cubicBezTo>
                <a:cubicBezTo>
                  <a:pt x="137" y="116"/>
                  <a:pt x="129" y="112"/>
                  <a:pt x="123" y="106"/>
                </a:cubicBezTo>
                <a:cubicBezTo>
                  <a:pt x="81" y="71"/>
                  <a:pt x="81" y="71"/>
                  <a:pt x="81" y="71"/>
                </a:cubicBezTo>
                <a:cubicBezTo>
                  <a:pt x="16" y="17"/>
                  <a:pt x="16" y="17"/>
                  <a:pt x="16" y="17"/>
                </a:cubicBezTo>
                <a:cubicBezTo>
                  <a:pt x="16" y="17"/>
                  <a:pt x="16" y="17"/>
                  <a:pt x="16" y="17"/>
                </a:cubicBezTo>
                <a:cubicBezTo>
                  <a:pt x="146" y="17"/>
                  <a:pt x="146" y="17"/>
                  <a:pt x="146" y="17"/>
                </a:cubicBezTo>
                <a:lnTo>
                  <a:pt x="276" y="17"/>
                </a:lnTo>
                <a:close/>
                <a:moveTo>
                  <a:pt x="16" y="38"/>
                </a:moveTo>
                <a:cubicBezTo>
                  <a:pt x="71" y="84"/>
                  <a:pt x="71" y="84"/>
                  <a:pt x="71" y="84"/>
                </a:cubicBezTo>
                <a:cubicBezTo>
                  <a:pt x="107" y="114"/>
                  <a:pt x="107" y="114"/>
                  <a:pt x="107" y="114"/>
                </a:cubicBezTo>
                <a:cubicBezTo>
                  <a:pt x="71" y="145"/>
                  <a:pt x="71" y="145"/>
                  <a:pt x="71" y="145"/>
                </a:cubicBezTo>
                <a:cubicBezTo>
                  <a:pt x="16" y="190"/>
                  <a:pt x="16" y="190"/>
                  <a:pt x="16" y="190"/>
                </a:cubicBezTo>
                <a:lnTo>
                  <a:pt x="16" y="38"/>
                </a:lnTo>
                <a:close/>
                <a:moveTo>
                  <a:pt x="146" y="212"/>
                </a:moveTo>
                <a:cubicBezTo>
                  <a:pt x="16" y="212"/>
                  <a:pt x="16" y="212"/>
                  <a:pt x="16" y="212"/>
                </a:cubicBezTo>
                <a:cubicBezTo>
                  <a:pt x="16" y="212"/>
                  <a:pt x="16" y="212"/>
                  <a:pt x="16" y="212"/>
                </a:cubicBezTo>
                <a:cubicBezTo>
                  <a:pt x="81" y="158"/>
                  <a:pt x="81" y="158"/>
                  <a:pt x="81" y="158"/>
                </a:cubicBezTo>
                <a:cubicBezTo>
                  <a:pt x="120" y="125"/>
                  <a:pt x="120" y="125"/>
                  <a:pt x="120" y="125"/>
                </a:cubicBezTo>
                <a:cubicBezTo>
                  <a:pt x="128" y="130"/>
                  <a:pt x="137" y="133"/>
                  <a:pt x="146" y="133"/>
                </a:cubicBezTo>
                <a:cubicBezTo>
                  <a:pt x="155" y="133"/>
                  <a:pt x="164" y="130"/>
                  <a:pt x="172" y="125"/>
                </a:cubicBezTo>
                <a:cubicBezTo>
                  <a:pt x="211" y="158"/>
                  <a:pt x="211" y="158"/>
                  <a:pt x="211" y="158"/>
                </a:cubicBezTo>
                <a:cubicBezTo>
                  <a:pt x="276" y="212"/>
                  <a:pt x="276" y="212"/>
                  <a:pt x="276" y="212"/>
                </a:cubicBezTo>
                <a:lnTo>
                  <a:pt x="146" y="21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5" name="组合 4"/>
          <p:cNvGrpSpPr/>
          <p:nvPr/>
        </p:nvGrpSpPr>
        <p:grpSpPr>
          <a:xfrm>
            <a:off x="480827" y="4143438"/>
            <a:ext cx="2994313" cy="2723824"/>
            <a:chOff x="480827" y="4112790"/>
            <a:chExt cx="2994313" cy="1465631"/>
          </a:xfrm>
        </p:grpSpPr>
        <p:sp>
          <p:nvSpPr>
            <p:cNvPr id="47" name="文本框 46"/>
            <p:cNvSpPr txBox="1"/>
            <p:nvPr/>
          </p:nvSpPr>
          <p:spPr>
            <a:xfrm>
              <a:off x="480827" y="4112790"/>
              <a:ext cx="2994313" cy="447142"/>
            </a:xfrm>
            <a:prstGeom prst="rect">
              <a:avLst/>
            </a:prstGeom>
            <a:noFill/>
          </p:spPr>
          <p:txBody>
            <a:bodyPr wrap="square" rtlCol="0">
              <a:spAutoFit/>
            </a:bodyPr>
            <a:lstStyle/>
            <a:p>
              <a:pPr algn="ctr"/>
              <a:r>
                <a:rPr lang="zh-CN" altLang="en-US" sz="2400" b="1" dirty="0">
                  <a:latin typeface="微软雅黑" panose="020B0503020204020204" charset="-122"/>
                  <a:ea typeface="微软雅黑" panose="020B0503020204020204" charset="-122"/>
                </a:rPr>
                <a:t>团队目标不明确</a:t>
              </a:r>
              <a:r>
                <a:rPr lang="zh-CN" altLang="en-US" sz="2400" b="1" dirty="0" smtClean="0">
                  <a:latin typeface="微软雅黑" panose="020B0503020204020204" charset="-122"/>
                  <a:ea typeface="微软雅黑" panose="020B0503020204020204" charset="-122"/>
                </a:rPr>
                <a:t>，</a:t>
              </a:r>
              <a:endParaRPr lang="en-US" altLang="zh-CN" sz="2400" b="1" dirty="0" smtClean="0">
                <a:latin typeface="微软雅黑" panose="020B0503020204020204" charset="-122"/>
                <a:ea typeface="微软雅黑" panose="020B0503020204020204" charset="-122"/>
              </a:endParaRPr>
            </a:p>
            <a:p>
              <a:pPr algn="ctr"/>
              <a:r>
                <a:rPr lang="zh-CN" altLang="en-US" sz="2400" b="1" dirty="0" smtClean="0">
                  <a:latin typeface="微软雅黑" panose="020B0503020204020204" charset="-122"/>
                  <a:ea typeface="微软雅黑" panose="020B0503020204020204" charset="-122"/>
                </a:rPr>
                <a:t>没有</a:t>
              </a:r>
              <a:r>
                <a:rPr lang="zh-CN" altLang="en-US" sz="2400" b="1" dirty="0">
                  <a:latin typeface="微软雅黑" panose="020B0503020204020204" charset="-122"/>
                  <a:ea typeface="微软雅黑" panose="020B0503020204020204" charset="-122"/>
                </a:rPr>
                <a:t>具体化和阶段</a:t>
              </a:r>
              <a:r>
                <a:rPr lang="zh-CN" altLang="en-US" sz="2400" b="1" dirty="0" smtClean="0">
                  <a:latin typeface="微软雅黑" panose="020B0503020204020204" charset="-122"/>
                  <a:ea typeface="微软雅黑" panose="020B0503020204020204" charset="-122"/>
                </a:rPr>
                <a:t>化</a:t>
              </a:r>
              <a:endParaRPr lang="zh-CN" altLang="en-US" sz="2400" b="1" dirty="0">
                <a:latin typeface="微软雅黑" panose="020B0503020204020204" charset="-122"/>
                <a:ea typeface="微软雅黑" panose="020B0503020204020204" charset="-122"/>
              </a:endParaRPr>
            </a:p>
          </p:txBody>
        </p:sp>
        <p:sp>
          <p:nvSpPr>
            <p:cNvPr id="48" name="文本框 47"/>
            <p:cNvSpPr txBox="1"/>
            <p:nvPr/>
          </p:nvSpPr>
          <p:spPr>
            <a:xfrm>
              <a:off x="631085" y="4559932"/>
              <a:ext cx="2742459" cy="1018489"/>
            </a:xfrm>
            <a:prstGeom prst="rect">
              <a:avLst/>
            </a:prstGeom>
            <a:noFill/>
          </p:spPr>
          <p:txBody>
            <a:bodyPr wrap="square" rtlCol="0">
              <a:spAutoFit/>
            </a:bodyPr>
            <a:lstStyle/>
            <a:p>
              <a:pPr algn="just">
                <a:lnSpc>
                  <a:spcPct val="130000"/>
                </a:lnSpc>
              </a:pPr>
              <a:r>
                <a:rPr lang="zh-CN" altLang="en-US" dirty="0">
                  <a:latin typeface="微软雅黑" panose="020B0503020204020204" charset="-122"/>
                  <a:ea typeface="微软雅黑" panose="020B0503020204020204" charset="-122"/>
                </a:rPr>
                <a:t>由于个体实践</a:t>
              </a:r>
              <a:r>
                <a:rPr lang="zh-CN" altLang="en-US" dirty="0" smtClean="0">
                  <a:latin typeface="微软雅黑" panose="020B0503020204020204" charset="-122"/>
                  <a:ea typeface="微软雅黑" panose="020B0503020204020204" charset="-122"/>
                </a:rPr>
                <a:t>目的与</a:t>
              </a:r>
              <a:r>
                <a:rPr lang="zh-CN" altLang="en-US" dirty="0">
                  <a:latin typeface="微软雅黑" panose="020B0503020204020204" charset="-122"/>
                  <a:ea typeface="微软雅黑" panose="020B0503020204020204" charset="-122"/>
                </a:rPr>
                <a:t>团队不一样，经常会造成个人目标和团队</a:t>
              </a:r>
              <a:r>
                <a:rPr lang="zh-CN" altLang="en-US" dirty="0" smtClean="0">
                  <a:latin typeface="微软雅黑" panose="020B0503020204020204" charset="-122"/>
                  <a:ea typeface="微软雅黑" panose="020B0503020204020204" charset="-122"/>
                </a:rPr>
                <a:t>目标不</a:t>
              </a:r>
              <a:r>
                <a:rPr lang="zh-CN" altLang="en-US" dirty="0">
                  <a:latin typeface="微软雅黑" panose="020B0503020204020204" charset="-122"/>
                  <a:ea typeface="微软雅黑" panose="020B0503020204020204" charset="-122"/>
                </a:rPr>
                <a:t>一致</a:t>
              </a:r>
              <a:r>
                <a:rPr lang="zh-CN" altLang="en-US" dirty="0" smtClean="0">
                  <a:latin typeface="微软雅黑" panose="020B0503020204020204" charset="-122"/>
                  <a:ea typeface="微软雅黑" panose="020B0503020204020204" charset="-122"/>
                </a:rPr>
                <a:t>，团队</a:t>
              </a:r>
              <a:r>
                <a:rPr lang="zh-CN" altLang="en-US" dirty="0">
                  <a:latin typeface="微软雅黑" panose="020B0503020204020204" charset="-122"/>
                  <a:ea typeface="微软雅黑" panose="020B0503020204020204" charset="-122"/>
                </a:rPr>
                <a:t>的</a:t>
              </a:r>
              <a:r>
                <a:rPr lang="zh-CN" altLang="en-US" dirty="0" smtClean="0">
                  <a:latin typeface="微软雅黑" panose="020B0503020204020204" charset="-122"/>
                  <a:ea typeface="微软雅黑" panose="020B0503020204020204" charset="-122"/>
                </a:rPr>
                <a:t>凝聚力削弱</a:t>
              </a:r>
              <a:r>
                <a:rPr lang="zh-CN" altLang="en-US" dirty="0">
                  <a:latin typeface="微软雅黑" panose="020B0503020204020204" charset="-122"/>
                  <a:ea typeface="微软雅黑" panose="020B0503020204020204" charset="-122"/>
                </a:rPr>
                <a:t>，团队</a:t>
              </a:r>
              <a:r>
                <a:rPr lang="zh-CN" altLang="en-US" dirty="0" smtClean="0">
                  <a:latin typeface="微软雅黑" panose="020B0503020204020204" charset="-122"/>
                  <a:ea typeface="微软雅黑" panose="020B0503020204020204" charset="-122"/>
                </a:rPr>
                <a:t>合作会</a:t>
              </a:r>
              <a:r>
                <a:rPr lang="zh-CN" altLang="en-US" dirty="0">
                  <a:latin typeface="微软雅黑" panose="020B0503020204020204" charset="-122"/>
                  <a:ea typeface="微软雅黑" panose="020B0503020204020204" charset="-122"/>
                </a:rPr>
                <a:t>遇到极大</a:t>
              </a:r>
              <a:r>
                <a:rPr lang="zh-CN" altLang="en-US" dirty="0" smtClean="0">
                  <a:latin typeface="微软雅黑" panose="020B0503020204020204" charset="-122"/>
                  <a:ea typeface="微软雅黑" panose="020B0503020204020204" charset="-122"/>
                </a:rPr>
                <a:t>困难。</a:t>
              </a:r>
              <a:endParaRPr lang="zh-CN" altLang="en-US" dirty="0">
                <a:latin typeface="微软雅黑" panose="020B0503020204020204" charset="-122"/>
                <a:ea typeface="微软雅黑" panose="020B0503020204020204" charset="-122"/>
              </a:endParaRPr>
            </a:p>
          </p:txBody>
        </p:sp>
      </p:grpSp>
      <p:grpSp>
        <p:nvGrpSpPr>
          <p:cNvPr id="6" name="组合 48"/>
          <p:cNvGrpSpPr/>
          <p:nvPr/>
        </p:nvGrpSpPr>
        <p:grpSpPr>
          <a:xfrm>
            <a:off x="6196155" y="4173417"/>
            <a:ext cx="2722897" cy="2638445"/>
            <a:chOff x="600075" y="4173417"/>
            <a:chExt cx="2722897" cy="2638445"/>
          </a:xfrm>
        </p:grpSpPr>
        <p:sp>
          <p:nvSpPr>
            <p:cNvPr id="50" name="文本框 49"/>
            <p:cNvSpPr txBox="1"/>
            <p:nvPr/>
          </p:nvSpPr>
          <p:spPr>
            <a:xfrm>
              <a:off x="848031" y="4173417"/>
              <a:ext cx="2032000" cy="461665"/>
            </a:xfrm>
            <a:prstGeom prst="rect">
              <a:avLst/>
            </a:prstGeom>
            <a:noFill/>
          </p:spPr>
          <p:txBody>
            <a:bodyPr wrap="square" rtlCol="0">
              <a:spAutoFit/>
            </a:bodyPr>
            <a:lstStyle/>
            <a:p>
              <a:pPr algn="ctr"/>
              <a:r>
                <a:rPr lang="zh-CN" altLang="en-US" sz="2400" b="1" dirty="0">
                  <a:latin typeface="微软雅黑" panose="020B0503020204020204" charset="-122"/>
                  <a:ea typeface="微软雅黑" panose="020B0503020204020204" charset="-122"/>
                </a:rPr>
                <a:t>工作分配不均</a:t>
              </a:r>
              <a:endParaRPr lang="zh-CN" altLang="en-US" sz="2400" b="1" dirty="0">
                <a:latin typeface="微软雅黑" panose="020B0503020204020204" charset="-122"/>
                <a:ea typeface="微软雅黑" panose="020B0503020204020204" charset="-122"/>
              </a:endParaRPr>
            </a:p>
          </p:txBody>
        </p:sp>
        <p:sp>
          <p:nvSpPr>
            <p:cNvPr id="51" name="文本框 50"/>
            <p:cNvSpPr txBox="1"/>
            <p:nvPr/>
          </p:nvSpPr>
          <p:spPr>
            <a:xfrm>
              <a:off x="600075" y="4558938"/>
              <a:ext cx="2722897" cy="2252924"/>
            </a:xfrm>
            <a:prstGeom prst="rect">
              <a:avLst/>
            </a:prstGeom>
            <a:noFill/>
          </p:spPr>
          <p:txBody>
            <a:bodyPr wrap="square" rtlCol="0">
              <a:spAutoFit/>
            </a:bodyPr>
            <a:lstStyle/>
            <a:p>
              <a:pPr algn="just">
                <a:lnSpc>
                  <a:spcPct val="130000"/>
                </a:lnSpc>
              </a:pPr>
              <a:r>
                <a:rPr lang="zh-CN" altLang="en-US" dirty="0" smtClean="0">
                  <a:latin typeface="微软雅黑" panose="020B0503020204020204" charset="-122"/>
                  <a:ea typeface="微软雅黑" panose="020B0503020204020204" charset="-122"/>
                </a:rPr>
                <a:t>工作要</a:t>
              </a:r>
              <a:r>
                <a:rPr lang="zh-CN" altLang="en-US" dirty="0">
                  <a:latin typeface="微软雅黑" panose="020B0503020204020204" charset="-122"/>
                  <a:ea typeface="微软雅黑" panose="020B0503020204020204" charset="-122"/>
                </a:rPr>
                <a:t>分配到个人落实，实践目的才能实现</a:t>
              </a:r>
              <a:r>
                <a:rPr lang="zh-CN" altLang="en-US" dirty="0" smtClean="0">
                  <a:latin typeface="微软雅黑" panose="020B0503020204020204" charset="-122"/>
                  <a:ea typeface="微软雅黑" panose="020B0503020204020204" charset="-122"/>
                </a:rPr>
                <a:t>。由于</a:t>
              </a:r>
              <a:r>
                <a:rPr lang="zh-CN" altLang="en-US" dirty="0">
                  <a:latin typeface="微软雅黑" panose="020B0503020204020204" charset="-122"/>
                  <a:ea typeface="微软雅黑" panose="020B0503020204020204" charset="-122"/>
                </a:rPr>
                <a:t>成员</a:t>
              </a:r>
              <a:r>
                <a:rPr lang="zh-CN" altLang="en-US" dirty="0" smtClean="0">
                  <a:latin typeface="微软雅黑" panose="020B0503020204020204" charset="-122"/>
                  <a:ea typeface="微软雅黑" panose="020B0503020204020204" charset="-122"/>
                </a:rPr>
                <a:t>个人性格</a:t>
              </a:r>
              <a:r>
                <a:rPr lang="zh-CN" altLang="en-US" dirty="0">
                  <a:latin typeface="微软雅黑" panose="020B0503020204020204" charset="-122"/>
                  <a:ea typeface="微软雅黑" panose="020B0503020204020204" charset="-122"/>
                </a:rPr>
                <a:t>能力专业等原因，会导致工作分配不均的情况出现，导致团队工作</a:t>
              </a:r>
              <a:r>
                <a:rPr lang="zh-CN" altLang="en-US" dirty="0" smtClean="0">
                  <a:latin typeface="微软雅黑" panose="020B0503020204020204" charset="-122"/>
                  <a:ea typeface="微软雅黑" panose="020B0503020204020204" charset="-122"/>
                </a:rPr>
                <a:t>滞后，甚至推倒重做。</a:t>
              </a:r>
              <a:endParaRPr lang="zh-CN" altLang="en-US" dirty="0">
                <a:latin typeface="微软雅黑" panose="020B0503020204020204" charset="-122"/>
                <a:ea typeface="微软雅黑" panose="020B0503020204020204" charset="-122"/>
              </a:endParaRPr>
            </a:p>
          </p:txBody>
        </p:sp>
      </p:grpSp>
      <p:grpSp>
        <p:nvGrpSpPr>
          <p:cNvPr id="9" name="组合 52"/>
          <p:cNvGrpSpPr/>
          <p:nvPr/>
        </p:nvGrpSpPr>
        <p:grpSpPr>
          <a:xfrm>
            <a:off x="3060699" y="1162137"/>
            <a:ext cx="3492499" cy="2301473"/>
            <a:chOff x="476032" y="4065815"/>
            <a:chExt cx="3261233" cy="1569703"/>
          </a:xfrm>
        </p:grpSpPr>
        <p:sp>
          <p:nvSpPr>
            <p:cNvPr id="54" name="文本框 53"/>
            <p:cNvSpPr txBox="1"/>
            <p:nvPr/>
          </p:nvSpPr>
          <p:spPr>
            <a:xfrm>
              <a:off x="707518" y="4065815"/>
              <a:ext cx="2786402" cy="566776"/>
            </a:xfrm>
            <a:prstGeom prst="rect">
              <a:avLst/>
            </a:prstGeom>
            <a:noFill/>
          </p:spPr>
          <p:txBody>
            <a:bodyPr wrap="square" rtlCol="0">
              <a:spAutoFit/>
            </a:bodyPr>
            <a:lstStyle/>
            <a:p>
              <a:pPr algn="ctr"/>
              <a:r>
                <a:rPr lang="zh-CN" altLang="en-US" sz="2400" b="1" dirty="0">
                  <a:latin typeface="微软雅黑" panose="020B0503020204020204" charset="-122"/>
                  <a:ea typeface="微软雅黑" panose="020B0503020204020204" charset="-122"/>
                </a:rPr>
                <a:t>团队成员</a:t>
              </a:r>
              <a:r>
                <a:rPr lang="zh-CN" altLang="en-US" sz="2400" b="1" dirty="0" smtClean="0">
                  <a:latin typeface="微软雅黑" panose="020B0503020204020204" charset="-122"/>
                  <a:ea typeface="微软雅黑" panose="020B0503020204020204" charset="-122"/>
                </a:rPr>
                <a:t>之间沟通不畅</a:t>
              </a:r>
              <a:r>
                <a:rPr lang="zh-CN" altLang="en-US" sz="2400" b="1" dirty="0">
                  <a:latin typeface="微软雅黑" panose="020B0503020204020204" charset="-122"/>
                  <a:ea typeface="微软雅黑" panose="020B0503020204020204" charset="-122"/>
                </a:rPr>
                <a:t>，存在矛盾</a:t>
              </a:r>
              <a:endParaRPr lang="zh-CN" altLang="en-US" sz="2400" b="1" dirty="0">
                <a:latin typeface="微软雅黑" panose="020B0503020204020204" charset="-122"/>
                <a:ea typeface="微软雅黑" panose="020B0503020204020204" charset="-122"/>
              </a:endParaRPr>
            </a:p>
          </p:txBody>
        </p:sp>
        <p:sp>
          <p:nvSpPr>
            <p:cNvPr id="55" name="文本框 54"/>
            <p:cNvSpPr txBox="1"/>
            <p:nvPr/>
          </p:nvSpPr>
          <p:spPr>
            <a:xfrm>
              <a:off x="476032" y="4590133"/>
              <a:ext cx="3261233" cy="1045385"/>
            </a:xfrm>
            <a:prstGeom prst="rect">
              <a:avLst/>
            </a:prstGeom>
            <a:noFill/>
          </p:spPr>
          <p:txBody>
            <a:bodyPr wrap="square" rtlCol="0">
              <a:spAutoFit/>
            </a:bodyPr>
            <a:lstStyle/>
            <a:p>
              <a:pPr algn="just">
                <a:lnSpc>
                  <a:spcPct val="130000"/>
                </a:lnSpc>
              </a:pPr>
              <a:r>
                <a:rPr lang="zh-CN" altLang="en-US" dirty="0">
                  <a:latin typeface="微软雅黑" panose="020B0503020204020204" charset="-122"/>
                  <a:ea typeface="微软雅黑" panose="020B0503020204020204" charset="-122"/>
                </a:rPr>
                <a:t>专业知识的差异导致的对信息理解的偏差</a:t>
              </a:r>
              <a:r>
                <a:rPr lang="zh-CN" altLang="en-US" dirty="0" smtClean="0">
                  <a:latin typeface="微软雅黑" panose="020B0503020204020204" charset="-122"/>
                  <a:ea typeface="微软雅黑" panose="020B0503020204020204" charset="-122"/>
                </a:rPr>
                <a:t>，或对</a:t>
              </a:r>
              <a:r>
                <a:rPr lang="zh-CN" altLang="en-US" dirty="0">
                  <a:latin typeface="微软雅黑" panose="020B0503020204020204" charset="-122"/>
                  <a:ea typeface="微软雅黑" panose="020B0503020204020204" charset="-122"/>
                </a:rPr>
                <a:t>同伴不够</a:t>
              </a:r>
              <a:r>
                <a:rPr lang="zh-CN" altLang="en-US" dirty="0" smtClean="0">
                  <a:latin typeface="微软雅黑" panose="020B0503020204020204" charset="-122"/>
                  <a:ea typeface="微软雅黑" panose="020B0503020204020204" charset="-122"/>
                </a:rPr>
                <a:t>了解造成对他人的</a:t>
              </a:r>
              <a:r>
                <a:rPr lang="zh-CN" altLang="en-US" dirty="0">
                  <a:latin typeface="微软雅黑" panose="020B0503020204020204" charset="-122"/>
                  <a:ea typeface="微软雅黑" panose="020B0503020204020204" charset="-122"/>
                </a:rPr>
                <a:t>误解。</a:t>
              </a:r>
              <a:r>
                <a:rPr lang="zh-CN" altLang="en-US" dirty="0" smtClean="0">
                  <a:latin typeface="微软雅黑" panose="020B0503020204020204" charset="-122"/>
                  <a:ea typeface="微软雅黑" panose="020B0503020204020204" charset="-122"/>
                </a:rPr>
                <a:t>一旦矛盾</a:t>
              </a:r>
              <a:r>
                <a:rPr lang="zh-CN" altLang="en-US" dirty="0">
                  <a:latin typeface="微软雅黑" panose="020B0503020204020204" charset="-122"/>
                  <a:ea typeface="微软雅黑" panose="020B0503020204020204" charset="-122"/>
                </a:rPr>
                <a:t>被激化，团队就会成为</a:t>
              </a:r>
              <a:r>
                <a:rPr lang="zh-CN" altLang="en-US" dirty="0" smtClean="0">
                  <a:latin typeface="微软雅黑" panose="020B0503020204020204" charset="-122"/>
                  <a:ea typeface="微软雅黑" panose="020B0503020204020204" charset="-122"/>
                </a:rPr>
                <a:t>一盘散沙。 </a:t>
              </a:r>
              <a:endParaRPr lang="zh-CN" altLang="en-US" dirty="0">
                <a:latin typeface="微软雅黑" panose="020B0503020204020204" charset="-122"/>
                <a:ea typeface="微软雅黑" panose="020B0503020204020204" charset="-122"/>
              </a:endParaRPr>
            </a:p>
          </p:txBody>
        </p:sp>
      </p:grpSp>
      <p:grpSp>
        <p:nvGrpSpPr>
          <p:cNvPr id="11" name="组合 55"/>
          <p:cNvGrpSpPr/>
          <p:nvPr/>
        </p:nvGrpSpPr>
        <p:grpSpPr>
          <a:xfrm>
            <a:off x="8870556" y="477190"/>
            <a:ext cx="2707985" cy="2684385"/>
            <a:chOff x="689240" y="4151667"/>
            <a:chExt cx="2823734" cy="1357475"/>
          </a:xfrm>
        </p:grpSpPr>
        <p:sp>
          <p:nvSpPr>
            <p:cNvPr id="57" name="文本框 56"/>
            <p:cNvSpPr txBox="1"/>
            <p:nvPr/>
          </p:nvSpPr>
          <p:spPr>
            <a:xfrm>
              <a:off x="689240" y="4151667"/>
              <a:ext cx="2823734" cy="420229"/>
            </a:xfrm>
            <a:prstGeom prst="rect">
              <a:avLst/>
            </a:prstGeom>
            <a:noFill/>
          </p:spPr>
          <p:txBody>
            <a:bodyPr wrap="square" rtlCol="0">
              <a:spAutoFit/>
            </a:bodyPr>
            <a:lstStyle/>
            <a:p>
              <a:pPr algn="ctr"/>
              <a:r>
                <a:rPr lang="zh-CN" altLang="en-US" sz="2400" b="1" dirty="0">
                  <a:latin typeface="微软雅黑" panose="020B0503020204020204" charset="-122"/>
                  <a:ea typeface="微软雅黑" panose="020B0503020204020204" charset="-122"/>
                </a:rPr>
                <a:t>实践中的</a:t>
              </a:r>
              <a:r>
                <a:rPr lang="zh-CN" altLang="en-US" sz="2400" b="1" dirty="0" smtClean="0">
                  <a:latin typeface="微软雅黑" panose="020B0503020204020204" charset="-122"/>
                  <a:ea typeface="微软雅黑" panose="020B0503020204020204" charset="-122"/>
                </a:rPr>
                <a:t>财务管理</a:t>
              </a:r>
              <a:endParaRPr lang="en-US" altLang="zh-CN" sz="2400" b="1" dirty="0" smtClean="0">
                <a:latin typeface="微软雅黑" panose="020B0503020204020204" charset="-122"/>
                <a:ea typeface="微软雅黑" panose="020B0503020204020204" charset="-122"/>
              </a:endParaRPr>
            </a:p>
            <a:p>
              <a:pPr algn="ctr"/>
              <a:r>
                <a:rPr lang="zh-CN" altLang="en-US" sz="2400" b="1" dirty="0" smtClean="0">
                  <a:latin typeface="微软雅黑" panose="020B0503020204020204" charset="-122"/>
                  <a:ea typeface="微软雅黑" panose="020B0503020204020204" charset="-122"/>
                </a:rPr>
                <a:t>与</a:t>
              </a:r>
              <a:r>
                <a:rPr lang="zh-CN" altLang="en-US" sz="2400" b="1" dirty="0">
                  <a:latin typeface="微软雅黑" panose="020B0503020204020204" charset="-122"/>
                  <a:ea typeface="微软雅黑" panose="020B0503020204020204" charset="-122"/>
                </a:rPr>
                <a:t>报账问题</a:t>
              </a:r>
              <a:endParaRPr lang="zh-CN" altLang="en-US" sz="2400" b="1" dirty="0">
                <a:latin typeface="微软雅黑" panose="020B0503020204020204" charset="-122"/>
                <a:ea typeface="微软雅黑" panose="020B0503020204020204" charset="-122"/>
              </a:endParaRPr>
            </a:p>
          </p:txBody>
        </p:sp>
        <p:sp>
          <p:nvSpPr>
            <p:cNvPr id="58" name="文本框 57"/>
            <p:cNvSpPr txBox="1"/>
            <p:nvPr/>
          </p:nvSpPr>
          <p:spPr>
            <a:xfrm>
              <a:off x="739809" y="4551953"/>
              <a:ext cx="2703765" cy="957189"/>
            </a:xfrm>
            <a:prstGeom prst="rect">
              <a:avLst/>
            </a:prstGeom>
            <a:noFill/>
          </p:spPr>
          <p:txBody>
            <a:bodyPr wrap="square" rtlCol="0">
              <a:spAutoFit/>
            </a:bodyPr>
            <a:lstStyle/>
            <a:p>
              <a:pPr algn="just">
                <a:lnSpc>
                  <a:spcPct val="130000"/>
                </a:lnSpc>
              </a:pPr>
              <a:r>
                <a:rPr lang="zh-CN" altLang="en-US" dirty="0">
                  <a:latin typeface="微软雅黑" panose="020B0503020204020204" charset="-122"/>
                  <a:ea typeface="微软雅黑" panose="020B0503020204020204" charset="-122"/>
                </a:rPr>
                <a:t>实践团队在实地调研中需要花费必要的差旅费、材料费等费用，出现经费花销不明，也没有相应发票等证明材料</a:t>
              </a:r>
              <a:r>
                <a:rPr lang="zh-CN" altLang="en-US" dirty="0" smtClean="0">
                  <a:latin typeface="微软雅黑" panose="020B0503020204020204" charset="-122"/>
                  <a:ea typeface="微软雅黑" panose="020B0503020204020204" charset="-122"/>
                </a:rPr>
                <a:t>问题。</a:t>
              </a:r>
              <a:endParaRPr lang="zh-CN" altLang="en-US" dirty="0">
                <a:latin typeface="微软雅黑" panose="020B0503020204020204" charset="-122"/>
                <a:ea typeface="微软雅黑" panose="020B0503020204020204" charset="-122"/>
              </a:endParaRPr>
            </a:p>
          </p:txBody>
        </p:sp>
      </p:grpSp>
      <p:sp>
        <p:nvSpPr>
          <p:cNvPr id="52" name="文本框 9"/>
          <p:cNvSpPr txBox="1"/>
          <p:nvPr/>
        </p:nvSpPr>
        <p:spPr>
          <a:xfrm>
            <a:off x="926680" y="473645"/>
            <a:ext cx="6502400" cy="492125"/>
          </a:xfrm>
          <a:prstGeom prst="rect">
            <a:avLst/>
          </a:prstGeom>
        </p:spPr>
        <p:txBody>
          <a:bodyPr wrap="none" lIns="0" tIns="0" rIns="0" bIns="0" anchor="ctr">
            <a:spAutoFit/>
          </a:bodyPr>
          <a:lstStyle>
            <a:defPPr>
              <a:defRPr lang="zh-CN"/>
            </a:defPPr>
            <a:lvl1pPr marR="0" lvl="0" indent="0" algn="ctr" defTabSz="0" fontAlgn="auto">
              <a:lnSpc>
                <a:spcPct val="100000"/>
              </a:lnSpc>
              <a:spcBef>
                <a:spcPct val="20000"/>
              </a:spcBef>
              <a:spcAft>
                <a:spcPts val="0"/>
              </a:spcAft>
              <a:buClrTx/>
              <a:buSzTx/>
              <a:buFont typeface="Arial" panose="020B0604020202020204"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3200" dirty="0" smtClean="0">
                <a:solidFill>
                  <a:schemeClr val="tx1"/>
                </a:solidFill>
                <a:latin typeface="微软雅黑" panose="020B0503020204020204" charset="-122"/>
                <a:ea typeface="微软雅黑" panose="020B0503020204020204" charset="-122"/>
                <a:cs typeface="Arial" panose="020B0604020202020204" pitchFamily="34" charset="0"/>
              </a:rPr>
              <a:t>社会实践</a:t>
            </a:r>
            <a:r>
              <a:rPr lang="zh-CN" altLang="en-US" sz="3200" dirty="0">
                <a:solidFill>
                  <a:schemeClr val="tx1"/>
                </a:solidFill>
                <a:latin typeface="微软雅黑" panose="020B0503020204020204" charset="-122"/>
                <a:ea typeface="微软雅黑" panose="020B0503020204020204" charset="-122"/>
                <a:cs typeface="Arial" panose="020B0604020202020204" pitchFamily="34" charset="0"/>
              </a:rPr>
              <a:t>团队管理中可能存在的问题</a:t>
            </a:r>
            <a:endParaRPr lang="zh-CN" altLang="en-US" sz="3200" dirty="0">
              <a:solidFill>
                <a:schemeClr val="tx1"/>
              </a:solidFill>
              <a:latin typeface="微软雅黑" panose="020B0503020204020204" charset="-122"/>
              <a:ea typeface="微软雅黑" panose="020B0503020204020204" charset="-122"/>
              <a:cs typeface="Arial" panose="020B0604020202020204" pitchFamily="34" charset="0"/>
            </a:endParaRPr>
          </a:p>
        </p:txBody>
      </p:sp>
      <p:sp>
        <p:nvSpPr>
          <p:cNvPr id="59" name="矩形 58"/>
          <p:cNvSpPr/>
          <p:nvPr/>
        </p:nvSpPr>
        <p:spPr>
          <a:xfrm>
            <a:off x="-3464" y="458993"/>
            <a:ext cx="393700" cy="520091"/>
          </a:xfrm>
          <a:prstGeom prst="rect">
            <a:avLst/>
          </a:prstGeom>
          <a:solidFill>
            <a:srgbClr val="F8D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1"/>
                                          </p:val>
                                        </p:tav>
                                        <p:tav tm="100000">
                                          <p:val>
                                            <p:strVal val="#ppt_y"/>
                                          </p:val>
                                        </p:tav>
                                      </p:tavLst>
                                    </p:anim>
                                  </p:childTnLst>
                                </p:cTn>
                              </p:par>
                              <p:par>
                                <p:cTn id="23" presetID="18" presetClass="entr" presetSubtype="6"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Right)">
                                      <p:cBhvr>
                                        <p:cTn id="25" dur="500"/>
                                        <p:tgtEl>
                                          <p:spTgt spid="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anim calcmode="lin" valueType="num">
                                      <p:cBhvr>
                                        <p:cTn id="39" dur="500" fill="hold"/>
                                        <p:tgtEl>
                                          <p:spTgt spid="10"/>
                                        </p:tgtEl>
                                        <p:attrNameLst>
                                          <p:attrName>ppt_x</p:attrName>
                                        </p:attrNameLst>
                                      </p:cBhvr>
                                      <p:tavLst>
                                        <p:tav tm="0">
                                          <p:val>
                                            <p:strVal val="#ppt_x"/>
                                          </p:val>
                                        </p:tav>
                                        <p:tav tm="100000">
                                          <p:val>
                                            <p:strVal val="#ppt_x"/>
                                          </p:val>
                                        </p:tav>
                                      </p:tavLst>
                                    </p:anim>
                                    <p:anim calcmode="lin" valueType="num">
                                      <p:cBhvr>
                                        <p:cTn id="40" dur="500" fill="hold"/>
                                        <p:tgtEl>
                                          <p:spTgt spid="10"/>
                                        </p:tgtEl>
                                        <p:attrNameLst>
                                          <p:attrName>ppt_y</p:attrName>
                                        </p:attrNameLst>
                                      </p:cBhvr>
                                      <p:tavLst>
                                        <p:tav tm="0">
                                          <p:val>
                                            <p:strVal val="#ppt_y+.1"/>
                                          </p:val>
                                        </p:tav>
                                        <p:tav tm="100000">
                                          <p:val>
                                            <p:strVal val="#ppt_y"/>
                                          </p:val>
                                        </p:tav>
                                      </p:tavLst>
                                    </p:anim>
                                  </p:childTnLst>
                                </p:cTn>
                              </p:par>
                              <p:par>
                                <p:cTn id="41" presetID="18" presetClass="entr" presetSubtype="6"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strips(downRight)">
                                      <p:cBhvr>
                                        <p:cTn id="43" dur="500"/>
                                        <p:tgtEl>
                                          <p:spTgt spid="1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47"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anim calcmode="lin" valueType="num">
                                      <p:cBhvr>
                                        <p:cTn id="57" dur="500" fill="hold"/>
                                        <p:tgtEl>
                                          <p:spTgt spid="18"/>
                                        </p:tgtEl>
                                        <p:attrNameLst>
                                          <p:attrName>ppt_x</p:attrName>
                                        </p:attrNameLst>
                                      </p:cBhvr>
                                      <p:tavLst>
                                        <p:tav tm="0">
                                          <p:val>
                                            <p:strVal val="#ppt_x"/>
                                          </p:val>
                                        </p:tav>
                                        <p:tav tm="100000">
                                          <p:val>
                                            <p:strVal val="#ppt_x"/>
                                          </p:val>
                                        </p:tav>
                                      </p:tavLst>
                                    </p:anim>
                                    <p:anim calcmode="lin" valueType="num">
                                      <p:cBhvr>
                                        <p:cTn id="58" dur="500" fill="hold"/>
                                        <p:tgtEl>
                                          <p:spTgt spid="18"/>
                                        </p:tgtEl>
                                        <p:attrNameLst>
                                          <p:attrName>ppt_y</p:attrName>
                                        </p:attrNameLst>
                                      </p:cBhvr>
                                      <p:tavLst>
                                        <p:tav tm="0">
                                          <p:val>
                                            <p:strVal val="#ppt_y-.1"/>
                                          </p:val>
                                        </p:tav>
                                        <p:tav tm="100000">
                                          <p:val>
                                            <p:strVal val="#ppt_y"/>
                                          </p:val>
                                        </p:tav>
                                      </p:tavLst>
                                    </p:anim>
                                  </p:childTnLst>
                                </p:cTn>
                              </p:par>
                              <p:par>
                                <p:cTn id="59" presetID="18" presetClass="entr" presetSubtype="6"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strips(downRight)">
                                      <p:cBhvr>
                                        <p:cTn id="61" dur="500"/>
                                        <p:tgtEl>
                                          <p:spTgt spid="2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p:cTn id="64" dur="500" fill="hold"/>
                                        <p:tgtEl>
                                          <p:spTgt spid="31"/>
                                        </p:tgtEl>
                                        <p:attrNameLst>
                                          <p:attrName>ppt_w</p:attrName>
                                        </p:attrNameLst>
                                      </p:cBhvr>
                                      <p:tavLst>
                                        <p:tav tm="0">
                                          <p:val>
                                            <p:fltVal val="0"/>
                                          </p:val>
                                        </p:tav>
                                        <p:tav tm="100000">
                                          <p:val>
                                            <p:strVal val="#ppt_w"/>
                                          </p:val>
                                        </p:tav>
                                      </p:tavLst>
                                    </p:anim>
                                    <p:anim calcmode="lin" valueType="num">
                                      <p:cBhvr>
                                        <p:cTn id="65" dur="500" fill="hold"/>
                                        <p:tgtEl>
                                          <p:spTgt spid="31"/>
                                        </p:tgtEl>
                                        <p:attrNameLst>
                                          <p:attrName>ppt_h</p:attrName>
                                        </p:attrNameLst>
                                      </p:cBhvr>
                                      <p:tavLst>
                                        <p:tav tm="0">
                                          <p:val>
                                            <p:fltVal val="0"/>
                                          </p:val>
                                        </p:tav>
                                        <p:tav tm="100000">
                                          <p:val>
                                            <p:strVal val="#ppt_h"/>
                                          </p:val>
                                        </p:tav>
                                      </p:tavLst>
                                    </p:anim>
                                    <p:animEffect transition="in" filter="fade">
                                      <p:cBhvr>
                                        <p:cTn id="66" dur="500"/>
                                        <p:tgtEl>
                                          <p:spTgt spid="31"/>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500" fill="hold"/>
                                        <p:tgtEl>
                                          <p:spTgt spid="32"/>
                                        </p:tgtEl>
                                        <p:attrNameLst>
                                          <p:attrName>ppt_w</p:attrName>
                                        </p:attrNameLst>
                                      </p:cBhvr>
                                      <p:tavLst>
                                        <p:tav tm="0">
                                          <p:val>
                                            <p:fltVal val="0"/>
                                          </p:val>
                                        </p:tav>
                                        <p:tav tm="100000">
                                          <p:val>
                                            <p:strVal val="#ppt_w"/>
                                          </p:val>
                                        </p:tav>
                                      </p:tavLst>
                                    </p:anim>
                                    <p:anim calcmode="lin" valueType="num">
                                      <p:cBhvr>
                                        <p:cTn id="70" dur="500" fill="hold"/>
                                        <p:tgtEl>
                                          <p:spTgt spid="32"/>
                                        </p:tgtEl>
                                        <p:attrNameLst>
                                          <p:attrName>ppt_h</p:attrName>
                                        </p:attrNameLst>
                                      </p:cBhvr>
                                      <p:tavLst>
                                        <p:tav tm="0">
                                          <p:val>
                                            <p:fltVal val="0"/>
                                          </p:val>
                                        </p:tav>
                                        <p:tav tm="100000">
                                          <p:val>
                                            <p:strVal val="#ppt_h"/>
                                          </p:val>
                                        </p:tav>
                                      </p:tavLst>
                                    </p:anim>
                                    <p:animEffect transition="in" filter="fade">
                                      <p:cBhvr>
                                        <p:cTn id="71" dur="500"/>
                                        <p:tgtEl>
                                          <p:spTgt spid="32"/>
                                        </p:tgtEl>
                                      </p:cBhvr>
                                    </p:animEffect>
                                  </p:childTnLst>
                                </p:cTn>
                              </p:par>
                              <p:par>
                                <p:cTn id="72" presetID="42"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anim calcmode="lin" valueType="num">
                                      <p:cBhvr>
                                        <p:cTn id="75" dur="500" fill="hold"/>
                                        <p:tgtEl>
                                          <p:spTgt spid="28"/>
                                        </p:tgtEl>
                                        <p:attrNameLst>
                                          <p:attrName>ppt_x</p:attrName>
                                        </p:attrNameLst>
                                      </p:cBhvr>
                                      <p:tavLst>
                                        <p:tav tm="0">
                                          <p:val>
                                            <p:strVal val="#ppt_x"/>
                                          </p:val>
                                        </p:tav>
                                        <p:tav tm="100000">
                                          <p:val>
                                            <p:strVal val="#ppt_x"/>
                                          </p:val>
                                        </p:tav>
                                      </p:tavLst>
                                    </p:anim>
                                    <p:anim calcmode="lin" valueType="num">
                                      <p:cBhvr>
                                        <p:cTn id="76" dur="500" fill="hold"/>
                                        <p:tgtEl>
                                          <p:spTgt spid="28"/>
                                        </p:tgtEl>
                                        <p:attrNameLst>
                                          <p:attrName>ppt_y</p:attrName>
                                        </p:attrNameLst>
                                      </p:cBhvr>
                                      <p:tavLst>
                                        <p:tav tm="0">
                                          <p:val>
                                            <p:strVal val="#ppt_y+.1"/>
                                          </p:val>
                                        </p:tav>
                                        <p:tav tm="100000">
                                          <p:val>
                                            <p:strVal val="#ppt_y"/>
                                          </p:val>
                                        </p:tav>
                                      </p:tavLst>
                                    </p:anim>
                                  </p:childTnLst>
                                </p:cTn>
                              </p:par>
                              <p:par>
                                <p:cTn id="77" presetID="53" presetClass="entr" presetSubtype="16" fill="hold" grpId="0" nodeType="withEffect">
                                  <p:stCondLst>
                                    <p:cond delay="250"/>
                                  </p:stCondLst>
                                  <p:childTnLst>
                                    <p:set>
                                      <p:cBhvr>
                                        <p:cTn id="78" dur="1" fill="hold">
                                          <p:stCondLst>
                                            <p:cond delay="0"/>
                                          </p:stCondLst>
                                        </p:cTn>
                                        <p:tgtEl>
                                          <p:spTgt spid="44"/>
                                        </p:tgtEl>
                                        <p:attrNameLst>
                                          <p:attrName>style.visibility</p:attrName>
                                        </p:attrNameLst>
                                      </p:cBhvr>
                                      <p:to>
                                        <p:strVal val="visible"/>
                                      </p:to>
                                    </p:set>
                                    <p:anim calcmode="lin" valueType="num">
                                      <p:cBhvr>
                                        <p:cTn id="79" dur="500" fill="hold"/>
                                        <p:tgtEl>
                                          <p:spTgt spid="44"/>
                                        </p:tgtEl>
                                        <p:attrNameLst>
                                          <p:attrName>ppt_w</p:attrName>
                                        </p:attrNameLst>
                                      </p:cBhvr>
                                      <p:tavLst>
                                        <p:tav tm="0">
                                          <p:val>
                                            <p:fltVal val="0"/>
                                          </p:val>
                                        </p:tav>
                                        <p:tav tm="100000">
                                          <p:val>
                                            <p:strVal val="#ppt_w"/>
                                          </p:val>
                                        </p:tav>
                                      </p:tavLst>
                                    </p:anim>
                                    <p:anim calcmode="lin" valueType="num">
                                      <p:cBhvr>
                                        <p:cTn id="80" dur="500" fill="hold"/>
                                        <p:tgtEl>
                                          <p:spTgt spid="44"/>
                                        </p:tgtEl>
                                        <p:attrNameLst>
                                          <p:attrName>ppt_h</p:attrName>
                                        </p:attrNameLst>
                                      </p:cBhvr>
                                      <p:tavLst>
                                        <p:tav tm="0">
                                          <p:val>
                                            <p:fltVal val="0"/>
                                          </p:val>
                                        </p:tav>
                                        <p:tav tm="100000">
                                          <p:val>
                                            <p:strVal val="#ppt_h"/>
                                          </p:val>
                                        </p:tav>
                                      </p:tavLst>
                                    </p:anim>
                                    <p:animEffect transition="in" filter="fade">
                                      <p:cBhvr>
                                        <p:cTn id="81" dur="500"/>
                                        <p:tgtEl>
                                          <p:spTgt spid="44"/>
                                        </p:tgtEl>
                                      </p:cBhvr>
                                    </p:animEffect>
                                  </p:childTnLst>
                                </p:cTn>
                              </p:par>
                              <p:par>
                                <p:cTn id="82" presetID="53" presetClass="entr" presetSubtype="16" fill="hold" grpId="0" nodeType="withEffect">
                                  <p:stCondLst>
                                    <p:cond delay="250"/>
                                  </p:stCondLst>
                                  <p:childTnLst>
                                    <p:set>
                                      <p:cBhvr>
                                        <p:cTn id="83" dur="1" fill="hold">
                                          <p:stCondLst>
                                            <p:cond delay="0"/>
                                          </p:stCondLst>
                                        </p:cTn>
                                        <p:tgtEl>
                                          <p:spTgt spid="23"/>
                                        </p:tgtEl>
                                        <p:attrNameLst>
                                          <p:attrName>style.visibility</p:attrName>
                                        </p:attrNameLst>
                                      </p:cBhvr>
                                      <p:to>
                                        <p:strVal val="visible"/>
                                      </p:to>
                                    </p:set>
                                    <p:anim calcmode="lin" valueType="num">
                                      <p:cBhvr>
                                        <p:cTn id="84" dur="500" fill="hold"/>
                                        <p:tgtEl>
                                          <p:spTgt spid="23"/>
                                        </p:tgtEl>
                                        <p:attrNameLst>
                                          <p:attrName>ppt_w</p:attrName>
                                        </p:attrNameLst>
                                      </p:cBhvr>
                                      <p:tavLst>
                                        <p:tav tm="0">
                                          <p:val>
                                            <p:fltVal val="0"/>
                                          </p:val>
                                        </p:tav>
                                        <p:tav tm="100000">
                                          <p:val>
                                            <p:strVal val="#ppt_w"/>
                                          </p:val>
                                        </p:tav>
                                      </p:tavLst>
                                    </p:anim>
                                    <p:anim calcmode="lin" valueType="num">
                                      <p:cBhvr>
                                        <p:cTn id="85" dur="500" fill="hold"/>
                                        <p:tgtEl>
                                          <p:spTgt spid="23"/>
                                        </p:tgtEl>
                                        <p:attrNameLst>
                                          <p:attrName>ppt_h</p:attrName>
                                        </p:attrNameLst>
                                      </p:cBhvr>
                                      <p:tavLst>
                                        <p:tav tm="0">
                                          <p:val>
                                            <p:fltVal val="0"/>
                                          </p:val>
                                        </p:tav>
                                        <p:tav tm="100000">
                                          <p:val>
                                            <p:strVal val="#ppt_h"/>
                                          </p:val>
                                        </p:tav>
                                      </p:tavLst>
                                    </p:anim>
                                    <p:animEffect transition="in" filter="fade">
                                      <p:cBhvr>
                                        <p:cTn id="86" dur="500"/>
                                        <p:tgtEl>
                                          <p:spTgt spid="23"/>
                                        </p:tgtEl>
                                      </p:cBhvr>
                                    </p:animEffect>
                                  </p:childTnLst>
                                </p:cTn>
                              </p:par>
                              <p:par>
                                <p:cTn id="87" presetID="53" presetClass="entr" presetSubtype="16" fill="hold" nodeType="withEffect">
                                  <p:stCondLst>
                                    <p:cond delay="250"/>
                                  </p:stCondLst>
                                  <p:childTnLst>
                                    <p:set>
                                      <p:cBhvr>
                                        <p:cTn id="88" dur="1" fill="hold">
                                          <p:stCondLst>
                                            <p:cond delay="0"/>
                                          </p:stCondLst>
                                        </p:cTn>
                                        <p:tgtEl>
                                          <p:spTgt spid="3"/>
                                        </p:tgtEl>
                                        <p:attrNameLst>
                                          <p:attrName>style.visibility</p:attrName>
                                        </p:attrNameLst>
                                      </p:cBhvr>
                                      <p:to>
                                        <p:strVal val="visible"/>
                                      </p:to>
                                    </p:set>
                                    <p:anim calcmode="lin" valueType="num">
                                      <p:cBhvr>
                                        <p:cTn id="89" dur="500" fill="hold"/>
                                        <p:tgtEl>
                                          <p:spTgt spid="3"/>
                                        </p:tgtEl>
                                        <p:attrNameLst>
                                          <p:attrName>ppt_w</p:attrName>
                                        </p:attrNameLst>
                                      </p:cBhvr>
                                      <p:tavLst>
                                        <p:tav tm="0">
                                          <p:val>
                                            <p:fltVal val="0"/>
                                          </p:val>
                                        </p:tav>
                                        <p:tav tm="100000">
                                          <p:val>
                                            <p:strVal val="#ppt_w"/>
                                          </p:val>
                                        </p:tav>
                                      </p:tavLst>
                                    </p:anim>
                                    <p:anim calcmode="lin" valueType="num">
                                      <p:cBhvr>
                                        <p:cTn id="90" dur="500" fill="hold"/>
                                        <p:tgtEl>
                                          <p:spTgt spid="3"/>
                                        </p:tgtEl>
                                        <p:attrNameLst>
                                          <p:attrName>ppt_h</p:attrName>
                                        </p:attrNameLst>
                                      </p:cBhvr>
                                      <p:tavLst>
                                        <p:tav tm="0">
                                          <p:val>
                                            <p:fltVal val="0"/>
                                          </p:val>
                                        </p:tav>
                                        <p:tav tm="100000">
                                          <p:val>
                                            <p:strVal val="#ppt_h"/>
                                          </p:val>
                                        </p:tav>
                                      </p:tavLst>
                                    </p:anim>
                                    <p:animEffect transition="in" filter="fade">
                                      <p:cBhvr>
                                        <p:cTn id="91" dur="500"/>
                                        <p:tgtEl>
                                          <p:spTgt spid="3"/>
                                        </p:tgtEl>
                                      </p:cBhvr>
                                    </p:animEffect>
                                  </p:childTnLst>
                                </p:cTn>
                              </p:par>
                              <p:par>
                                <p:cTn id="92" presetID="53" presetClass="entr" presetSubtype="16" fill="hold" grpId="0" nodeType="withEffect">
                                  <p:stCondLst>
                                    <p:cond delay="250"/>
                                  </p:stCondLst>
                                  <p:childTnLst>
                                    <p:set>
                                      <p:cBhvr>
                                        <p:cTn id="93" dur="1" fill="hold">
                                          <p:stCondLst>
                                            <p:cond delay="0"/>
                                          </p:stCondLst>
                                        </p:cTn>
                                        <p:tgtEl>
                                          <p:spTgt spid="45"/>
                                        </p:tgtEl>
                                        <p:attrNameLst>
                                          <p:attrName>style.visibility</p:attrName>
                                        </p:attrNameLst>
                                      </p:cBhvr>
                                      <p:to>
                                        <p:strVal val="visible"/>
                                      </p:to>
                                    </p:set>
                                    <p:anim calcmode="lin" valueType="num">
                                      <p:cBhvr>
                                        <p:cTn id="94" dur="500" fill="hold"/>
                                        <p:tgtEl>
                                          <p:spTgt spid="45"/>
                                        </p:tgtEl>
                                        <p:attrNameLst>
                                          <p:attrName>ppt_w</p:attrName>
                                        </p:attrNameLst>
                                      </p:cBhvr>
                                      <p:tavLst>
                                        <p:tav tm="0">
                                          <p:val>
                                            <p:fltVal val="0"/>
                                          </p:val>
                                        </p:tav>
                                        <p:tav tm="100000">
                                          <p:val>
                                            <p:strVal val="#ppt_w"/>
                                          </p:val>
                                        </p:tav>
                                      </p:tavLst>
                                    </p:anim>
                                    <p:anim calcmode="lin" valueType="num">
                                      <p:cBhvr>
                                        <p:cTn id="95" dur="500" fill="hold"/>
                                        <p:tgtEl>
                                          <p:spTgt spid="45"/>
                                        </p:tgtEl>
                                        <p:attrNameLst>
                                          <p:attrName>ppt_h</p:attrName>
                                        </p:attrNameLst>
                                      </p:cBhvr>
                                      <p:tavLst>
                                        <p:tav tm="0">
                                          <p:val>
                                            <p:fltVal val="0"/>
                                          </p:val>
                                        </p:tav>
                                        <p:tav tm="100000">
                                          <p:val>
                                            <p:strVal val="#ppt_h"/>
                                          </p:val>
                                        </p:tav>
                                      </p:tavLst>
                                    </p:anim>
                                    <p:animEffect transition="in" filter="fade">
                                      <p:cBhvr>
                                        <p:cTn id="96" dur="500"/>
                                        <p:tgtEl>
                                          <p:spTgt spid="45"/>
                                        </p:tgtEl>
                                      </p:cBhvr>
                                    </p:animEffect>
                                  </p:childTnLst>
                                </p:cTn>
                              </p:par>
                              <p:par>
                                <p:cTn id="97" presetID="2" presetClass="entr" presetSubtype="4" fill="hold" nodeType="withEffect">
                                  <p:stCondLst>
                                    <p:cond delay="500"/>
                                  </p:stCondLst>
                                  <p:childTnLst>
                                    <p:set>
                                      <p:cBhvr>
                                        <p:cTn id="98" dur="1" fill="hold">
                                          <p:stCondLst>
                                            <p:cond delay="0"/>
                                          </p:stCondLst>
                                        </p:cTn>
                                        <p:tgtEl>
                                          <p:spTgt spid="5"/>
                                        </p:tgtEl>
                                        <p:attrNameLst>
                                          <p:attrName>style.visibility</p:attrName>
                                        </p:attrNameLst>
                                      </p:cBhvr>
                                      <p:to>
                                        <p:strVal val="visible"/>
                                      </p:to>
                                    </p:set>
                                    <p:anim calcmode="lin" valueType="num">
                                      <p:cBhvr additive="base">
                                        <p:cTn id="99" dur="500" fill="hold"/>
                                        <p:tgtEl>
                                          <p:spTgt spid="5"/>
                                        </p:tgtEl>
                                        <p:attrNameLst>
                                          <p:attrName>ppt_x</p:attrName>
                                        </p:attrNameLst>
                                      </p:cBhvr>
                                      <p:tavLst>
                                        <p:tav tm="0">
                                          <p:val>
                                            <p:strVal val="#ppt_x"/>
                                          </p:val>
                                        </p:tav>
                                        <p:tav tm="100000">
                                          <p:val>
                                            <p:strVal val="#ppt_x"/>
                                          </p:val>
                                        </p:tav>
                                      </p:tavLst>
                                    </p:anim>
                                    <p:anim calcmode="lin" valueType="num">
                                      <p:cBhvr additive="base">
                                        <p:cTn id="100" dur="500" fill="hold"/>
                                        <p:tgtEl>
                                          <p:spTgt spid="5"/>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750"/>
                                  </p:stCondLst>
                                  <p:childTnLst>
                                    <p:set>
                                      <p:cBhvr>
                                        <p:cTn id="102" dur="1" fill="hold">
                                          <p:stCondLst>
                                            <p:cond delay="0"/>
                                          </p:stCondLst>
                                        </p:cTn>
                                        <p:tgtEl>
                                          <p:spTgt spid="9"/>
                                        </p:tgtEl>
                                        <p:attrNameLst>
                                          <p:attrName>style.visibility</p:attrName>
                                        </p:attrNameLst>
                                      </p:cBhvr>
                                      <p:to>
                                        <p:strVal val="visible"/>
                                      </p:to>
                                    </p:set>
                                    <p:anim calcmode="lin" valueType="num">
                                      <p:cBhvr additive="base">
                                        <p:cTn id="103" dur="500" fill="hold"/>
                                        <p:tgtEl>
                                          <p:spTgt spid="9"/>
                                        </p:tgtEl>
                                        <p:attrNameLst>
                                          <p:attrName>ppt_x</p:attrName>
                                        </p:attrNameLst>
                                      </p:cBhvr>
                                      <p:tavLst>
                                        <p:tav tm="0">
                                          <p:val>
                                            <p:strVal val="#ppt_x"/>
                                          </p:val>
                                        </p:tav>
                                        <p:tav tm="100000">
                                          <p:val>
                                            <p:strVal val="#ppt_x"/>
                                          </p:val>
                                        </p:tav>
                                      </p:tavLst>
                                    </p:anim>
                                    <p:anim calcmode="lin" valueType="num">
                                      <p:cBhvr additive="base">
                                        <p:cTn id="104" dur="500" fill="hold"/>
                                        <p:tgtEl>
                                          <p:spTgt spid="9"/>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1000"/>
                                  </p:stCondLst>
                                  <p:childTnLst>
                                    <p:set>
                                      <p:cBhvr>
                                        <p:cTn id="106" dur="1" fill="hold">
                                          <p:stCondLst>
                                            <p:cond delay="0"/>
                                          </p:stCondLst>
                                        </p:cTn>
                                        <p:tgtEl>
                                          <p:spTgt spid="6"/>
                                        </p:tgtEl>
                                        <p:attrNameLst>
                                          <p:attrName>style.visibility</p:attrName>
                                        </p:attrNameLst>
                                      </p:cBhvr>
                                      <p:to>
                                        <p:strVal val="visible"/>
                                      </p:to>
                                    </p:set>
                                    <p:anim calcmode="lin" valueType="num">
                                      <p:cBhvr additive="base">
                                        <p:cTn id="107" dur="500" fill="hold"/>
                                        <p:tgtEl>
                                          <p:spTgt spid="6"/>
                                        </p:tgtEl>
                                        <p:attrNameLst>
                                          <p:attrName>ppt_x</p:attrName>
                                        </p:attrNameLst>
                                      </p:cBhvr>
                                      <p:tavLst>
                                        <p:tav tm="0">
                                          <p:val>
                                            <p:strVal val="#ppt_x"/>
                                          </p:val>
                                        </p:tav>
                                        <p:tav tm="100000">
                                          <p:val>
                                            <p:strVal val="#ppt_x"/>
                                          </p:val>
                                        </p:tav>
                                      </p:tavLst>
                                    </p:anim>
                                    <p:anim calcmode="lin" valueType="num">
                                      <p:cBhvr additive="base">
                                        <p:cTn id="108" dur="500" fill="hold"/>
                                        <p:tgtEl>
                                          <p:spTgt spid="6"/>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1250"/>
                                  </p:stCondLst>
                                  <p:childTnLst>
                                    <p:set>
                                      <p:cBhvr>
                                        <p:cTn id="110" dur="1" fill="hold">
                                          <p:stCondLst>
                                            <p:cond delay="0"/>
                                          </p:stCondLst>
                                        </p:cTn>
                                        <p:tgtEl>
                                          <p:spTgt spid="11"/>
                                        </p:tgtEl>
                                        <p:attrNameLst>
                                          <p:attrName>style.visibility</p:attrName>
                                        </p:attrNameLst>
                                      </p:cBhvr>
                                      <p:to>
                                        <p:strVal val="visible"/>
                                      </p:to>
                                    </p:set>
                                    <p:anim calcmode="lin" valueType="num">
                                      <p:cBhvr additive="base">
                                        <p:cTn id="111" dur="500" fill="hold"/>
                                        <p:tgtEl>
                                          <p:spTgt spid="11"/>
                                        </p:tgtEl>
                                        <p:attrNameLst>
                                          <p:attrName>ppt_x</p:attrName>
                                        </p:attrNameLst>
                                      </p:cBhvr>
                                      <p:tavLst>
                                        <p:tav tm="0">
                                          <p:val>
                                            <p:strVal val="#ppt_x"/>
                                          </p:val>
                                        </p:tav>
                                        <p:tav tm="100000">
                                          <p:val>
                                            <p:strVal val="#ppt_x"/>
                                          </p:val>
                                        </p:tav>
                                      </p:tavLst>
                                    </p:anim>
                                    <p:anim calcmode="lin" valueType="num">
                                      <p:cBhvr additive="base">
                                        <p:cTn id="1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10" grpId="0" bldLvl="0" animBg="1"/>
      <p:bldP spid="13" grpId="0" bldLvl="0" animBg="1"/>
      <p:bldP spid="14" grpId="0" bldLvl="0" animBg="1"/>
      <p:bldP spid="18" grpId="0" bldLvl="0" animBg="1"/>
      <p:bldP spid="21" grpId="0" bldLvl="0" animBg="1"/>
      <p:bldP spid="22" grpId="0" bldLvl="0" animBg="1"/>
      <p:bldP spid="24" grpId="0" bldLvl="0" animBg="1"/>
      <p:bldP spid="28" grpId="0" bldLvl="0" animBg="1"/>
      <p:bldP spid="31" grpId="0" bldLvl="0" animBg="1"/>
      <p:bldP spid="32" grpId="0" bldLvl="0" animBg="1"/>
      <p:bldP spid="23" grpId="0" bldLvl="0" animBg="1"/>
      <p:bldP spid="44" grpId="0" bldLvl="0" animBg="1"/>
      <p:bldP spid="4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477981" y="1607023"/>
            <a:ext cx="2350574" cy="830997"/>
          </a:xfrm>
          <a:prstGeom prst="rect">
            <a:avLst/>
          </a:prstGeom>
          <a:noFill/>
        </p:spPr>
        <p:txBody>
          <a:bodyPr wrap="square" rtlCol="0">
            <a:spAutoFit/>
          </a:bodyPr>
          <a:lstStyle/>
          <a:p>
            <a:pPr algn="ctr"/>
            <a:r>
              <a:rPr lang="zh-CN" altLang="en-US" sz="2400" b="1" dirty="0">
                <a:latin typeface="微软雅黑" panose="020B0503020204020204" charset="-122"/>
                <a:ea typeface="微软雅黑" panose="020B0503020204020204" charset="-122"/>
              </a:rPr>
              <a:t>塑造</a:t>
            </a:r>
            <a:r>
              <a:rPr lang="zh-CN" altLang="en-US" sz="2400" b="1" dirty="0" smtClean="0">
                <a:latin typeface="微软雅黑" panose="020B0503020204020204" charset="-122"/>
                <a:ea typeface="微软雅黑" panose="020B0503020204020204" charset="-122"/>
              </a:rPr>
              <a:t>团队文化</a:t>
            </a:r>
            <a:r>
              <a:rPr lang="zh-CN" altLang="en-US" sz="2400" b="1" dirty="0">
                <a:latin typeface="微软雅黑" panose="020B0503020204020204" charset="-122"/>
                <a:ea typeface="微软雅黑" panose="020B0503020204020204" charset="-122"/>
              </a:rPr>
              <a:t>和形象</a:t>
            </a:r>
            <a:endParaRPr lang="zh-CN" altLang="en-US" sz="2400" b="1" dirty="0">
              <a:latin typeface="微软雅黑" panose="020B0503020204020204" charset="-122"/>
              <a:ea typeface="微软雅黑" panose="020B0503020204020204" charset="-122"/>
            </a:endParaRPr>
          </a:p>
        </p:txBody>
      </p:sp>
      <p:sp>
        <p:nvSpPr>
          <p:cNvPr id="69" name="Round Same Side Corner Rectangle 154"/>
          <p:cNvSpPr/>
          <p:nvPr/>
        </p:nvSpPr>
        <p:spPr>
          <a:xfrm>
            <a:off x="1447800" y="1634514"/>
            <a:ext cx="2462810" cy="803506"/>
          </a:xfrm>
          <a:prstGeom prst="round2SameRect">
            <a:avLst/>
          </a:prstGeom>
          <a:noFill/>
          <a:ln w="28575">
            <a:solidFill>
              <a:srgbClr val="F47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latin typeface="微软雅黑" panose="020B0503020204020204" charset="-122"/>
              <a:ea typeface="微软雅黑" panose="020B0503020204020204" charset="-122"/>
            </a:endParaRPr>
          </a:p>
        </p:txBody>
      </p:sp>
      <p:sp>
        <p:nvSpPr>
          <p:cNvPr id="70" name="Freeform 116"/>
          <p:cNvSpPr>
            <a:spLocks noEditPoints="1"/>
          </p:cNvSpPr>
          <p:nvPr/>
        </p:nvSpPr>
        <p:spPr bwMode="auto">
          <a:xfrm>
            <a:off x="2444825" y="1119061"/>
            <a:ext cx="443219" cy="357434"/>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47264"/>
          </a:solidFill>
          <a:ln w="9525">
            <a:noFill/>
            <a:round/>
          </a:ln>
        </p:spPr>
        <p:txBody>
          <a:bodyPr vert="horz" wrap="square" lIns="91440" tIns="45720" rIns="91440" bIns="45720" numCol="1" anchor="t" anchorCtr="0" compatLnSpc="1"/>
          <a:lstStyle/>
          <a:p>
            <a:endParaRPr lang="en-US" sz="2400">
              <a:latin typeface="微软雅黑" panose="020B0503020204020204" charset="-122"/>
              <a:ea typeface="微软雅黑" panose="020B0503020204020204" charset="-122"/>
            </a:endParaRPr>
          </a:p>
        </p:txBody>
      </p:sp>
      <p:sp>
        <p:nvSpPr>
          <p:cNvPr id="71" name="文本框 70"/>
          <p:cNvSpPr txBox="1"/>
          <p:nvPr/>
        </p:nvSpPr>
        <p:spPr>
          <a:xfrm>
            <a:off x="4208860" y="1650976"/>
            <a:ext cx="3331500" cy="830997"/>
          </a:xfrm>
          <a:prstGeom prst="rect">
            <a:avLst/>
          </a:prstGeom>
          <a:noFill/>
        </p:spPr>
        <p:txBody>
          <a:bodyPr wrap="square" rtlCol="0">
            <a:spAutoFit/>
          </a:bodyPr>
          <a:lstStyle/>
          <a:p>
            <a:pPr algn="ctr"/>
            <a:r>
              <a:rPr lang="zh-CN" altLang="en-US" sz="2400" b="1" dirty="0">
                <a:latin typeface="微软雅黑" panose="020B0503020204020204" charset="-122"/>
                <a:ea typeface="微软雅黑" panose="020B0503020204020204" charset="-122"/>
              </a:rPr>
              <a:t>建立明确且可行的目标，并具体化和阶段化</a:t>
            </a:r>
            <a:endParaRPr lang="zh-CN" altLang="en-US" sz="2400" b="1" dirty="0">
              <a:latin typeface="微软雅黑" panose="020B0503020204020204" charset="-122"/>
              <a:ea typeface="微软雅黑" panose="020B0503020204020204" charset="-122"/>
            </a:endParaRPr>
          </a:p>
        </p:txBody>
      </p:sp>
      <p:sp>
        <p:nvSpPr>
          <p:cNvPr id="72" name="Round Same Side Corner Rectangle 154"/>
          <p:cNvSpPr/>
          <p:nvPr/>
        </p:nvSpPr>
        <p:spPr>
          <a:xfrm>
            <a:off x="4208860" y="1634513"/>
            <a:ext cx="3137561" cy="847459"/>
          </a:xfrm>
          <a:prstGeom prst="round2SameRect">
            <a:avLst/>
          </a:prstGeom>
          <a:noFill/>
          <a:ln w="28575">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微软雅黑" panose="020B0503020204020204" charset="-122"/>
              <a:ea typeface="微软雅黑" panose="020B0503020204020204" charset="-122"/>
            </a:endParaRPr>
          </a:p>
        </p:txBody>
      </p:sp>
      <p:sp>
        <p:nvSpPr>
          <p:cNvPr id="74" name="文本框 73"/>
          <p:cNvSpPr txBox="1"/>
          <p:nvPr/>
        </p:nvSpPr>
        <p:spPr>
          <a:xfrm>
            <a:off x="7703939" y="1724558"/>
            <a:ext cx="2765821" cy="523220"/>
          </a:xfrm>
          <a:prstGeom prst="rect">
            <a:avLst/>
          </a:prstGeom>
          <a:noFill/>
        </p:spPr>
        <p:txBody>
          <a:bodyPr wrap="square" rtlCol="0">
            <a:spAutoFit/>
          </a:bodyPr>
          <a:lstStyle/>
          <a:p>
            <a:r>
              <a:rPr lang="zh-CN" altLang="en-US" sz="2800" b="1" dirty="0">
                <a:latin typeface="微软雅黑" panose="020B0503020204020204" charset="-122"/>
                <a:ea typeface="微软雅黑" panose="020B0503020204020204" charset="-122"/>
              </a:rPr>
              <a:t>加强相互的沟通</a:t>
            </a:r>
            <a:endParaRPr lang="zh-CN" altLang="en-US" sz="2800" b="1" dirty="0">
              <a:latin typeface="微软雅黑" panose="020B0503020204020204" charset="-122"/>
              <a:ea typeface="微软雅黑" panose="020B0503020204020204" charset="-122"/>
            </a:endParaRPr>
          </a:p>
        </p:txBody>
      </p:sp>
      <p:sp>
        <p:nvSpPr>
          <p:cNvPr id="75" name="Round Same Side Corner Rectangle 154"/>
          <p:cNvSpPr/>
          <p:nvPr/>
        </p:nvSpPr>
        <p:spPr>
          <a:xfrm>
            <a:off x="7734300" y="1639764"/>
            <a:ext cx="2705100" cy="707886"/>
          </a:xfrm>
          <a:prstGeom prst="round2SameRect">
            <a:avLst/>
          </a:prstGeom>
          <a:noFill/>
          <a:ln w="28575">
            <a:solidFill>
              <a:srgbClr val="F8D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微软雅黑" panose="020B0503020204020204" charset="-122"/>
              <a:ea typeface="微软雅黑" panose="020B0503020204020204" charset="-122"/>
            </a:endParaRPr>
          </a:p>
        </p:txBody>
      </p:sp>
      <p:sp>
        <p:nvSpPr>
          <p:cNvPr id="77" name="文本框 76"/>
          <p:cNvSpPr txBox="1"/>
          <p:nvPr/>
        </p:nvSpPr>
        <p:spPr>
          <a:xfrm>
            <a:off x="2240258" y="4784457"/>
            <a:ext cx="3098800" cy="830997"/>
          </a:xfrm>
          <a:prstGeom prst="rect">
            <a:avLst/>
          </a:prstGeom>
          <a:noFill/>
        </p:spPr>
        <p:txBody>
          <a:bodyPr wrap="square" rtlCol="0">
            <a:spAutoFit/>
          </a:bodyPr>
          <a:lstStyle/>
          <a:p>
            <a:pPr algn="ctr"/>
            <a:r>
              <a:rPr lang="zh-CN" altLang="en-US" sz="2400" b="1" dirty="0">
                <a:latin typeface="微软雅黑" panose="020B0503020204020204" charset="-122"/>
                <a:ea typeface="微软雅黑" panose="020B0503020204020204" charset="-122"/>
              </a:rPr>
              <a:t>成员之间互相尊重与信任</a:t>
            </a:r>
            <a:endParaRPr lang="zh-CN" altLang="en-US" sz="2400" b="1" dirty="0">
              <a:latin typeface="微软雅黑" panose="020B0503020204020204" charset="-122"/>
              <a:ea typeface="微软雅黑" panose="020B0503020204020204" charset="-122"/>
            </a:endParaRPr>
          </a:p>
        </p:txBody>
      </p:sp>
      <p:sp>
        <p:nvSpPr>
          <p:cNvPr id="78" name="Round Same Side Corner Rectangle 154"/>
          <p:cNvSpPr/>
          <p:nvPr/>
        </p:nvSpPr>
        <p:spPr>
          <a:xfrm>
            <a:off x="2273300" y="4661813"/>
            <a:ext cx="3065758" cy="953641"/>
          </a:xfrm>
          <a:prstGeom prst="round2SameRect">
            <a:avLst/>
          </a:prstGeom>
          <a:noFill/>
          <a:ln w="28575">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微软雅黑" panose="020B0503020204020204" charset="-122"/>
              <a:ea typeface="微软雅黑" panose="020B0503020204020204" charset="-122"/>
            </a:endParaRPr>
          </a:p>
        </p:txBody>
      </p:sp>
      <p:sp>
        <p:nvSpPr>
          <p:cNvPr id="80" name="文本框 79"/>
          <p:cNvSpPr txBox="1"/>
          <p:nvPr/>
        </p:nvSpPr>
        <p:spPr>
          <a:xfrm>
            <a:off x="6223001" y="4623713"/>
            <a:ext cx="2863849" cy="830997"/>
          </a:xfrm>
          <a:prstGeom prst="rect">
            <a:avLst/>
          </a:prstGeom>
          <a:noFill/>
        </p:spPr>
        <p:txBody>
          <a:bodyPr wrap="square" rtlCol="0">
            <a:spAutoFit/>
          </a:bodyPr>
          <a:lstStyle/>
          <a:p>
            <a:pPr algn="ctr"/>
            <a:r>
              <a:rPr lang="zh-CN" altLang="en-US" sz="2400" b="1" dirty="0">
                <a:latin typeface="微软雅黑" panose="020B0503020204020204" charset="-122"/>
                <a:ea typeface="微软雅黑" panose="020B0503020204020204" charset="-122"/>
              </a:rPr>
              <a:t>财务由专人管理，熟悉报账要求</a:t>
            </a:r>
            <a:endParaRPr lang="zh-CN" altLang="en-US" sz="2400" b="1" dirty="0">
              <a:latin typeface="微软雅黑" panose="020B0503020204020204" charset="-122"/>
              <a:ea typeface="微软雅黑" panose="020B0503020204020204" charset="-122"/>
            </a:endParaRPr>
          </a:p>
        </p:txBody>
      </p:sp>
      <p:sp>
        <p:nvSpPr>
          <p:cNvPr id="81" name="Round Same Side Corner Rectangle 154"/>
          <p:cNvSpPr/>
          <p:nvPr/>
        </p:nvSpPr>
        <p:spPr>
          <a:xfrm>
            <a:off x="6223001" y="4630653"/>
            <a:ext cx="2903620" cy="824057"/>
          </a:xfrm>
          <a:prstGeom prst="round2SameRect">
            <a:avLst/>
          </a:prstGeom>
          <a:noFill/>
          <a:ln w="28575">
            <a:solidFill>
              <a:srgbClr val="F8D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微软雅黑" panose="020B0503020204020204" charset="-122"/>
              <a:ea typeface="微软雅黑" panose="020B0503020204020204" charset="-122"/>
            </a:endParaRPr>
          </a:p>
        </p:txBody>
      </p:sp>
      <p:sp>
        <p:nvSpPr>
          <p:cNvPr id="86" name="Freeform 105"/>
          <p:cNvSpPr>
            <a:spLocks noEditPoints="1"/>
          </p:cNvSpPr>
          <p:nvPr/>
        </p:nvSpPr>
        <p:spPr bwMode="auto">
          <a:xfrm>
            <a:off x="5496952" y="1035728"/>
            <a:ext cx="408587" cy="402667"/>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29B9A6"/>
          </a:solidFill>
          <a:ln w="9525">
            <a:noFill/>
            <a:round/>
          </a:ln>
        </p:spPr>
        <p:txBody>
          <a:bodyPr vert="horz" wrap="square" lIns="91440" tIns="45720" rIns="91440" bIns="45720" numCol="1" anchor="t" anchorCtr="0" compatLnSpc="1"/>
          <a:lstStyle/>
          <a:p>
            <a:endParaRPr lang="en-US" sz="2400" dirty="0">
              <a:latin typeface="微软雅黑" panose="020B0503020204020204" charset="-122"/>
              <a:ea typeface="微软雅黑" panose="020B0503020204020204" charset="-122"/>
            </a:endParaRPr>
          </a:p>
        </p:txBody>
      </p:sp>
      <p:sp>
        <p:nvSpPr>
          <p:cNvPr id="87" name="Freeform 15"/>
          <p:cNvSpPr>
            <a:spLocks noEditPoints="1"/>
          </p:cNvSpPr>
          <p:nvPr/>
        </p:nvSpPr>
        <p:spPr bwMode="auto">
          <a:xfrm>
            <a:off x="8908035" y="1110516"/>
            <a:ext cx="437172" cy="327879"/>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rgbClr val="F8D35E"/>
          </a:solidFill>
          <a:ln w="9525">
            <a:noFill/>
            <a:round/>
          </a:ln>
        </p:spPr>
        <p:txBody>
          <a:bodyPr vert="horz" wrap="square" lIns="91440" tIns="45720" rIns="91440" bIns="45720" numCol="1" anchor="t" anchorCtr="0" compatLnSpc="1"/>
          <a:lstStyle/>
          <a:p>
            <a:endParaRPr lang="en-US" sz="2400">
              <a:latin typeface="微软雅黑" panose="020B0503020204020204" charset="-122"/>
              <a:ea typeface="微软雅黑" panose="020B0503020204020204" charset="-122"/>
            </a:endParaRPr>
          </a:p>
        </p:txBody>
      </p:sp>
      <p:sp>
        <p:nvSpPr>
          <p:cNvPr id="88" name="Freeform 57"/>
          <p:cNvSpPr>
            <a:spLocks noEditPoints="1"/>
          </p:cNvSpPr>
          <p:nvPr/>
        </p:nvSpPr>
        <p:spPr bwMode="auto">
          <a:xfrm>
            <a:off x="3548282" y="4098055"/>
            <a:ext cx="406553" cy="406551"/>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84CBC5"/>
          </a:solidFill>
          <a:ln w="9525">
            <a:noFill/>
            <a:round/>
          </a:ln>
        </p:spPr>
        <p:txBody>
          <a:bodyPr vert="horz" wrap="square" lIns="91440" tIns="45720" rIns="91440" bIns="45720" numCol="1" anchor="t" anchorCtr="0" compatLnSpc="1"/>
          <a:lstStyle/>
          <a:p>
            <a:endParaRPr lang="en-US" sz="2400">
              <a:latin typeface="微软雅黑" panose="020B0503020204020204" charset="-122"/>
              <a:ea typeface="微软雅黑" panose="020B0503020204020204" charset="-122"/>
            </a:endParaRPr>
          </a:p>
        </p:txBody>
      </p:sp>
      <p:sp>
        <p:nvSpPr>
          <p:cNvPr id="97" name="Freeform 52"/>
          <p:cNvSpPr>
            <a:spLocks noEditPoints="1"/>
          </p:cNvSpPr>
          <p:nvPr/>
        </p:nvSpPr>
        <p:spPr bwMode="auto">
          <a:xfrm>
            <a:off x="7346421" y="4107390"/>
            <a:ext cx="387879" cy="387879"/>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8D35E"/>
          </a:solidFill>
          <a:ln w="9525">
            <a:noFill/>
            <a:round/>
          </a:ln>
        </p:spPr>
        <p:txBody>
          <a:bodyPr vert="horz" wrap="square" lIns="91440" tIns="45720" rIns="91440" bIns="45720" numCol="1" anchor="t" anchorCtr="0" compatLnSpc="1"/>
          <a:lstStyle/>
          <a:p>
            <a:endParaRPr lang="en-US" sz="2400">
              <a:latin typeface="微软雅黑" panose="020B0503020204020204" charset="-122"/>
              <a:ea typeface="微软雅黑" panose="020B0503020204020204" charset="-122"/>
            </a:endParaRPr>
          </a:p>
        </p:txBody>
      </p:sp>
      <p:sp>
        <p:nvSpPr>
          <p:cNvPr id="116" name="文本框 115"/>
          <p:cNvSpPr txBox="1"/>
          <p:nvPr/>
        </p:nvSpPr>
        <p:spPr>
          <a:xfrm>
            <a:off x="1395926" y="2447425"/>
            <a:ext cx="2514684" cy="2092881"/>
          </a:xfrm>
          <a:prstGeom prst="rect">
            <a:avLst/>
          </a:prstGeom>
          <a:noFill/>
        </p:spPr>
        <p:txBody>
          <a:bodyPr wrap="square" rtlCol="0">
            <a:spAutoFit/>
          </a:bodyPr>
          <a:lstStyle/>
          <a:p>
            <a:pPr>
              <a:lnSpc>
                <a:spcPct val="130000"/>
              </a:lnSpc>
            </a:pPr>
            <a:r>
              <a:rPr lang="zh-CN" altLang="en-US" sz="2000" dirty="0">
                <a:latin typeface="微软雅黑" panose="020B0503020204020204" charset="-122"/>
                <a:ea typeface="微软雅黑" panose="020B0503020204020204" charset="-122"/>
              </a:rPr>
              <a:t>团队文化为团队日后的发展也指明了方向，也将成为团队全体成员凝聚力、向心力的体现</a:t>
            </a:r>
            <a:endParaRPr lang="zh-CN" altLang="en-US" sz="2000" dirty="0">
              <a:latin typeface="微软雅黑" panose="020B0503020204020204" charset="-122"/>
              <a:ea typeface="微软雅黑" panose="020B0503020204020204" charset="-122"/>
            </a:endParaRPr>
          </a:p>
        </p:txBody>
      </p:sp>
      <p:sp>
        <p:nvSpPr>
          <p:cNvPr id="117" name="文本框 116"/>
          <p:cNvSpPr txBox="1"/>
          <p:nvPr/>
        </p:nvSpPr>
        <p:spPr>
          <a:xfrm>
            <a:off x="3954835" y="2480915"/>
            <a:ext cx="3738190" cy="2092881"/>
          </a:xfrm>
          <a:prstGeom prst="rect">
            <a:avLst/>
          </a:prstGeom>
          <a:noFill/>
        </p:spPr>
        <p:txBody>
          <a:bodyPr wrap="square" rtlCol="0">
            <a:spAutoFit/>
          </a:bodyPr>
          <a:lstStyle/>
          <a:p>
            <a:pPr>
              <a:lnSpc>
                <a:spcPct val="130000"/>
              </a:lnSpc>
            </a:pPr>
            <a:r>
              <a:rPr lang="zh-CN" altLang="en-US" sz="2000" dirty="0">
                <a:latin typeface="微软雅黑" panose="020B0503020204020204" charset="-122"/>
                <a:ea typeface="微软雅黑" panose="020B0503020204020204" charset="-122"/>
              </a:rPr>
              <a:t>将他们的个人目标通过合适的方式转化为同一个团队</a:t>
            </a:r>
            <a:r>
              <a:rPr lang="zh-CN" altLang="en-US" sz="2000" dirty="0" smtClean="0">
                <a:latin typeface="微软雅黑" panose="020B0503020204020204" charset="-122"/>
                <a:ea typeface="微软雅黑" panose="020B0503020204020204" charset="-122"/>
              </a:rPr>
              <a:t>目标</a:t>
            </a:r>
            <a:r>
              <a:rPr lang="zh-CN" altLang="en-US" sz="2000" dirty="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根据</a:t>
            </a:r>
            <a:r>
              <a:rPr lang="zh-CN" altLang="en-US" sz="2000" dirty="0">
                <a:latin typeface="微软雅黑" panose="020B0503020204020204" charset="-122"/>
                <a:ea typeface="微软雅黑" panose="020B0503020204020204" charset="-122"/>
              </a:rPr>
              <a:t>实际情况为实践团队规划出一个具体实施计划，在</a:t>
            </a:r>
            <a:r>
              <a:rPr lang="zh-CN" altLang="en-US" sz="2000" dirty="0" smtClean="0">
                <a:latin typeface="微软雅黑" panose="020B0503020204020204" charset="-122"/>
                <a:ea typeface="微软雅黑" panose="020B0503020204020204" charset="-122"/>
              </a:rPr>
              <a:t>不同实践</a:t>
            </a:r>
            <a:r>
              <a:rPr lang="zh-CN" altLang="en-US" sz="2000" dirty="0">
                <a:latin typeface="微软雅黑" panose="020B0503020204020204" charset="-122"/>
                <a:ea typeface="微软雅黑" panose="020B0503020204020204" charset="-122"/>
              </a:rPr>
              <a:t>阶段设立一定的阶段目标</a:t>
            </a:r>
            <a:endParaRPr lang="zh-CN" altLang="en-US" sz="2000" dirty="0">
              <a:latin typeface="微软雅黑" panose="020B0503020204020204" charset="-122"/>
              <a:ea typeface="微软雅黑" panose="020B0503020204020204" charset="-122"/>
            </a:endParaRPr>
          </a:p>
        </p:txBody>
      </p:sp>
      <p:sp>
        <p:nvSpPr>
          <p:cNvPr id="118" name="文本框 117"/>
          <p:cNvSpPr txBox="1"/>
          <p:nvPr/>
        </p:nvSpPr>
        <p:spPr>
          <a:xfrm>
            <a:off x="7645400" y="2447425"/>
            <a:ext cx="3765550" cy="2092881"/>
          </a:xfrm>
          <a:prstGeom prst="rect">
            <a:avLst/>
          </a:prstGeom>
          <a:noFill/>
        </p:spPr>
        <p:txBody>
          <a:bodyPr wrap="square" rtlCol="0">
            <a:spAutoFit/>
          </a:bodyPr>
          <a:lstStyle/>
          <a:p>
            <a:pPr>
              <a:lnSpc>
                <a:spcPct val="130000"/>
              </a:lnSpc>
            </a:pPr>
            <a:r>
              <a:rPr lang="zh-CN" altLang="en-US" sz="2000" dirty="0">
                <a:latin typeface="微软雅黑" panose="020B0503020204020204" charset="-122"/>
                <a:ea typeface="微软雅黑" panose="020B0503020204020204" charset="-122"/>
              </a:rPr>
              <a:t>团队</a:t>
            </a:r>
            <a:r>
              <a:rPr lang="zh-CN" altLang="en-US" sz="2000" dirty="0" smtClean="0">
                <a:latin typeface="微软雅黑" panose="020B0503020204020204" charset="-122"/>
                <a:ea typeface="微软雅黑" panose="020B0503020204020204" charset="-122"/>
              </a:rPr>
              <a:t>成员要</a:t>
            </a:r>
            <a:r>
              <a:rPr lang="zh-CN" altLang="en-US" sz="2000" dirty="0">
                <a:latin typeface="微软雅黑" panose="020B0503020204020204" charset="-122"/>
                <a:ea typeface="微软雅黑" panose="020B0503020204020204" charset="-122"/>
              </a:rPr>
              <a:t>在沟通过程中注意表达方式，力求不出现表达</a:t>
            </a:r>
            <a:r>
              <a:rPr lang="zh-CN" altLang="en-US" sz="2000" dirty="0" smtClean="0">
                <a:latin typeface="微软雅黑" panose="020B0503020204020204" charset="-122"/>
                <a:ea typeface="微软雅黑" panose="020B0503020204020204" charset="-122"/>
              </a:rPr>
              <a:t>失误带来不良后果。沟通</a:t>
            </a:r>
            <a:r>
              <a:rPr lang="zh-CN" altLang="en-US" sz="2000" dirty="0">
                <a:latin typeface="微软雅黑" panose="020B0503020204020204" charset="-122"/>
                <a:ea typeface="微软雅黑" panose="020B0503020204020204" charset="-122"/>
              </a:rPr>
              <a:t>方式主要有</a:t>
            </a:r>
            <a:r>
              <a:rPr lang="zh-CN" altLang="en-US" sz="2000" dirty="0" smtClean="0">
                <a:latin typeface="微软雅黑" panose="020B0503020204020204" charset="-122"/>
                <a:ea typeface="微软雅黑" panose="020B0503020204020204" charset="-122"/>
              </a:rPr>
              <a:t>：面对面交流；线</a:t>
            </a:r>
            <a:r>
              <a:rPr lang="zh-CN" altLang="en-US" sz="2000" dirty="0">
                <a:latin typeface="微软雅黑" panose="020B0503020204020204" charset="-122"/>
                <a:ea typeface="微软雅黑" panose="020B0503020204020204" charset="-122"/>
              </a:rPr>
              <a:t>上交流，利用</a:t>
            </a:r>
            <a:r>
              <a:rPr lang="en-US" altLang="zh-CN" sz="2000" dirty="0">
                <a:latin typeface="微软雅黑" panose="020B0503020204020204" charset="-122"/>
                <a:ea typeface="微软雅黑" panose="020B0503020204020204" charset="-122"/>
              </a:rPr>
              <a:t>QQ</a:t>
            </a:r>
            <a:r>
              <a:rPr lang="zh-CN" altLang="en-US" sz="2000" dirty="0">
                <a:latin typeface="微软雅黑" panose="020B0503020204020204" charset="-122"/>
                <a:ea typeface="微软雅黑" panose="020B0503020204020204" charset="-122"/>
              </a:rPr>
              <a:t>、微</a:t>
            </a:r>
            <a:r>
              <a:rPr lang="zh-CN" altLang="en-US" sz="2000" dirty="0" smtClean="0">
                <a:latin typeface="微软雅黑" panose="020B0503020204020204" charset="-122"/>
                <a:ea typeface="微软雅黑" panose="020B0503020204020204" charset="-122"/>
              </a:rPr>
              <a:t>信等工具。</a:t>
            </a:r>
            <a:endParaRPr lang="zh-CN" altLang="en-US" sz="2000" dirty="0">
              <a:latin typeface="微软雅黑" panose="020B0503020204020204" charset="-122"/>
              <a:ea typeface="微软雅黑" panose="020B0503020204020204" charset="-122"/>
            </a:endParaRPr>
          </a:p>
        </p:txBody>
      </p:sp>
      <p:sp>
        <p:nvSpPr>
          <p:cNvPr id="119" name="文本框 118"/>
          <p:cNvSpPr txBox="1"/>
          <p:nvPr/>
        </p:nvSpPr>
        <p:spPr>
          <a:xfrm>
            <a:off x="2328643" y="5454710"/>
            <a:ext cx="2891057" cy="148592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建立共同的</a:t>
            </a:r>
            <a:r>
              <a:rPr lang="zh-CN" altLang="en-US" sz="2400" dirty="0" smtClean="0">
                <a:latin typeface="微软雅黑" panose="020B0503020204020204" charset="-122"/>
                <a:ea typeface="微软雅黑" panose="020B0503020204020204" charset="-122"/>
              </a:rPr>
              <a:t>目标</a:t>
            </a:r>
            <a:endParaRPr lang="en-US" altLang="zh-CN" sz="2400" dirty="0" smtClean="0">
              <a:latin typeface="微软雅黑" panose="020B0503020204020204" charset="-122"/>
              <a:ea typeface="微软雅黑" panose="020B0503020204020204" charset="-122"/>
            </a:endParaRPr>
          </a:p>
          <a:p>
            <a:pPr marL="285750" indent="-285750">
              <a:lnSpc>
                <a:spcPct val="130000"/>
              </a:lnSpc>
              <a:buFont typeface="Arial" panose="020B0604020202020204" pitchFamily="34" charset="0"/>
              <a:buChar char="•"/>
            </a:pPr>
            <a:r>
              <a:rPr lang="zh-CN" altLang="en-US" sz="2400" dirty="0" smtClean="0">
                <a:latin typeface="微软雅黑" panose="020B0503020204020204" charset="-122"/>
                <a:ea typeface="微软雅黑" panose="020B0503020204020204" charset="-122"/>
              </a:rPr>
              <a:t>加强</a:t>
            </a:r>
            <a:r>
              <a:rPr lang="zh-CN" altLang="en-US" sz="2400" dirty="0">
                <a:latin typeface="微软雅黑" panose="020B0503020204020204" charset="-122"/>
                <a:ea typeface="微软雅黑" panose="020B0503020204020204" charset="-122"/>
              </a:rPr>
              <a:t>交流</a:t>
            </a:r>
            <a:r>
              <a:rPr lang="zh-CN" altLang="en-US" sz="2400" dirty="0" smtClean="0">
                <a:latin typeface="微软雅黑" panose="020B0503020204020204" charset="-122"/>
                <a:ea typeface="微软雅黑" panose="020B0503020204020204" charset="-122"/>
              </a:rPr>
              <a:t>沟通</a:t>
            </a:r>
            <a:endParaRPr lang="en-US" altLang="zh-CN" sz="2400" dirty="0" smtClean="0">
              <a:latin typeface="微软雅黑" panose="020B0503020204020204" charset="-122"/>
              <a:ea typeface="微软雅黑" panose="020B0503020204020204" charset="-122"/>
            </a:endParaRPr>
          </a:p>
          <a:p>
            <a:pPr marL="285750" indent="-285750">
              <a:lnSpc>
                <a:spcPct val="130000"/>
              </a:lnSpc>
              <a:buFont typeface="Arial" panose="020B0604020202020204" pitchFamily="34" charset="0"/>
              <a:buChar char="•"/>
            </a:pPr>
            <a:r>
              <a:rPr lang="zh-CN" altLang="en-US" sz="2400" dirty="0" smtClean="0">
                <a:latin typeface="微软雅黑" panose="020B0503020204020204" charset="-122"/>
                <a:ea typeface="微软雅黑" panose="020B0503020204020204" charset="-122"/>
              </a:rPr>
              <a:t>保持</a:t>
            </a:r>
            <a:r>
              <a:rPr lang="zh-CN" altLang="en-US" sz="2400" dirty="0">
                <a:latin typeface="微软雅黑" panose="020B0503020204020204" charset="-122"/>
                <a:ea typeface="微软雅黑" panose="020B0503020204020204" charset="-122"/>
              </a:rPr>
              <a:t>慷慨包容</a:t>
            </a:r>
            <a:endParaRPr lang="zh-CN" altLang="en-US" sz="2400" dirty="0">
              <a:latin typeface="微软雅黑" panose="020B0503020204020204" charset="-122"/>
              <a:ea typeface="微软雅黑" panose="020B0503020204020204" charset="-122"/>
            </a:endParaRPr>
          </a:p>
        </p:txBody>
      </p:sp>
      <p:sp>
        <p:nvSpPr>
          <p:cNvPr id="120" name="文本框 119"/>
          <p:cNvSpPr txBox="1"/>
          <p:nvPr/>
        </p:nvSpPr>
        <p:spPr>
          <a:xfrm>
            <a:off x="6223001" y="5454710"/>
            <a:ext cx="4749799" cy="1292662"/>
          </a:xfrm>
          <a:prstGeom prst="rect">
            <a:avLst/>
          </a:prstGeom>
          <a:noFill/>
        </p:spPr>
        <p:txBody>
          <a:bodyPr wrap="square" rtlCol="0">
            <a:spAutoFit/>
          </a:bodyPr>
          <a:lstStyle/>
          <a:p>
            <a:pPr>
              <a:lnSpc>
                <a:spcPct val="130000"/>
              </a:lnSpc>
            </a:pPr>
            <a:r>
              <a:rPr lang="zh-CN" altLang="en-US" sz="2000" dirty="0">
                <a:latin typeface="微软雅黑" panose="020B0503020204020204" charset="-122"/>
                <a:ea typeface="微软雅黑" panose="020B0503020204020204" charset="-122"/>
              </a:rPr>
              <a:t>实践过程中所有经费与花销由专人管理</a:t>
            </a:r>
            <a:r>
              <a:rPr lang="zh-CN" altLang="en-US" sz="2000" dirty="0" smtClean="0">
                <a:latin typeface="微软雅黑" panose="020B0503020204020204" charset="-122"/>
                <a:ea typeface="微软雅黑" panose="020B0503020204020204" charset="-122"/>
              </a:rPr>
              <a:t>，做好</a:t>
            </a:r>
            <a:r>
              <a:rPr lang="zh-CN" altLang="en-US" sz="2000" dirty="0">
                <a:latin typeface="微软雅黑" panose="020B0503020204020204" charset="-122"/>
                <a:ea typeface="微软雅黑" panose="020B0503020204020204" charset="-122"/>
              </a:rPr>
              <a:t>收支记账</a:t>
            </a:r>
            <a:r>
              <a:rPr lang="zh-CN" altLang="en-US" sz="2000" dirty="0" smtClean="0">
                <a:latin typeface="微软雅黑" panose="020B0503020204020204" charset="-122"/>
                <a:ea typeface="微软雅黑" panose="020B0503020204020204" charset="-122"/>
              </a:rPr>
              <a:t>，收</a:t>
            </a:r>
            <a:r>
              <a:rPr lang="zh-CN" altLang="en-US" sz="2000" dirty="0">
                <a:latin typeface="微软雅黑" panose="020B0503020204020204" charset="-122"/>
                <a:ea typeface="微软雅黑" panose="020B0503020204020204" charset="-122"/>
              </a:rPr>
              <a:t>好消费发票或</a:t>
            </a:r>
            <a:r>
              <a:rPr lang="zh-CN" altLang="en-US" sz="2000" dirty="0" smtClean="0">
                <a:latin typeface="微软雅黑" panose="020B0503020204020204" charset="-122"/>
                <a:ea typeface="微软雅黑" panose="020B0503020204020204" charset="-122"/>
              </a:rPr>
              <a:t>收据</a:t>
            </a:r>
            <a:r>
              <a:rPr lang="zh-CN" altLang="en-US" sz="2000" dirty="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提前</a:t>
            </a:r>
            <a:r>
              <a:rPr lang="zh-CN" altLang="en-US" sz="2000" dirty="0">
                <a:latin typeface="微软雅黑" panose="020B0503020204020204" charset="-122"/>
                <a:ea typeface="微软雅黑" panose="020B0503020204020204" charset="-122"/>
              </a:rPr>
              <a:t>熟悉中南大学的报账要求。</a:t>
            </a:r>
            <a:endParaRPr lang="zh-CN" altLang="en-US" sz="2000" dirty="0">
              <a:latin typeface="微软雅黑" panose="020B0503020204020204" charset="-122"/>
              <a:ea typeface="微软雅黑" panose="020B0503020204020204" charset="-122"/>
            </a:endParaRPr>
          </a:p>
        </p:txBody>
      </p:sp>
      <p:grpSp>
        <p:nvGrpSpPr>
          <p:cNvPr id="2" name="组合 28"/>
          <p:cNvGrpSpPr/>
          <p:nvPr/>
        </p:nvGrpSpPr>
        <p:grpSpPr>
          <a:xfrm>
            <a:off x="0" y="358518"/>
            <a:ext cx="7902179" cy="520091"/>
            <a:chOff x="-12700" y="587118"/>
            <a:chExt cx="7902179" cy="520091"/>
          </a:xfrm>
        </p:grpSpPr>
        <p:sp>
          <p:nvSpPr>
            <p:cNvPr id="30" name="文本框 11"/>
            <p:cNvSpPr txBox="1"/>
            <p:nvPr/>
          </p:nvSpPr>
          <p:spPr>
            <a:xfrm>
              <a:off x="502840" y="600941"/>
              <a:ext cx="7386639" cy="492443"/>
            </a:xfrm>
            <a:prstGeom prst="rect">
              <a:avLst/>
            </a:prstGeom>
          </p:spPr>
          <p:txBody>
            <a:bodyPr wrap="none" lIns="0" tIns="0" rIns="0" bIns="0" anchor="ctr">
              <a:spAutoFit/>
            </a:bodyPr>
            <a:lstStyle>
              <a:defPPr>
                <a:defRPr lang="zh-CN"/>
              </a:defPPr>
              <a:lvl1pPr marR="0" lvl="0" indent="0" algn="ctr" defTabSz="0" fontAlgn="auto">
                <a:lnSpc>
                  <a:spcPct val="100000"/>
                </a:lnSpc>
                <a:spcBef>
                  <a:spcPct val="20000"/>
                </a:spcBef>
                <a:spcAft>
                  <a:spcPts val="0"/>
                </a:spcAft>
                <a:buClrTx/>
                <a:buSzTx/>
                <a:buFont typeface="Arial" panose="020B0604020202020204"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3200" dirty="0" smtClean="0">
                  <a:solidFill>
                    <a:schemeClr val="tx1"/>
                  </a:solidFill>
                  <a:latin typeface="微软雅黑" panose="020B0503020204020204" charset="-122"/>
                  <a:ea typeface="微软雅黑" panose="020B0503020204020204" charset="-122"/>
                  <a:cs typeface="Arial" panose="020B0604020202020204" pitchFamily="34" charset="0"/>
                </a:rPr>
                <a:t>三、解决</a:t>
              </a:r>
              <a:r>
                <a:rPr lang="zh-CN" altLang="en-US" sz="3200" dirty="0">
                  <a:solidFill>
                    <a:schemeClr val="tx1"/>
                  </a:solidFill>
                  <a:latin typeface="微软雅黑" panose="020B0503020204020204" charset="-122"/>
                  <a:ea typeface="微软雅黑" panose="020B0503020204020204" charset="-122"/>
                  <a:cs typeface="Arial" panose="020B0604020202020204" pitchFamily="34" charset="0"/>
                </a:rPr>
                <a:t>社会实践团队管理中问题的对策</a:t>
              </a:r>
              <a:endParaRPr lang="zh-CN" altLang="en-US" sz="3200" dirty="0">
                <a:solidFill>
                  <a:schemeClr val="tx1"/>
                </a:solidFill>
                <a:latin typeface="微软雅黑" panose="020B0503020204020204" charset="-122"/>
                <a:ea typeface="微软雅黑" panose="020B0503020204020204" charset="-122"/>
                <a:cs typeface="Arial" panose="020B0604020202020204" pitchFamily="34" charset="0"/>
              </a:endParaRPr>
            </a:p>
          </p:txBody>
        </p:sp>
        <p:sp>
          <p:nvSpPr>
            <p:cNvPr id="31" name="矩形 30"/>
            <p:cNvSpPr/>
            <p:nvPr/>
          </p:nvSpPr>
          <p:spPr>
            <a:xfrm>
              <a:off x="-12700" y="587118"/>
              <a:ext cx="393700" cy="520091"/>
            </a:xfrm>
            <a:prstGeom prst="rect">
              <a:avLst/>
            </a:prstGeom>
            <a:solidFill>
              <a:srgbClr val="F8D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slide(fromBottom)">
                                      <p:cBhvr>
                                        <p:cTn id="7" dur="500"/>
                                        <p:tgtEl>
                                          <p:spTgt spid="6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slide(fromBottom)">
                                      <p:cBhvr>
                                        <p:cTn id="10" dur="500"/>
                                        <p:tgtEl>
                                          <p:spTgt spid="72"/>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slide(fromBottom)">
                                      <p:cBhvr>
                                        <p:cTn id="13" dur="500"/>
                                        <p:tgtEl>
                                          <p:spTgt spid="75"/>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slide(fromBottom)">
                                      <p:cBhvr>
                                        <p:cTn id="16" dur="500"/>
                                        <p:tgtEl>
                                          <p:spTgt spid="78"/>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slide(fromBottom)">
                                      <p:cBhvr>
                                        <p:cTn id="19" dur="500"/>
                                        <p:tgtEl>
                                          <p:spTgt spid="81"/>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70"/>
                                        </p:tgtEl>
                                        <p:attrNameLst>
                                          <p:attrName>style.visibility</p:attrName>
                                        </p:attrNameLst>
                                      </p:cBhvr>
                                      <p:to>
                                        <p:strVal val="visible"/>
                                      </p:to>
                                    </p:set>
                                    <p:anim calcmode="lin" valueType="num">
                                      <p:cBhvr>
                                        <p:cTn id="22" dur="500" fill="hold"/>
                                        <p:tgtEl>
                                          <p:spTgt spid="70"/>
                                        </p:tgtEl>
                                        <p:attrNameLst>
                                          <p:attrName>ppt_w</p:attrName>
                                        </p:attrNameLst>
                                      </p:cBhvr>
                                      <p:tavLst>
                                        <p:tav tm="0">
                                          <p:val>
                                            <p:fltVal val="0"/>
                                          </p:val>
                                        </p:tav>
                                        <p:tav tm="100000">
                                          <p:val>
                                            <p:strVal val="#ppt_w"/>
                                          </p:val>
                                        </p:tav>
                                      </p:tavLst>
                                    </p:anim>
                                    <p:anim calcmode="lin" valueType="num">
                                      <p:cBhvr>
                                        <p:cTn id="23" dur="500" fill="hold"/>
                                        <p:tgtEl>
                                          <p:spTgt spid="70"/>
                                        </p:tgtEl>
                                        <p:attrNameLst>
                                          <p:attrName>ppt_h</p:attrName>
                                        </p:attrNameLst>
                                      </p:cBhvr>
                                      <p:tavLst>
                                        <p:tav tm="0">
                                          <p:val>
                                            <p:fltVal val="0"/>
                                          </p:val>
                                        </p:tav>
                                        <p:tav tm="100000">
                                          <p:val>
                                            <p:strVal val="#ppt_h"/>
                                          </p:val>
                                        </p:tav>
                                      </p:tavLst>
                                    </p:anim>
                                    <p:animEffect transition="in" filter="fade">
                                      <p:cBhvr>
                                        <p:cTn id="24" dur="500"/>
                                        <p:tgtEl>
                                          <p:spTgt spid="70"/>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86"/>
                                        </p:tgtEl>
                                        <p:attrNameLst>
                                          <p:attrName>style.visibility</p:attrName>
                                        </p:attrNameLst>
                                      </p:cBhvr>
                                      <p:to>
                                        <p:strVal val="visible"/>
                                      </p:to>
                                    </p:set>
                                    <p:anim calcmode="lin" valueType="num">
                                      <p:cBhvr>
                                        <p:cTn id="27" dur="500" fill="hold"/>
                                        <p:tgtEl>
                                          <p:spTgt spid="86"/>
                                        </p:tgtEl>
                                        <p:attrNameLst>
                                          <p:attrName>ppt_w</p:attrName>
                                        </p:attrNameLst>
                                      </p:cBhvr>
                                      <p:tavLst>
                                        <p:tav tm="0">
                                          <p:val>
                                            <p:fltVal val="0"/>
                                          </p:val>
                                        </p:tav>
                                        <p:tav tm="100000">
                                          <p:val>
                                            <p:strVal val="#ppt_w"/>
                                          </p:val>
                                        </p:tav>
                                      </p:tavLst>
                                    </p:anim>
                                    <p:anim calcmode="lin" valueType="num">
                                      <p:cBhvr>
                                        <p:cTn id="28" dur="500" fill="hold"/>
                                        <p:tgtEl>
                                          <p:spTgt spid="86"/>
                                        </p:tgtEl>
                                        <p:attrNameLst>
                                          <p:attrName>ppt_h</p:attrName>
                                        </p:attrNameLst>
                                      </p:cBhvr>
                                      <p:tavLst>
                                        <p:tav tm="0">
                                          <p:val>
                                            <p:fltVal val="0"/>
                                          </p:val>
                                        </p:tav>
                                        <p:tav tm="100000">
                                          <p:val>
                                            <p:strVal val="#ppt_h"/>
                                          </p:val>
                                        </p:tav>
                                      </p:tavLst>
                                    </p:anim>
                                    <p:animEffect transition="in" filter="fade">
                                      <p:cBhvr>
                                        <p:cTn id="29" dur="500"/>
                                        <p:tgtEl>
                                          <p:spTgt spid="86"/>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87"/>
                                        </p:tgtEl>
                                        <p:attrNameLst>
                                          <p:attrName>style.visibility</p:attrName>
                                        </p:attrNameLst>
                                      </p:cBhvr>
                                      <p:to>
                                        <p:strVal val="visible"/>
                                      </p:to>
                                    </p:set>
                                    <p:anim calcmode="lin" valueType="num">
                                      <p:cBhvr>
                                        <p:cTn id="32" dur="500" fill="hold"/>
                                        <p:tgtEl>
                                          <p:spTgt spid="87"/>
                                        </p:tgtEl>
                                        <p:attrNameLst>
                                          <p:attrName>ppt_w</p:attrName>
                                        </p:attrNameLst>
                                      </p:cBhvr>
                                      <p:tavLst>
                                        <p:tav tm="0">
                                          <p:val>
                                            <p:fltVal val="0"/>
                                          </p:val>
                                        </p:tav>
                                        <p:tav tm="100000">
                                          <p:val>
                                            <p:strVal val="#ppt_w"/>
                                          </p:val>
                                        </p:tav>
                                      </p:tavLst>
                                    </p:anim>
                                    <p:anim calcmode="lin" valueType="num">
                                      <p:cBhvr>
                                        <p:cTn id="33" dur="500" fill="hold"/>
                                        <p:tgtEl>
                                          <p:spTgt spid="87"/>
                                        </p:tgtEl>
                                        <p:attrNameLst>
                                          <p:attrName>ppt_h</p:attrName>
                                        </p:attrNameLst>
                                      </p:cBhvr>
                                      <p:tavLst>
                                        <p:tav tm="0">
                                          <p:val>
                                            <p:fltVal val="0"/>
                                          </p:val>
                                        </p:tav>
                                        <p:tav tm="100000">
                                          <p:val>
                                            <p:strVal val="#ppt_h"/>
                                          </p:val>
                                        </p:tav>
                                      </p:tavLst>
                                    </p:anim>
                                    <p:animEffect transition="in" filter="fade">
                                      <p:cBhvr>
                                        <p:cTn id="34" dur="500"/>
                                        <p:tgtEl>
                                          <p:spTgt spid="87"/>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88"/>
                                        </p:tgtEl>
                                        <p:attrNameLst>
                                          <p:attrName>style.visibility</p:attrName>
                                        </p:attrNameLst>
                                      </p:cBhvr>
                                      <p:to>
                                        <p:strVal val="visible"/>
                                      </p:to>
                                    </p:set>
                                    <p:anim calcmode="lin" valueType="num">
                                      <p:cBhvr>
                                        <p:cTn id="37" dur="500" fill="hold"/>
                                        <p:tgtEl>
                                          <p:spTgt spid="88"/>
                                        </p:tgtEl>
                                        <p:attrNameLst>
                                          <p:attrName>ppt_w</p:attrName>
                                        </p:attrNameLst>
                                      </p:cBhvr>
                                      <p:tavLst>
                                        <p:tav tm="0">
                                          <p:val>
                                            <p:fltVal val="0"/>
                                          </p:val>
                                        </p:tav>
                                        <p:tav tm="100000">
                                          <p:val>
                                            <p:strVal val="#ppt_w"/>
                                          </p:val>
                                        </p:tav>
                                      </p:tavLst>
                                    </p:anim>
                                    <p:anim calcmode="lin" valueType="num">
                                      <p:cBhvr>
                                        <p:cTn id="38" dur="500" fill="hold"/>
                                        <p:tgtEl>
                                          <p:spTgt spid="88"/>
                                        </p:tgtEl>
                                        <p:attrNameLst>
                                          <p:attrName>ppt_h</p:attrName>
                                        </p:attrNameLst>
                                      </p:cBhvr>
                                      <p:tavLst>
                                        <p:tav tm="0">
                                          <p:val>
                                            <p:fltVal val="0"/>
                                          </p:val>
                                        </p:tav>
                                        <p:tav tm="100000">
                                          <p:val>
                                            <p:strVal val="#ppt_h"/>
                                          </p:val>
                                        </p:tav>
                                      </p:tavLst>
                                    </p:anim>
                                    <p:animEffect transition="in" filter="fade">
                                      <p:cBhvr>
                                        <p:cTn id="39" dur="500"/>
                                        <p:tgtEl>
                                          <p:spTgt spid="88"/>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97"/>
                                        </p:tgtEl>
                                        <p:attrNameLst>
                                          <p:attrName>style.visibility</p:attrName>
                                        </p:attrNameLst>
                                      </p:cBhvr>
                                      <p:to>
                                        <p:strVal val="visible"/>
                                      </p:to>
                                    </p:set>
                                    <p:anim calcmode="lin" valueType="num">
                                      <p:cBhvr>
                                        <p:cTn id="42" dur="500" fill="hold"/>
                                        <p:tgtEl>
                                          <p:spTgt spid="97"/>
                                        </p:tgtEl>
                                        <p:attrNameLst>
                                          <p:attrName>ppt_w</p:attrName>
                                        </p:attrNameLst>
                                      </p:cBhvr>
                                      <p:tavLst>
                                        <p:tav tm="0">
                                          <p:val>
                                            <p:fltVal val="0"/>
                                          </p:val>
                                        </p:tav>
                                        <p:tav tm="100000">
                                          <p:val>
                                            <p:strVal val="#ppt_w"/>
                                          </p:val>
                                        </p:tav>
                                      </p:tavLst>
                                    </p:anim>
                                    <p:anim calcmode="lin" valueType="num">
                                      <p:cBhvr>
                                        <p:cTn id="43" dur="500" fill="hold"/>
                                        <p:tgtEl>
                                          <p:spTgt spid="97"/>
                                        </p:tgtEl>
                                        <p:attrNameLst>
                                          <p:attrName>ppt_h</p:attrName>
                                        </p:attrNameLst>
                                      </p:cBhvr>
                                      <p:tavLst>
                                        <p:tav tm="0">
                                          <p:val>
                                            <p:fltVal val="0"/>
                                          </p:val>
                                        </p:tav>
                                        <p:tav tm="100000">
                                          <p:val>
                                            <p:strVal val="#ppt_h"/>
                                          </p:val>
                                        </p:tav>
                                      </p:tavLst>
                                    </p:anim>
                                    <p:animEffect transition="in" filter="fade">
                                      <p:cBhvr>
                                        <p:cTn id="4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70" grpId="0" bldLvl="0" animBg="1"/>
      <p:bldP spid="72" grpId="0" bldLvl="0" animBg="1"/>
      <p:bldP spid="75" grpId="0" bldLvl="0" animBg="1"/>
      <p:bldP spid="78" grpId="0" bldLvl="0" animBg="1"/>
      <p:bldP spid="81" grpId="0" bldLvl="0" animBg="1"/>
      <p:bldP spid="86" grpId="0" bldLvl="0" animBg="1"/>
      <p:bldP spid="87" grpId="0" bldLvl="0" animBg="1"/>
      <p:bldP spid="88" grpId="0" bldLvl="0" animBg="1"/>
      <p:bldP spid="9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直接连接符 6"/>
          <p:cNvSpPr/>
          <p:nvPr/>
        </p:nvSpPr>
        <p:spPr>
          <a:xfrm>
            <a:off x="1801813" y="785813"/>
            <a:ext cx="755650" cy="1587"/>
          </a:xfrm>
          <a:prstGeom prst="line">
            <a:avLst/>
          </a:prstGeom>
          <a:ln w="15875" cap="flat" cmpd="sng">
            <a:solidFill>
              <a:srgbClr val="6CAC00"/>
            </a:solidFill>
            <a:prstDash val="sysDash"/>
            <a:bevel/>
            <a:headEnd type="none" w="med" len="med"/>
            <a:tailEnd type="none" w="med" len="med"/>
          </a:ln>
        </p:spPr>
      </p:sp>
      <p:sp>
        <p:nvSpPr>
          <p:cNvPr id="40963" name="直接连接符 5"/>
          <p:cNvSpPr/>
          <p:nvPr/>
        </p:nvSpPr>
        <p:spPr>
          <a:xfrm rot="5400000">
            <a:off x="2138363" y="376238"/>
            <a:ext cx="755650" cy="3175"/>
          </a:xfrm>
          <a:prstGeom prst="line">
            <a:avLst/>
          </a:prstGeom>
          <a:ln w="15875" cap="flat" cmpd="sng">
            <a:solidFill>
              <a:srgbClr val="6CAC00"/>
            </a:solidFill>
            <a:prstDash val="sysDash"/>
            <a:bevel/>
            <a:headEnd type="none" w="med" len="med"/>
            <a:tailEnd type="none" w="med" len="med"/>
          </a:ln>
        </p:spPr>
      </p:sp>
      <p:grpSp>
        <p:nvGrpSpPr>
          <p:cNvPr id="40964" name="组合 4"/>
          <p:cNvGrpSpPr/>
          <p:nvPr/>
        </p:nvGrpSpPr>
        <p:grpSpPr>
          <a:xfrm>
            <a:off x="2238375" y="500063"/>
            <a:ext cx="571500" cy="571500"/>
            <a:chOff x="0" y="0"/>
            <a:chExt cx="1143008" cy="1143008"/>
          </a:xfrm>
        </p:grpSpPr>
        <p:sp>
          <p:nvSpPr>
            <p:cNvPr id="40995"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40996" name="椭圆 2"/>
            <p:cNvSpPr/>
            <p:nvPr/>
          </p:nvSpPr>
          <p:spPr>
            <a:xfrm>
              <a:off x="139088" y="134068"/>
              <a:ext cx="864000" cy="864000"/>
            </a:xfrm>
            <a:prstGeom prst="ellipse">
              <a:avLst/>
            </a:prstGeom>
            <a:solidFill>
              <a:srgbClr val="6CAC00"/>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5</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40997"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40965" name="直接连接符 7"/>
          <p:cNvSpPr/>
          <p:nvPr/>
        </p:nvSpPr>
        <p:spPr>
          <a:xfrm rot="5400000">
            <a:off x="-955675" y="3538538"/>
            <a:ext cx="5507038" cy="1587"/>
          </a:xfrm>
          <a:prstGeom prst="line">
            <a:avLst/>
          </a:prstGeom>
          <a:ln w="15875" cap="flat" cmpd="sng">
            <a:solidFill>
              <a:srgbClr val="6CAC00"/>
            </a:solidFill>
            <a:prstDash val="sysDash"/>
            <a:bevel/>
            <a:headEnd type="none" w="med" len="med"/>
            <a:tailEnd type="none" w="med" len="med"/>
          </a:ln>
        </p:spPr>
      </p:sp>
      <p:sp>
        <p:nvSpPr>
          <p:cNvPr id="40966" name="直接连接符 8"/>
          <p:cNvSpPr/>
          <p:nvPr/>
        </p:nvSpPr>
        <p:spPr>
          <a:xfrm>
            <a:off x="1809750" y="6284913"/>
            <a:ext cx="684213" cy="1587"/>
          </a:xfrm>
          <a:prstGeom prst="line">
            <a:avLst/>
          </a:prstGeom>
          <a:ln w="15875" cap="flat" cmpd="sng">
            <a:solidFill>
              <a:srgbClr val="6CAC00"/>
            </a:solidFill>
            <a:prstDash val="sysDash"/>
            <a:bevel/>
            <a:headEnd type="none" w="med" len="med"/>
            <a:tailEnd type="none" w="med" len="med"/>
          </a:ln>
        </p:spPr>
      </p:sp>
      <p:sp>
        <p:nvSpPr>
          <p:cNvPr id="40967" name="直接连接符 9"/>
          <p:cNvSpPr/>
          <p:nvPr/>
        </p:nvSpPr>
        <p:spPr>
          <a:xfrm rot="5400000">
            <a:off x="2179638" y="6589713"/>
            <a:ext cx="612775" cy="3175"/>
          </a:xfrm>
          <a:prstGeom prst="line">
            <a:avLst/>
          </a:prstGeom>
          <a:ln w="15875" cap="flat" cmpd="sng">
            <a:solidFill>
              <a:srgbClr val="6CAC00"/>
            </a:solidFill>
            <a:prstDash val="sysDash"/>
            <a:bevel/>
            <a:headEnd type="none" w="med" len="med"/>
            <a:tailEnd type="none" w="med" len="med"/>
          </a:ln>
        </p:spPr>
      </p:sp>
      <p:sp>
        <p:nvSpPr>
          <p:cNvPr id="40968" name="矩形 10"/>
          <p:cNvSpPr/>
          <p:nvPr/>
        </p:nvSpPr>
        <p:spPr>
          <a:xfrm>
            <a:off x="2952750" y="466725"/>
            <a:ext cx="4929188" cy="6429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rPr>
              <a:t>大学生社会实践怎么选题？</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40969" name="直接连接符 25"/>
          <p:cNvSpPr/>
          <p:nvPr/>
        </p:nvSpPr>
        <p:spPr>
          <a:xfrm>
            <a:off x="1952625" y="4014788"/>
            <a:ext cx="8358188" cy="1587"/>
          </a:xfrm>
          <a:prstGeom prst="line">
            <a:avLst/>
          </a:prstGeom>
          <a:ln w="9525" cap="flat" cmpd="sng">
            <a:solidFill>
              <a:srgbClr val="F8F8F8"/>
            </a:solidFill>
            <a:prstDash val="solid"/>
            <a:bevel/>
            <a:headEnd type="none" w="med" len="med"/>
            <a:tailEnd type="none" w="med" len="med"/>
          </a:ln>
        </p:spPr>
      </p:sp>
      <p:grpSp>
        <p:nvGrpSpPr>
          <p:cNvPr id="40970" name="组合 19"/>
          <p:cNvGrpSpPr/>
          <p:nvPr/>
        </p:nvGrpSpPr>
        <p:grpSpPr>
          <a:xfrm>
            <a:off x="2151063" y="1217613"/>
            <a:ext cx="7600950" cy="5157787"/>
            <a:chOff x="611560" y="697815"/>
            <a:chExt cx="7972495" cy="5411427"/>
          </a:xfrm>
        </p:grpSpPr>
        <p:sp>
          <p:nvSpPr>
            <p:cNvPr id="21" name="圆角矩形 20"/>
            <p:cNvSpPr/>
            <p:nvPr/>
          </p:nvSpPr>
          <p:spPr>
            <a:xfrm>
              <a:off x="611560" y="2956324"/>
              <a:ext cx="1173894" cy="124750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选题原则</a:t>
              </a:r>
              <a:endParaRPr kumimoji="0" lang="zh-CN" altLang="en-US" sz="3200" b="1"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p:txBody>
        </p:sp>
        <p:sp>
          <p:nvSpPr>
            <p:cNvPr id="23" name="圆角矩形 22"/>
            <p:cNvSpPr/>
            <p:nvPr/>
          </p:nvSpPr>
          <p:spPr>
            <a:xfrm>
              <a:off x="3014298" y="1265773"/>
              <a:ext cx="1630133" cy="64290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现实性</a:t>
              </a:r>
              <a:endParaRPr kumimoji="0" lang="zh-CN" altLang="en-US" sz="24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sp>
          <p:nvSpPr>
            <p:cNvPr id="24" name="圆角矩形 23"/>
            <p:cNvSpPr/>
            <p:nvPr/>
          </p:nvSpPr>
          <p:spPr>
            <a:xfrm>
              <a:off x="2922718" y="3259457"/>
              <a:ext cx="1721713" cy="64290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可行性</a:t>
              </a:r>
              <a:endParaRPr kumimoji="0" lang="zh-CN" altLang="en-US" sz="24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sp>
          <p:nvSpPr>
            <p:cNvPr id="25" name="圆角矩形 24"/>
            <p:cNvSpPr/>
            <p:nvPr/>
          </p:nvSpPr>
          <p:spPr>
            <a:xfrm>
              <a:off x="3005973" y="5123226"/>
              <a:ext cx="1638458" cy="64290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创新性</a:t>
              </a:r>
              <a:endParaRPr kumimoji="0" lang="zh-CN" altLang="en-US" sz="24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cxnSp>
          <p:nvCxnSpPr>
            <p:cNvPr id="26" name="肘形连接符 25"/>
            <p:cNvCxnSpPr>
              <a:stCxn id="21" idx="3"/>
              <a:endCxn id="23" idx="1"/>
            </p:cNvCxnSpPr>
            <p:nvPr/>
          </p:nvCxnSpPr>
          <p:spPr>
            <a:xfrm flipV="1">
              <a:off x="1785454" y="1587228"/>
              <a:ext cx="1228843" cy="1993683"/>
            </a:xfrm>
            <a:prstGeom prst="bentConnector3">
              <a:avLst>
                <a:gd name="adj1" fmla="val 50000"/>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1" idx="3"/>
              <a:endCxn id="24" idx="1"/>
            </p:cNvCxnSpPr>
            <p:nvPr/>
          </p:nvCxnSpPr>
          <p:spPr>
            <a:xfrm>
              <a:off x="1785454" y="3580911"/>
              <a:ext cx="1137263" cy="11659"/>
            </a:xfrm>
            <a:prstGeom prst="bentConnector3">
              <a:avLst>
                <a:gd name="adj1" fmla="val 50000"/>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21" idx="3"/>
              <a:endCxn id="25" idx="1"/>
            </p:cNvCxnSpPr>
            <p:nvPr/>
          </p:nvCxnSpPr>
          <p:spPr>
            <a:xfrm>
              <a:off x="1785454" y="3580911"/>
              <a:ext cx="1220518" cy="1863770"/>
            </a:xfrm>
            <a:prstGeom prst="bentConnector3">
              <a:avLst>
                <a:gd name="adj1" fmla="val 50000"/>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6356152" y="2686502"/>
              <a:ext cx="2201261" cy="50133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难易程度</a:t>
              </a:r>
              <a:endPar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sp>
          <p:nvSpPr>
            <p:cNvPr id="30" name="圆角矩形 29"/>
            <p:cNvSpPr/>
            <p:nvPr/>
          </p:nvSpPr>
          <p:spPr>
            <a:xfrm>
              <a:off x="6364477" y="3326080"/>
              <a:ext cx="2201261" cy="49967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安全程度</a:t>
              </a:r>
              <a:endPar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cxnSp>
          <p:nvCxnSpPr>
            <p:cNvPr id="31" name="肘形连接符 30"/>
            <p:cNvCxnSpPr>
              <a:stCxn id="24" idx="3"/>
              <a:endCxn id="29" idx="1"/>
            </p:cNvCxnSpPr>
            <p:nvPr/>
          </p:nvCxnSpPr>
          <p:spPr>
            <a:xfrm flipV="1">
              <a:off x="4644430" y="2938002"/>
              <a:ext cx="1711722" cy="642909"/>
            </a:xfrm>
            <a:prstGeom prst="bentConnector3">
              <a:avLst>
                <a:gd name="adj1" fmla="val 50000"/>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a:off x="4639434" y="3580911"/>
              <a:ext cx="1711722" cy="649571"/>
            </a:xfrm>
            <a:prstGeom prst="bentConnector3">
              <a:avLst>
                <a:gd name="adj1" fmla="val 50000"/>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6356152" y="3980647"/>
              <a:ext cx="2201261" cy="49967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自身状况</a:t>
              </a:r>
              <a:endPar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cxnSp>
          <p:nvCxnSpPr>
            <p:cNvPr id="36" name="肘形连接符 35"/>
            <p:cNvCxnSpPr/>
            <p:nvPr/>
          </p:nvCxnSpPr>
          <p:spPr>
            <a:xfrm>
              <a:off x="4644430" y="3579246"/>
              <a:ext cx="1693405" cy="6662"/>
            </a:xfrm>
            <a:prstGeom prst="bentConnector3">
              <a:avLst>
                <a:gd name="adj1" fmla="val 50000"/>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6372803" y="697815"/>
              <a:ext cx="2202926" cy="49967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现实意义</a:t>
              </a:r>
              <a:endPar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sp>
          <p:nvSpPr>
            <p:cNvPr id="38" name="圆角矩形 37"/>
            <p:cNvSpPr/>
            <p:nvPr/>
          </p:nvSpPr>
          <p:spPr>
            <a:xfrm>
              <a:off x="6364477" y="1347386"/>
              <a:ext cx="2201261" cy="49967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应用价值</a:t>
              </a:r>
              <a:endPar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cxnSp>
          <p:nvCxnSpPr>
            <p:cNvPr id="39" name="肘形连接符 38"/>
            <p:cNvCxnSpPr/>
            <p:nvPr/>
          </p:nvCxnSpPr>
          <p:spPr>
            <a:xfrm flipV="1">
              <a:off x="4661081" y="947650"/>
              <a:ext cx="1678420" cy="642909"/>
            </a:xfrm>
            <a:prstGeom prst="bentConnector3">
              <a:avLst>
                <a:gd name="adj1" fmla="val 50000"/>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9"/>
            <p:cNvCxnSpPr/>
            <p:nvPr/>
          </p:nvCxnSpPr>
          <p:spPr>
            <a:xfrm>
              <a:off x="4644430" y="1590559"/>
              <a:ext cx="1711722" cy="649571"/>
            </a:xfrm>
            <a:prstGeom prst="bentConnector3">
              <a:avLst>
                <a:gd name="adj1" fmla="val 50000"/>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6382794" y="1990295"/>
              <a:ext cx="2201261" cy="49967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锻炼培养</a:t>
              </a:r>
              <a:endPar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cxnSp>
          <p:nvCxnSpPr>
            <p:cNvPr id="42" name="肘形连接符 41"/>
            <p:cNvCxnSpPr/>
            <p:nvPr/>
          </p:nvCxnSpPr>
          <p:spPr>
            <a:xfrm>
              <a:off x="4669406" y="1590559"/>
              <a:ext cx="1695071" cy="6662"/>
            </a:xfrm>
            <a:prstGeom prst="bentConnector3">
              <a:avLst>
                <a:gd name="adj1" fmla="val 50000"/>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356152" y="4683517"/>
              <a:ext cx="2202926" cy="49967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人无我有</a:t>
              </a:r>
              <a:endPar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cxnSp>
          <p:nvCxnSpPr>
            <p:cNvPr id="44" name="肘形连接符 43"/>
            <p:cNvCxnSpPr/>
            <p:nvPr/>
          </p:nvCxnSpPr>
          <p:spPr>
            <a:xfrm flipV="1">
              <a:off x="4669406" y="4991647"/>
              <a:ext cx="1678420" cy="499670"/>
            </a:xfrm>
            <a:prstGeom prst="bentConnector3">
              <a:avLst>
                <a:gd name="adj1" fmla="val 50000"/>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肘形连接符 44"/>
            <p:cNvCxnSpPr/>
            <p:nvPr/>
          </p:nvCxnSpPr>
          <p:spPr>
            <a:xfrm>
              <a:off x="4661081" y="5491317"/>
              <a:ext cx="1703396" cy="399736"/>
            </a:xfrm>
            <a:prstGeom prst="bentConnector3">
              <a:avLst>
                <a:gd name="adj1" fmla="val 50000"/>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圆角矩形 45"/>
            <p:cNvSpPr/>
            <p:nvPr/>
          </p:nvSpPr>
          <p:spPr>
            <a:xfrm>
              <a:off x="6347826" y="5609572"/>
              <a:ext cx="2202927" cy="49967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人有我精</a:t>
              </a:r>
              <a:endParaRPr kumimoji="0" lang="zh-CN" altLang="en-US" sz="20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grpSp>
      <p:sp>
        <p:nvSpPr>
          <p:cNvPr id="40971" name="日期占位符 2"/>
          <p:cNvSpPr txBox="1">
            <a:spLocks noGrp="1"/>
          </p:cNvSpPr>
          <p:nvPr>
            <p:ph type="dt" sz="half" idx="10"/>
          </p:nvPr>
        </p:nvSpPr>
        <p:spPr>
          <a:noFill/>
          <a:ln>
            <a:noFill/>
          </a:ln>
        </p:spPr>
        <p:txBody>
          <a:bodyPr rIns="45720" anchor="ctr"/>
          <a:p>
            <a:pPr marL="0" indent="0" algn="r" eaLnBrk="1" hangingPunct="1">
              <a:spcBef>
                <a:spcPct val="0"/>
              </a:spcBef>
              <a:buNone/>
            </a:pPr>
            <a:fld id="{BB962C8B-B14F-4D97-AF65-F5344CB8AC3E}" type="datetime1">
              <a:rPr lang="zh-CN" altLang="en-US" sz="1200" dirty="0">
                <a:solidFill>
                  <a:srgbClr val="595959"/>
                </a:solidFill>
              </a:rPr>
            </a:fld>
            <a:endParaRPr lang="zh-CN" altLang="en-US" sz="1200" dirty="0">
              <a:solidFill>
                <a:srgbClr val="595959"/>
              </a:solidFill>
            </a:endParaRP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直接连接符 6"/>
          <p:cNvSpPr/>
          <p:nvPr/>
        </p:nvSpPr>
        <p:spPr>
          <a:xfrm>
            <a:off x="1801813" y="785813"/>
            <a:ext cx="755650" cy="1587"/>
          </a:xfrm>
          <a:prstGeom prst="line">
            <a:avLst/>
          </a:prstGeom>
          <a:ln w="15875" cap="flat" cmpd="sng">
            <a:solidFill>
              <a:srgbClr val="6CAC00"/>
            </a:solidFill>
            <a:prstDash val="sysDash"/>
            <a:bevel/>
            <a:headEnd type="none" w="med" len="med"/>
            <a:tailEnd type="none" w="med" len="med"/>
          </a:ln>
        </p:spPr>
      </p:sp>
      <p:sp>
        <p:nvSpPr>
          <p:cNvPr id="41987" name="直接连接符 5"/>
          <p:cNvSpPr/>
          <p:nvPr/>
        </p:nvSpPr>
        <p:spPr>
          <a:xfrm rot="5400000">
            <a:off x="2138363" y="376238"/>
            <a:ext cx="755650" cy="3175"/>
          </a:xfrm>
          <a:prstGeom prst="line">
            <a:avLst/>
          </a:prstGeom>
          <a:ln w="15875" cap="flat" cmpd="sng">
            <a:solidFill>
              <a:srgbClr val="6CAC00"/>
            </a:solidFill>
            <a:prstDash val="sysDash"/>
            <a:bevel/>
            <a:headEnd type="none" w="med" len="med"/>
            <a:tailEnd type="none" w="med" len="med"/>
          </a:ln>
        </p:spPr>
      </p:sp>
      <p:grpSp>
        <p:nvGrpSpPr>
          <p:cNvPr id="41988" name="组合 4"/>
          <p:cNvGrpSpPr/>
          <p:nvPr/>
        </p:nvGrpSpPr>
        <p:grpSpPr>
          <a:xfrm>
            <a:off x="2238375" y="500063"/>
            <a:ext cx="571500" cy="571500"/>
            <a:chOff x="0" y="0"/>
            <a:chExt cx="1143008" cy="1143008"/>
          </a:xfrm>
        </p:grpSpPr>
        <p:sp>
          <p:nvSpPr>
            <p:cNvPr id="42004"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42005" name="椭圆 2"/>
            <p:cNvSpPr/>
            <p:nvPr/>
          </p:nvSpPr>
          <p:spPr>
            <a:xfrm>
              <a:off x="139088" y="134068"/>
              <a:ext cx="864000" cy="864000"/>
            </a:xfrm>
            <a:prstGeom prst="ellipse">
              <a:avLst/>
            </a:prstGeom>
            <a:solidFill>
              <a:srgbClr val="6CAC00"/>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5</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42006"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41989" name="直接连接符 7"/>
          <p:cNvSpPr/>
          <p:nvPr/>
        </p:nvSpPr>
        <p:spPr>
          <a:xfrm rot="5400000">
            <a:off x="-955675" y="3538538"/>
            <a:ext cx="5507038" cy="1587"/>
          </a:xfrm>
          <a:prstGeom prst="line">
            <a:avLst/>
          </a:prstGeom>
          <a:ln w="15875" cap="flat" cmpd="sng">
            <a:solidFill>
              <a:srgbClr val="6CAC00"/>
            </a:solidFill>
            <a:prstDash val="sysDash"/>
            <a:bevel/>
            <a:headEnd type="none" w="med" len="med"/>
            <a:tailEnd type="none" w="med" len="med"/>
          </a:ln>
        </p:spPr>
      </p:sp>
      <p:sp>
        <p:nvSpPr>
          <p:cNvPr id="41990" name="直接连接符 8"/>
          <p:cNvSpPr/>
          <p:nvPr/>
        </p:nvSpPr>
        <p:spPr>
          <a:xfrm>
            <a:off x="1809750" y="6284913"/>
            <a:ext cx="684213" cy="1587"/>
          </a:xfrm>
          <a:prstGeom prst="line">
            <a:avLst/>
          </a:prstGeom>
          <a:ln w="15875" cap="flat" cmpd="sng">
            <a:solidFill>
              <a:srgbClr val="6CAC00"/>
            </a:solidFill>
            <a:prstDash val="sysDash"/>
            <a:bevel/>
            <a:headEnd type="none" w="med" len="med"/>
            <a:tailEnd type="none" w="med" len="med"/>
          </a:ln>
        </p:spPr>
      </p:sp>
      <p:sp>
        <p:nvSpPr>
          <p:cNvPr id="41991" name="直接连接符 9"/>
          <p:cNvSpPr/>
          <p:nvPr/>
        </p:nvSpPr>
        <p:spPr>
          <a:xfrm rot="5400000">
            <a:off x="2179638" y="6589713"/>
            <a:ext cx="612775" cy="3175"/>
          </a:xfrm>
          <a:prstGeom prst="line">
            <a:avLst/>
          </a:prstGeom>
          <a:ln w="15875" cap="flat" cmpd="sng">
            <a:solidFill>
              <a:srgbClr val="6CAC00"/>
            </a:solidFill>
            <a:prstDash val="sysDash"/>
            <a:bevel/>
            <a:headEnd type="none" w="med" len="med"/>
            <a:tailEnd type="none" w="med" len="med"/>
          </a:ln>
        </p:spPr>
      </p:sp>
      <p:sp>
        <p:nvSpPr>
          <p:cNvPr id="41992" name="矩形 10"/>
          <p:cNvSpPr/>
          <p:nvPr/>
        </p:nvSpPr>
        <p:spPr>
          <a:xfrm>
            <a:off x="2952750" y="466725"/>
            <a:ext cx="4929188" cy="6429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rPr>
              <a:t>大学生社会实践怎么选题？</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41993" name="直接连接符 25"/>
          <p:cNvSpPr/>
          <p:nvPr/>
        </p:nvSpPr>
        <p:spPr>
          <a:xfrm>
            <a:off x="1952625" y="4014788"/>
            <a:ext cx="8358188" cy="1587"/>
          </a:xfrm>
          <a:prstGeom prst="line">
            <a:avLst/>
          </a:prstGeom>
          <a:ln w="9525" cap="flat" cmpd="sng">
            <a:solidFill>
              <a:srgbClr val="F8F8F8"/>
            </a:solidFill>
            <a:prstDash val="solid"/>
            <a:bevel/>
            <a:headEnd type="none" w="med" len="med"/>
            <a:tailEnd type="none" w="med" len="med"/>
          </a:ln>
        </p:spPr>
      </p:sp>
      <p:sp>
        <p:nvSpPr>
          <p:cNvPr id="2" name="矩形 1"/>
          <p:cNvSpPr/>
          <p:nvPr/>
        </p:nvSpPr>
        <p:spPr>
          <a:xfrm>
            <a:off x="2484438" y="1866900"/>
            <a:ext cx="7508875" cy="1337945"/>
          </a:xfrm>
          <a:prstGeom prst="rect">
            <a:avLst/>
          </a:prstGeom>
        </p:spPr>
        <p:txBody>
          <a:bodyPr>
            <a:spAutoFit/>
          </a:bodyPr>
          <a:lstStyle/>
          <a:p>
            <a:pPr marL="0" marR="0" lvl="0" indent="304800" algn="l" defTabSz="914400" rtl="0" eaLnBrk="0" fontAlgn="base" latinLnBrk="0" hangingPunct="0">
              <a:lnSpc>
                <a:spcPct val="150000"/>
              </a:lnSpc>
              <a:spcBef>
                <a:spcPct val="0"/>
              </a:spcBef>
              <a:spcAft>
                <a:spcPts val="0"/>
              </a:spcAft>
              <a:buClrTx/>
              <a:buSzTx/>
              <a:buFontTx/>
              <a:buNone/>
              <a:defRPr/>
            </a:pPr>
            <a:r>
              <a:rPr kumimoji="0" lang="en-US"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   </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选题要注意实用价值，应选择</a:t>
            </a:r>
            <a:r>
              <a:rPr kumimoji="0" lang="zh-CN"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宋体" panose="02010600030101010101" pitchFamily="2" charset="-122"/>
              </a:rPr>
              <a:t>与社会密切相关、为民众所关心的</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问题，特别是社会主义现代化建设事业中亟待解决的问题。现实性原则包括现实意义、应用价值、锻炼培养三个层面。</a:t>
            </a:r>
            <a:endParaRPr kumimoji="0" lang="zh-CN" altLang="zh-CN" sz="11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41995" name="组合 46"/>
          <p:cNvGrpSpPr/>
          <p:nvPr/>
        </p:nvGrpSpPr>
        <p:grpSpPr>
          <a:xfrm>
            <a:off x="1958975" y="1147763"/>
            <a:ext cx="3489325" cy="584200"/>
            <a:chOff x="417512" y="1051832"/>
            <a:chExt cx="2773515" cy="380765"/>
          </a:xfrm>
        </p:grpSpPr>
        <p:sp>
          <p:nvSpPr>
            <p:cNvPr id="48" name="AutoShape 3"/>
            <p:cNvSpPr>
              <a:spLocks noChangeArrowheads="1"/>
            </p:cNvSpPr>
            <p:nvPr/>
          </p:nvSpPr>
          <p:spPr bwMode="auto">
            <a:xfrm>
              <a:off x="417512" y="1121156"/>
              <a:ext cx="2699067" cy="311441"/>
            </a:xfrm>
            <a:prstGeom prst="rect">
              <a:avLst/>
            </a:prstGeom>
            <a:solidFill>
              <a:schemeClr val="tx1">
                <a:lumMod val="65000"/>
                <a:lumOff val="35000"/>
              </a:schemeClr>
            </a:solidFill>
            <a:ln w="12700" algn="ctr">
              <a:solidFill>
                <a:schemeClr val="bg1"/>
              </a:solidFill>
              <a:round/>
            </a:ln>
            <a:effectLst/>
          </p:spPr>
          <p:txBody>
            <a:bodyPr anchor="ctr"/>
            <a:lstStyle/>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grpSp>
          <p:nvGrpSpPr>
            <p:cNvPr id="42001" name="组合 5"/>
            <p:cNvGrpSpPr/>
            <p:nvPr/>
          </p:nvGrpSpPr>
          <p:grpSpPr>
            <a:xfrm>
              <a:off x="497894" y="1051832"/>
              <a:ext cx="2693133" cy="322833"/>
              <a:chOff x="1169226" y="4293196"/>
              <a:chExt cx="3663725" cy="482599"/>
            </a:xfrm>
          </p:grpSpPr>
          <p:sp>
            <p:nvSpPr>
              <p:cNvPr id="42002" name="AutoShape 3"/>
              <p:cNvSpPr/>
              <p:nvPr/>
            </p:nvSpPr>
            <p:spPr>
              <a:xfrm>
                <a:off x="1169226" y="4293196"/>
                <a:ext cx="3663725" cy="482599"/>
              </a:xfrm>
              <a:prstGeom prst="rect">
                <a:avLst/>
              </a:prstGeom>
              <a:solidFill>
                <a:srgbClr val="22BAD8">
                  <a:alpha val="87842"/>
                </a:srgbClr>
              </a:solidFill>
              <a:ln w="12700" cap="flat" cmpd="sng">
                <a:solidFill>
                  <a:schemeClr val="bg1"/>
                </a:solidFill>
                <a:prstDash val="solid"/>
                <a:roun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a:spcBef>
                    <a:spcPct val="0"/>
                  </a:spcBef>
                  <a:buFontTx/>
                  <a:buNone/>
                </a:pPr>
                <a:endParaRPr lang="zh-CN" altLang="zh-CN" sz="2000" dirty="0">
                  <a:solidFill>
                    <a:schemeClr val="tx2"/>
                  </a:solidFill>
                  <a:latin typeface="Calibri" panose="020F0502020204030204" pitchFamily="34" charset="0"/>
                  <a:ea typeface="微软雅黑" panose="020B0503020204020204" charset="-122"/>
                </a:endParaRPr>
              </a:p>
            </p:txBody>
          </p:sp>
          <p:sp>
            <p:nvSpPr>
              <p:cNvPr id="42003" name="Rectangle 13"/>
              <p:cNvSpPr/>
              <p:nvPr/>
            </p:nvSpPr>
            <p:spPr>
              <a:xfrm>
                <a:off x="1242013" y="4343602"/>
                <a:ext cx="3490461" cy="38854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dist" eaLnBrk="1" hangingPunct="1">
                  <a:spcBef>
                    <a:spcPct val="0"/>
                  </a:spcBef>
                  <a:buFontTx/>
                  <a:buNone/>
                </a:pPr>
                <a:r>
                  <a:rPr lang="zh-CN" altLang="en-US" sz="2000" b="1" dirty="0">
                    <a:solidFill>
                      <a:schemeClr val="bg1"/>
                    </a:solidFill>
                    <a:latin typeface="Arial" panose="020B0604020202020204" pitchFamily="34" charset="0"/>
                  </a:rPr>
                  <a:t>选题原则</a:t>
                </a:r>
                <a:r>
                  <a:rPr lang="en-US" altLang="zh-CN" sz="2000" b="1" dirty="0">
                    <a:solidFill>
                      <a:schemeClr val="bg1"/>
                    </a:solidFill>
                    <a:latin typeface="Arial" panose="020B0604020202020204" pitchFamily="34" charset="0"/>
                  </a:rPr>
                  <a:t>——</a:t>
                </a:r>
                <a:r>
                  <a:rPr lang="zh-CN" altLang="en-US" sz="2000" b="1" dirty="0">
                    <a:solidFill>
                      <a:schemeClr val="bg1"/>
                    </a:solidFill>
                    <a:latin typeface="Arial" panose="020B0604020202020204" pitchFamily="34" charset="0"/>
                  </a:rPr>
                  <a:t>现实性原则</a:t>
                </a:r>
                <a:endParaRPr lang="zh-CN" altLang="zh-CN" sz="2000" dirty="0">
                  <a:solidFill>
                    <a:schemeClr val="bg1"/>
                  </a:solidFill>
                  <a:latin typeface="Arial" panose="020B0604020202020204" pitchFamily="34" charset="0"/>
                </a:endParaRPr>
              </a:p>
            </p:txBody>
          </p:sp>
        </p:grpSp>
      </p:grpSp>
      <p:sp>
        <p:nvSpPr>
          <p:cNvPr id="4" name="矩形 3"/>
          <p:cNvSpPr/>
          <p:nvPr/>
        </p:nvSpPr>
        <p:spPr>
          <a:xfrm>
            <a:off x="2481263" y="3141663"/>
            <a:ext cx="7499350" cy="922020"/>
          </a:xfrm>
          <a:prstGeom prst="rect">
            <a:avLst/>
          </a:prstGeom>
        </p:spPr>
        <p:txBody>
          <a:bodyPr>
            <a:spAutoFit/>
          </a:bodyPr>
          <a:lstStyle/>
          <a:p>
            <a:pPr marL="0" marR="0" lvl="0" indent="304800" algn="l" defTabSz="914400" rtl="0" eaLnBrk="0" fontAlgn="base" latinLnBrk="0" hangingPunct="0">
              <a:lnSpc>
                <a:spcPct val="150000"/>
              </a:lnSpc>
              <a:spcBef>
                <a:spcPct val="0"/>
              </a:spcBef>
              <a:spcAft>
                <a:spcPts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a:t>
            </a:r>
            <a:r>
              <a:rPr kumimoji="0" lang="en-US"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1</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宋体" panose="02010600030101010101" pitchFamily="2" charset="-122"/>
              </a:rPr>
              <a:t>现实意义</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。选题必须考虑与社会生活密切相关、反映社会现象、体现民众关注的问题；还要结合课程主题、学校学科特色等。</a:t>
            </a:r>
            <a:endParaRPr kumimoji="0" lang="zh-CN" altLang="zh-CN" sz="11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 name="矩形 20"/>
          <p:cNvSpPr/>
          <p:nvPr/>
        </p:nvSpPr>
        <p:spPr>
          <a:xfrm>
            <a:off x="2481263" y="4149725"/>
            <a:ext cx="7499350" cy="922020"/>
          </a:xfrm>
          <a:prstGeom prst="rect">
            <a:avLst/>
          </a:prstGeom>
        </p:spPr>
        <p:txBody>
          <a:bodyPr>
            <a:spAutoFit/>
          </a:bodyPr>
          <a:lstStyle/>
          <a:p>
            <a:pPr marL="0" marR="0" lvl="0" indent="304800" algn="l" defTabSz="914400" rtl="0" eaLnBrk="0" fontAlgn="base" latinLnBrk="0" hangingPunct="0">
              <a:lnSpc>
                <a:spcPct val="150000"/>
              </a:lnSpc>
              <a:spcBef>
                <a:spcPct val="0"/>
              </a:spcBef>
              <a:spcAft>
                <a:spcPts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a:t>
            </a:r>
            <a:r>
              <a:rPr kumimoji="0" lang="en-US"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2</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宋体" panose="02010600030101010101" pitchFamily="2" charset="-122"/>
              </a:rPr>
              <a:t>应用价值</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。指实践课题能解决某一具体需求或问题，为相关单位部门献计献策，形成某一具体成果。</a:t>
            </a:r>
            <a:endParaRPr kumimoji="0" lang="zh-CN" altLang="zh-CN" sz="11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矩形 21"/>
          <p:cNvSpPr/>
          <p:nvPr/>
        </p:nvSpPr>
        <p:spPr>
          <a:xfrm>
            <a:off x="2517775" y="5157788"/>
            <a:ext cx="7499350" cy="922020"/>
          </a:xfrm>
          <a:prstGeom prst="rect">
            <a:avLst/>
          </a:prstGeom>
        </p:spPr>
        <p:txBody>
          <a:bodyPr>
            <a:spAutoFit/>
          </a:bodyPr>
          <a:lstStyle/>
          <a:p>
            <a:pPr marL="0" marR="0" lvl="0" indent="304800" algn="l" defTabSz="914400" rtl="0" eaLnBrk="0" fontAlgn="base" latinLnBrk="0" hangingPunct="0">
              <a:lnSpc>
                <a:spcPct val="150000"/>
              </a:lnSpc>
              <a:spcBef>
                <a:spcPct val="0"/>
              </a:spcBef>
              <a:spcAft>
                <a:spcPts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a:t>
            </a:r>
            <a:r>
              <a:rPr kumimoji="0" lang="en-US"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3</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宋体" panose="02010600030101010101" pitchFamily="2" charset="-122"/>
              </a:rPr>
              <a:t>锻炼培养</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。实践队员应结合专业学习或职业规划，找准自身能力薄弱环节重点锻炼培养。</a:t>
            </a:r>
            <a:endParaRPr kumimoji="0" lang="zh-CN" altLang="zh-CN" sz="11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999" name="日期占位符 2"/>
          <p:cNvSpPr txBox="1">
            <a:spLocks noGrp="1"/>
          </p:cNvSpPr>
          <p:nvPr>
            <p:ph type="dt" sz="half" idx="10"/>
          </p:nvPr>
        </p:nvSpPr>
        <p:spPr>
          <a:noFill/>
          <a:ln>
            <a:noFill/>
          </a:ln>
        </p:spPr>
        <p:txBody>
          <a:bodyPr rIns="45720" anchor="ctr"/>
          <a:p>
            <a:pPr marL="0" indent="0" algn="r" eaLnBrk="1" hangingPunct="1">
              <a:spcBef>
                <a:spcPct val="0"/>
              </a:spcBef>
              <a:buNone/>
            </a:pPr>
            <a:fld id="{BB962C8B-B14F-4D97-AF65-F5344CB8AC3E}" type="datetime1">
              <a:rPr lang="zh-CN" altLang="en-US" sz="1200" dirty="0">
                <a:solidFill>
                  <a:srgbClr val="595959"/>
                </a:solidFill>
              </a:rPr>
            </a:fld>
            <a:endParaRPr lang="zh-CN" altLang="en-US" sz="1200" dirty="0">
              <a:solidFill>
                <a:srgbClr val="595959"/>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charRg st="0" end="43"/>
                                            </p:txEl>
                                          </p:spTgt>
                                        </p:tgtEl>
                                        <p:attrNameLst>
                                          <p:attrName>style.visibility</p:attrName>
                                        </p:attrNameLst>
                                      </p:cBhvr>
                                      <p:to>
                                        <p:strVal val="visible"/>
                                      </p:to>
                                    </p:set>
                                    <p:animEffect transition="in" filter="fade">
                                      <p:cBhvr>
                                        <p:cTn id="17" dur="500"/>
                                        <p:tgtEl>
                                          <p:spTgt spid="22">
                                            <p:txEl>
                                              <p:charRg st="0" end="4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45574" y="835742"/>
            <a:ext cx="3008671" cy="629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TextBox 8"/>
          <p:cNvSpPr txBox="1"/>
          <p:nvPr/>
        </p:nvSpPr>
        <p:spPr>
          <a:xfrm>
            <a:off x="2435860" y="1894840"/>
            <a:ext cx="6266815" cy="368935"/>
          </a:xfrm>
          <a:prstGeom prst="rect">
            <a:avLst/>
          </a:prstGeom>
          <a:noFill/>
        </p:spPr>
        <p:txBody>
          <a:bodyPr wrap="square" lIns="0" tIns="0" rIns="0" bIns="0" rtlCol="0">
            <a:spAutoFit/>
          </a:bodyPr>
          <a:lstStyle/>
          <a:p>
            <a:r>
              <a:rPr lang="en-US" altLang="zh-CN"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7</a:t>
            </a:r>
            <a:r>
              <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月</a:t>
            </a:r>
            <a:r>
              <a:rPr lang="en-US" altLang="zh-CN"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14</a:t>
            </a:r>
            <a:r>
              <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日前</a:t>
            </a:r>
            <a:r>
              <a:rPr lang="zh-CN" altLang="en-US" sz="20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a:t>
            </a:r>
            <a:r>
              <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项目申报期（申报书</a:t>
            </a:r>
            <a:r>
              <a:rPr lang="en-US" altLang="zh-CN"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a:t>
            </a:r>
            <a:r>
              <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策划）</a:t>
            </a:r>
            <a:endPar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endParaRPr>
          </a:p>
        </p:txBody>
      </p:sp>
      <p:grpSp>
        <p:nvGrpSpPr>
          <p:cNvPr id="4" name="Group 27"/>
          <p:cNvGrpSpPr/>
          <p:nvPr/>
        </p:nvGrpSpPr>
        <p:grpSpPr>
          <a:xfrm>
            <a:off x="2501039" y="2658909"/>
            <a:ext cx="5747763" cy="0"/>
            <a:chOff x="1374601" y="2292350"/>
            <a:chExt cx="5748512" cy="0"/>
          </a:xfrm>
        </p:grpSpPr>
        <p:sp>
          <p:nvSpPr>
            <p:cNvPr id="5" name="Line 23"/>
            <p:cNvSpPr>
              <a:spLocks noChangeShapeType="1"/>
            </p:cNvSpPr>
            <p:nvPr/>
          </p:nvSpPr>
          <p:spPr bwMode="auto">
            <a:xfrm flipH="1">
              <a:off x="1374601" y="2292350"/>
              <a:ext cx="180975" cy="0"/>
            </a:xfrm>
            <a:prstGeom prst="line">
              <a:avLst/>
            </a:prstGeom>
            <a:noFill/>
            <a:ln w="25400" cap="rnd">
              <a:solidFill>
                <a:srgbClr val="A6815D"/>
              </a:solidFill>
              <a:prstDash val="solid"/>
              <a:miter lim="800000"/>
            </a:ln>
            <a:extLst>
              <a:ext uri="{909E8E84-426E-40DD-AFC4-6F175D3DCCD1}">
                <a14:hiddenFill xmlns:a14="http://schemas.microsoft.com/office/drawing/2010/main">
                  <a:noFill/>
                </a14:hiddenFill>
              </a:ext>
            </a:extLst>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sp>
          <p:nvSpPr>
            <p:cNvPr id="6" name="Line 6"/>
            <p:cNvSpPr>
              <a:spLocks noChangeShapeType="1"/>
            </p:cNvSpPr>
            <p:nvPr/>
          </p:nvSpPr>
          <p:spPr bwMode="auto">
            <a:xfrm>
              <a:off x="1550988" y="2292350"/>
              <a:ext cx="5572125" cy="0"/>
            </a:xfrm>
            <a:prstGeom prst="line">
              <a:avLst/>
            </a:prstGeom>
            <a:noFill/>
            <a:ln w="3175" cap="flat">
              <a:solidFill>
                <a:srgbClr val="A6815D"/>
              </a:solidFill>
              <a:prstDash val="dash"/>
              <a:miter lim="800000"/>
            </a:ln>
            <a:extLst>
              <a:ext uri="{909E8E84-426E-40DD-AFC4-6F175D3DCCD1}">
                <a14:hiddenFill xmlns:a14="http://schemas.microsoft.com/office/drawing/2010/main">
                  <a:noFill/>
                </a14:hiddenFill>
              </a:ext>
            </a:extLst>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grpSp>
      <p:sp>
        <p:nvSpPr>
          <p:cNvPr id="8" name="TextBox 37"/>
          <p:cNvSpPr txBox="1"/>
          <p:nvPr/>
        </p:nvSpPr>
        <p:spPr>
          <a:xfrm>
            <a:off x="2435860" y="2796540"/>
            <a:ext cx="6130925" cy="738505"/>
          </a:xfrm>
          <a:prstGeom prst="rect">
            <a:avLst/>
          </a:prstGeom>
          <a:noFill/>
        </p:spPr>
        <p:txBody>
          <a:bodyPr wrap="square" lIns="0" tIns="0" rIns="0" bIns="0" rtlCol="0">
            <a:spAutoFit/>
          </a:bodyPr>
          <a:lstStyle/>
          <a:p>
            <a:r>
              <a:rPr 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7</a:t>
            </a:r>
            <a:r>
              <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月</a:t>
            </a:r>
            <a:r>
              <a:rPr lang="en-US" altLang="zh-CN"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20</a:t>
            </a:r>
            <a:r>
              <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日至开学前：实践开展期（注重安全与宣传</a:t>
            </a:r>
            <a:r>
              <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a:t>
            </a:r>
            <a:endPar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endParaRPr>
          </a:p>
        </p:txBody>
      </p:sp>
      <p:grpSp>
        <p:nvGrpSpPr>
          <p:cNvPr id="9" name="Group 38"/>
          <p:cNvGrpSpPr/>
          <p:nvPr/>
        </p:nvGrpSpPr>
        <p:grpSpPr>
          <a:xfrm>
            <a:off x="2501039" y="3584605"/>
            <a:ext cx="5747763" cy="0"/>
            <a:chOff x="1374601" y="2292350"/>
            <a:chExt cx="5748512" cy="0"/>
          </a:xfrm>
        </p:grpSpPr>
        <p:sp>
          <p:nvSpPr>
            <p:cNvPr id="10" name="Line 23"/>
            <p:cNvSpPr>
              <a:spLocks noChangeShapeType="1"/>
            </p:cNvSpPr>
            <p:nvPr/>
          </p:nvSpPr>
          <p:spPr bwMode="auto">
            <a:xfrm flipH="1">
              <a:off x="1374601" y="2292350"/>
              <a:ext cx="180975" cy="0"/>
            </a:xfrm>
            <a:prstGeom prst="line">
              <a:avLst/>
            </a:prstGeom>
            <a:noFill/>
            <a:ln w="25400" cap="rnd">
              <a:solidFill>
                <a:srgbClr val="2C4947"/>
              </a:solidFill>
              <a:prstDash val="solid"/>
              <a:miter lim="800000"/>
            </a:ln>
            <a:extLst>
              <a:ext uri="{909E8E84-426E-40DD-AFC4-6F175D3DCCD1}">
                <a14:hiddenFill xmlns:a14="http://schemas.microsoft.com/office/drawing/2010/main">
                  <a:noFill/>
                </a14:hiddenFill>
              </a:ext>
            </a:extLst>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sp>
          <p:nvSpPr>
            <p:cNvPr id="11" name="Line 6"/>
            <p:cNvSpPr>
              <a:spLocks noChangeShapeType="1"/>
            </p:cNvSpPr>
            <p:nvPr/>
          </p:nvSpPr>
          <p:spPr bwMode="auto">
            <a:xfrm>
              <a:off x="1550988" y="2292350"/>
              <a:ext cx="5572125" cy="0"/>
            </a:xfrm>
            <a:prstGeom prst="line">
              <a:avLst/>
            </a:prstGeom>
            <a:noFill/>
            <a:ln w="3175" cap="flat">
              <a:solidFill>
                <a:srgbClr val="2C4947"/>
              </a:solidFill>
              <a:prstDash val="dash"/>
              <a:miter lim="800000"/>
            </a:ln>
            <a:extLst>
              <a:ext uri="{909E8E84-426E-40DD-AFC4-6F175D3DCCD1}">
                <a14:hiddenFill xmlns:a14="http://schemas.microsoft.com/office/drawing/2010/main">
                  <a:noFill/>
                </a14:hiddenFill>
              </a:ext>
            </a:extLst>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grpSp>
      <p:sp>
        <p:nvSpPr>
          <p:cNvPr id="13" name="TextBox 43"/>
          <p:cNvSpPr txBox="1"/>
          <p:nvPr/>
        </p:nvSpPr>
        <p:spPr>
          <a:xfrm>
            <a:off x="2444115" y="3941445"/>
            <a:ext cx="6418580" cy="738505"/>
          </a:xfrm>
          <a:prstGeom prst="rect">
            <a:avLst/>
          </a:prstGeom>
          <a:noFill/>
        </p:spPr>
        <p:txBody>
          <a:bodyPr wrap="square" lIns="0" tIns="0" rIns="0" bIns="0" rtlCol="0">
            <a:spAutoFit/>
          </a:bodyPr>
          <a:lstStyle/>
          <a:p>
            <a:r>
              <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实践结束后</a:t>
            </a:r>
            <a:r>
              <a:rPr lang="en-US" altLang="zh-CN"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-10</a:t>
            </a:r>
            <a:r>
              <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月份：撰写总结报告并制作展示</a:t>
            </a:r>
            <a:r>
              <a:rPr lang="en-US" altLang="zh-CN"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PPT</a:t>
            </a:r>
            <a:endParaRPr lang="en-US" altLang="zh-CN"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endParaRPr>
          </a:p>
        </p:txBody>
      </p:sp>
      <p:grpSp>
        <p:nvGrpSpPr>
          <p:cNvPr id="14" name="Group 44"/>
          <p:cNvGrpSpPr/>
          <p:nvPr/>
        </p:nvGrpSpPr>
        <p:grpSpPr>
          <a:xfrm>
            <a:off x="2501039" y="4689372"/>
            <a:ext cx="5747763" cy="0"/>
            <a:chOff x="1374601" y="2292350"/>
            <a:chExt cx="5748512" cy="0"/>
          </a:xfrm>
        </p:grpSpPr>
        <p:sp>
          <p:nvSpPr>
            <p:cNvPr id="15" name="Line 23"/>
            <p:cNvSpPr>
              <a:spLocks noChangeShapeType="1"/>
            </p:cNvSpPr>
            <p:nvPr/>
          </p:nvSpPr>
          <p:spPr bwMode="auto">
            <a:xfrm flipH="1">
              <a:off x="1374601" y="2292350"/>
              <a:ext cx="180975" cy="0"/>
            </a:xfrm>
            <a:prstGeom prst="line">
              <a:avLst/>
            </a:prstGeom>
            <a:noFill/>
            <a:ln w="25400" cap="rnd">
              <a:solidFill>
                <a:srgbClr val="2C4947"/>
              </a:solidFill>
              <a:prstDash val="solid"/>
              <a:miter lim="800000"/>
            </a:ln>
            <a:extLst>
              <a:ext uri="{909E8E84-426E-40DD-AFC4-6F175D3DCCD1}">
                <a14:hiddenFill xmlns:a14="http://schemas.microsoft.com/office/drawing/2010/main">
                  <a:noFill/>
                </a14:hiddenFill>
              </a:ext>
            </a:extLst>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sp>
          <p:nvSpPr>
            <p:cNvPr id="16" name="Line 6"/>
            <p:cNvSpPr>
              <a:spLocks noChangeShapeType="1"/>
            </p:cNvSpPr>
            <p:nvPr/>
          </p:nvSpPr>
          <p:spPr bwMode="auto">
            <a:xfrm>
              <a:off x="1550988" y="2292350"/>
              <a:ext cx="5572125" cy="0"/>
            </a:xfrm>
            <a:prstGeom prst="line">
              <a:avLst/>
            </a:prstGeom>
            <a:noFill/>
            <a:ln w="3175" cap="flat">
              <a:solidFill>
                <a:srgbClr val="2C4947"/>
              </a:solidFill>
              <a:prstDash val="dash"/>
              <a:miter lim="800000"/>
            </a:ln>
            <a:extLst>
              <a:ext uri="{909E8E84-426E-40DD-AFC4-6F175D3DCCD1}">
                <a14:hiddenFill xmlns:a14="http://schemas.microsoft.com/office/drawing/2010/main">
                  <a:noFill/>
                </a14:hiddenFill>
              </a:ext>
            </a:extLst>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grpSp>
      <p:sp>
        <p:nvSpPr>
          <p:cNvPr id="18" name="TextBox 49"/>
          <p:cNvSpPr txBox="1"/>
          <p:nvPr/>
        </p:nvSpPr>
        <p:spPr>
          <a:xfrm>
            <a:off x="2435860" y="4970780"/>
            <a:ext cx="6426835" cy="368935"/>
          </a:xfrm>
          <a:prstGeom prst="rect">
            <a:avLst/>
          </a:prstGeom>
          <a:noFill/>
        </p:spPr>
        <p:txBody>
          <a:bodyPr wrap="square" lIns="0" tIns="0" rIns="0" bIns="0" rtlCol="0">
            <a:spAutoFit/>
          </a:bodyPr>
          <a:lstStyle/>
          <a:p>
            <a:r>
              <a:rPr 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10-11</a:t>
            </a:r>
            <a:r>
              <a:rPr lang="zh-CN" altLang="en-US" sz="2400" b="1" dirty="0">
                <a:solidFill>
                  <a:schemeClr val="tx1">
                    <a:lumMod val="95000"/>
                    <a:lumOff val="5000"/>
                  </a:schemeClr>
                </a:solidFill>
                <a:latin typeface="Noto Sans S Chinese Thin" panose="020B0200000000000000" pitchFamily="34" charset="-122"/>
                <a:ea typeface="Noto Sans S Chinese Thin" panose="020B0200000000000000" pitchFamily="34" charset="-122"/>
              </a:rPr>
              <a:t>月底：总结评优</a:t>
            </a:r>
            <a:endParaRPr lang="zh-CN" altLang="en-US" b="1" dirty="0">
              <a:solidFill>
                <a:schemeClr val="tx1">
                  <a:lumMod val="95000"/>
                  <a:lumOff val="5000"/>
                </a:schemeClr>
              </a:solidFill>
              <a:latin typeface="Noto Sans S Chinese Thin" panose="020B0200000000000000" pitchFamily="34" charset="-122"/>
              <a:ea typeface="Noto Sans S Chinese Thin" panose="020B0200000000000000" pitchFamily="34" charset="-122"/>
            </a:endParaRPr>
          </a:p>
        </p:txBody>
      </p:sp>
      <p:grpSp>
        <p:nvGrpSpPr>
          <p:cNvPr id="19" name="Group 50"/>
          <p:cNvGrpSpPr/>
          <p:nvPr/>
        </p:nvGrpSpPr>
        <p:grpSpPr>
          <a:xfrm>
            <a:off x="2501039" y="6021468"/>
            <a:ext cx="5747763" cy="0"/>
            <a:chOff x="1374601" y="2292350"/>
            <a:chExt cx="5748512" cy="0"/>
          </a:xfrm>
        </p:grpSpPr>
        <p:sp>
          <p:nvSpPr>
            <p:cNvPr id="20" name="Line 23"/>
            <p:cNvSpPr>
              <a:spLocks noChangeShapeType="1"/>
            </p:cNvSpPr>
            <p:nvPr/>
          </p:nvSpPr>
          <p:spPr bwMode="auto">
            <a:xfrm flipH="1">
              <a:off x="1374601" y="2292350"/>
              <a:ext cx="180975" cy="0"/>
            </a:xfrm>
            <a:prstGeom prst="line">
              <a:avLst/>
            </a:prstGeom>
            <a:noFill/>
            <a:ln w="25400" cap="rnd">
              <a:solidFill>
                <a:srgbClr val="A6815D"/>
              </a:solidFill>
              <a:prstDash val="solid"/>
              <a:miter lim="800000"/>
            </a:ln>
            <a:extLst>
              <a:ext uri="{909E8E84-426E-40DD-AFC4-6F175D3DCCD1}">
                <a14:hiddenFill xmlns:a14="http://schemas.microsoft.com/office/drawing/2010/main">
                  <a:noFill/>
                </a14:hiddenFill>
              </a:ext>
            </a:extLst>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sp>
          <p:nvSpPr>
            <p:cNvPr id="21" name="Line 6"/>
            <p:cNvSpPr>
              <a:spLocks noChangeShapeType="1"/>
            </p:cNvSpPr>
            <p:nvPr/>
          </p:nvSpPr>
          <p:spPr bwMode="auto">
            <a:xfrm>
              <a:off x="1550988" y="2292350"/>
              <a:ext cx="5572125" cy="0"/>
            </a:xfrm>
            <a:prstGeom prst="line">
              <a:avLst/>
            </a:prstGeom>
            <a:noFill/>
            <a:ln w="3175" cap="flat">
              <a:solidFill>
                <a:srgbClr val="A6815D"/>
              </a:solidFill>
              <a:prstDash val="dash"/>
              <a:miter lim="800000"/>
            </a:ln>
            <a:extLst>
              <a:ext uri="{909E8E84-426E-40DD-AFC4-6F175D3DCCD1}">
                <a14:hiddenFill xmlns:a14="http://schemas.microsoft.com/office/drawing/2010/main">
                  <a:noFill/>
                </a14:hiddenFill>
              </a:ext>
            </a:extLst>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grpSp>
      <p:grpSp>
        <p:nvGrpSpPr>
          <p:cNvPr id="22" name="Group 60"/>
          <p:cNvGrpSpPr/>
          <p:nvPr/>
        </p:nvGrpSpPr>
        <p:grpSpPr>
          <a:xfrm>
            <a:off x="8945245" y="1656080"/>
            <a:ext cx="1572260" cy="1140460"/>
            <a:chOff x="6746876" y="1749425"/>
            <a:chExt cx="1773288" cy="1260475"/>
          </a:xfrm>
        </p:grpSpPr>
        <p:sp>
          <p:nvSpPr>
            <p:cNvPr id="23" name="Freeform 17"/>
            <p:cNvSpPr/>
            <p:nvPr/>
          </p:nvSpPr>
          <p:spPr bwMode="auto">
            <a:xfrm>
              <a:off x="6746876" y="1749425"/>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chemeClr val="accent1"/>
            </a:solidFill>
            <a:ln>
              <a:noFill/>
            </a:ln>
          </p:spPr>
          <p:txBody>
            <a:bodyPr vert="horz" wrap="square" lIns="91428" tIns="45714" rIns="91428" bIns="45714" numCol="1" anchor="t" anchorCtr="0" compatLnSpc="1"/>
            <a:lstStyle/>
            <a:p>
              <a:endParaRPr lang="en-US" dirty="0">
                <a:solidFill>
                  <a:schemeClr val="bg1"/>
                </a:solidFill>
                <a:latin typeface="Noto Sans S Chinese Thin" panose="020B0200000000000000" pitchFamily="34" charset="-122"/>
                <a:ea typeface="Noto Sans S Chinese Thin" panose="020B0200000000000000" pitchFamily="34" charset="-122"/>
              </a:endParaRPr>
            </a:p>
          </p:txBody>
        </p:sp>
        <p:sp>
          <p:nvSpPr>
            <p:cNvPr id="24" name="TextBox 13"/>
            <p:cNvSpPr txBox="1"/>
            <p:nvPr/>
          </p:nvSpPr>
          <p:spPr>
            <a:xfrm>
              <a:off x="6754864" y="2451693"/>
              <a:ext cx="1765300" cy="305995"/>
            </a:xfrm>
            <a:prstGeom prst="rect">
              <a:avLst/>
            </a:prstGeom>
            <a:noFill/>
          </p:spPr>
          <p:txBody>
            <a:bodyPr wrap="square" lIns="0" tIns="0" rIns="0" bIns="0" rtlCol="0">
              <a:spAutoFit/>
            </a:bodyPr>
            <a:lstStyle/>
            <a:p>
              <a:pPr algn="ctr"/>
              <a:r>
                <a:rPr lang="en-US" b="1" dirty="0">
                  <a:solidFill>
                    <a:schemeClr val="bg1"/>
                  </a:solidFill>
                  <a:latin typeface="Noto Sans S Chinese Thin" panose="020B0200000000000000" pitchFamily="34" charset="-122"/>
                  <a:ea typeface="Noto Sans S Chinese Thin" panose="020B0200000000000000" pitchFamily="34" charset="-122"/>
                </a:rPr>
                <a:t>Step.1</a:t>
              </a:r>
              <a:endParaRPr lang="en-US" b="1" dirty="0">
                <a:solidFill>
                  <a:schemeClr val="bg1"/>
                </a:solidFill>
                <a:latin typeface="Noto Sans S Chinese Thin" panose="020B0200000000000000" pitchFamily="34" charset="-122"/>
                <a:ea typeface="Noto Sans S Chinese Thin" panose="020B0200000000000000" pitchFamily="34" charset="-122"/>
              </a:endParaRPr>
            </a:p>
          </p:txBody>
        </p:sp>
      </p:grpSp>
      <p:sp>
        <p:nvSpPr>
          <p:cNvPr id="25" name="Freeform 10"/>
          <p:cNvSpPr>
            <a:spLocks noEditPoints="1"/>
          </p:cNvSpPr>
          <p:nvPr/>
        </p:nvSpPr>
        <p:spPr bwMode="auto">
          <a:xfrm>
            <a:off x="1616437" y="4031421"/>
            <a:ext cx="447617" cy="460315"/>
          </a:xfrm>
          <a:custGeom>
            <a:avLst/>
            <a:gdLst>
              <a:gd name="T0" fmla="*/ 119 w 141"/>
              <a:gd name="T1" fmla="*/ 92 h 145"/>
              <a:gd name="T2" fmla="*/ 120 w 141"/>
              <a:gd name="T3" fmla="*/ 92 h 145"/>
              <a:gd name="T4" fmla="*/ 119 w 141"/>
              <a:gd name="T5" fmla="*/ 91 h 145"/>
              <a:gd name="T6" fmla="*/ 99 w 141"/>
              <a:gd name="T7" fmla="*/ 78 h 145"/>
              <a:gd name="T8" fmla="*/ 83 w 141"/>
              <a:gd name="T9" fmla="*/ 69 h 145"/>
              <a:gd name="T10" fmla="*/ 78 w 141"/>
              <a:gd name="T11" fmla="*/ 65 h 145"/>
              <a:gd name="T12" fmla="*/ 76 w 141"/>
              <a:gd name="T13" fmla="*/ 59 h 145"/>
              <a:gd name="T14" fmla="*/ 81 w 141"/>
              <a:gd name="T15" fmla="*/ 47 h 145"/>
              <a:gd name="T16" fmla="*/ 86 w 141"/>
              <a:gd name="T17" fmla="*/ 37 h 145"/>
              <a:gd name="T18" fmla="*/ 84 w 141"/>
              <a:gd name="T19" fmla="*/ 34 h 145"/>
              <a:gd name="T20" fmla="*/ 81 w 141"/>
              <a:gd name="T21" fmla="*/ 12 h 145"/>
              <a:gd name="T22" fmla="*/ 67 w 141"/>
              <a:gd name="T23" fmla="*/ 2 h 145"/>
              <a:gd name="T24" fmla="*/ 62 w 141"/>
              <a:gd name="T25" fmla="*/ 1 h 145"/>
              <a:gd name="T26" fmla="*/ 55 w 141"/>
              <a:gd name="T27" fmla="*/ 0 h 145"/>
              <a:gd name="T28" fmla="*/ 56 w 141"/>
              <a:gd name="T29" fmla="*/ 2 h 145"/>
              <a:gd name="T30" fmla="*/ 42 w 141"/>
              <a:gd name="T31" fmla="*/ 12 h 145"/>
              <a:gd name="T32" fmla="*/ 39 w 141"/>
              <a:gd name="T33" fmla="*/ 34 h 145"/>
              <a:gd name="T34" fmla="*/ 37 w 141"/>
              <a:gd name="T35" fmla="*/ 37 h 145"/>
              <a:gd name="T36" fmla="*/ 42 w 141"/>
              <a:gd name="T37" fmla="*/ 47 h 145"/>
              <a:gd name="T38" fmla="*/ 47 w 141"/>
              <a:gd name="T39" fmla="*/ 59 h 145"/>
              <a:gd name="T40" fmla="*/ 45 w 141"/>
              <a:gd name="T41" fmla="*/ 65 h 145"/>
              <a:gd name="T42" fmla="*/ 40 w 141"/>
              <a:gd name="T43" fmla="*/ 69 h 145"/>
              <a:gd name="T44" fmla="*/ 25 w 141"/>
              <a:gd name="T45" fmla="*/ 78 h 145"/>
              <a:gd name="T46" fmla="*/ 4 w 141"/>
              <a:gd name="T47" fmla="*/ 91 h 145"/>
              <a:gd name="T48" fmla="*/ 0 w 141"/>
              <a:gd name="T49" fmla="*/ 124 h 145"/>
              <a:gd name="T50" fmla="*/ 0 w 141"/>
              <a:gd name="T51" fmla="*/ 126 h 145"/>
              <a:gd name="T52" fmla="*/ 0 w 141"/>
              <a:gd name="T53" fmla="*/ 126 h 145"/>
              <a:gd name="T54" fmla="*/ 62 w 141"/>
              <a:gd name="T55" fmla="*/ 142 h 145"/>
              <a:gd name="T56" fmla="*/ 92 w 141"/>
              <a:gd name="T57" fmla="*/ 139 h 145"/>
              <a:gd name="T58" fmla="*/ 88 w 141"/>
              <a:gd name="T59" fmla="*/ 123 h 145"/>
              <a:gd name="T60" fmla="*/ 119 w 141"/>
              <a:gd name="T61" fmla="*/ 92 h 145"/>
              <a:gd name="T62" fmla="*/ 122 w 141"/>
              <a:gd name="T63" fmla="*/ 100 h 145"/>
              <a:gd name="T64" fmla="*/ 119 w 141"/>
              <a:gd name="T65" fmla="*/ 100 h 145"/>
              <a:gd name="T66" fmla="*/ 96 w 141"/>
              <a:gd name="T67" fmla="*/ 123 h 145"/>
              <a:gd name="T68" fmla="*/ 101 w 141"/>
              <a:gd name="T69" fmla="*/ 136 h 145"/>
              <a:gd name="T70" fmla="*/ 119 w 141"/>
              <a:gd name="T71" fmla="*/ 145 h 145"/>
              <a:gd name="T72" fmla="*/ 141 w 141"/>
              <a:gd name="T73" fmla="*/ 123 h 145"/>
              <a:gd name="T74" fmla="*/ 122 w 141"/>
              <a:gd name="T75" fmla="*/ 100 h 145"/>
              <a:gd name="T76" fmla="*/ 133 w 141"/>
              <a:gd name="T77" fmla="*/ 125 h 145"/>
              <a:gd name="T78" fmla="*/ 122 w 141"/>
              <a:gd name="T79" fmla="*/ 125 h 145"/>
              <a:gd name="T80" fmla="*/ 122 w 141"/>
              <a:gd name="T81" fmla="*/ 137 h 145"/>
              <a:gd name="T82" fmla="*/ 116 w 141"/>
              <a:gd name="T83" fmla="*/ 137 h 145"/>
              <a:gd name="T84" fmla="*/ 116 w 141"/>
              <a:gd name="T85" fmla="*/ 125 h 145"/>
              <a:gd name="T86" fmla="*/ 104 w 141"/>
              <a:gd name="T87" fmla="*/ 125 h 145"/>
              <a:gd name="T88" fmla="*/ 104 w 141"/>
              <a:gd name="T89" fmla="*/ 120 h 145"/>
              <a:gd name="T90" fmla="*/ 116 w 141"/>
              <a:gd name="T91" fmla="*/ 120 h 145"/>
              <a:gd name="T92" fmla="*/ 116 w 141"/>
              <a:gd name="T93" fmla="*/ 108 h 145"/>
              <a:gd name="T94" fmla="*/ 122 w 141"/>
              <a:gd name="T95" fmla="*/ 108 h 145"/>
              <a:gd name="T96" fmla="*/ 122 w 141"/>
              <a:gd name="T97" fmla="*/ 120 h 145"/>
              <a:gd name="T98" fmla="*/ 133 w 141"/>
              <a:gd name="T99" fmla="*/ 120 h 145"/>
              <a:gd name="T100" fmla="*/ 133 w 141"/>
              <a:gd name="T101" fmla="*/ 1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 h="145">
                <a:moveTo>
                  <a:pt x="119" y="92"/>
                </a:moveTo>
                <a:cubicBezTo>
                  <a:pt x="119" y="92"/>
                  <a:pt x="119" y="92"/>
                  <a:pt x="120" y="92"/>
                </a:cubicBezTo>
                <a:cubicBezTo>
                  <a:pt x="120" y="92"/>
                  <a:pt x="120" y="91"/>
                  <a:pt x="119" y="91"/>
                </a:cubicBezTo>
                <a:cubicBezTo>
                  <a:pt x="115" y="79"/>
                  <a:pt x="102" y="79"/>
                  <a:pt x="99" y="78"/>
                </a:cubicBezTo>
                <a:cubicBezTo>
                  <a:pt x="89" y="75"/>
                  <a:pt x="85" y="74"/>
                  <a:pt x="83" y="69"/>
                </a:cubicBezTo>
                <a:cubicBezTo>
                  <a:pt x="81" y="65"/>
                  <a:pt x="78" y="65"/>
                  <a:pt x="78" y="65"/>
                </a:cubicBezTo>
                <a:cubicBezTo>
                  <a:pt x="77" y="63"/>
                  <a:pt x="77" y="61"/>
                  <a:pt x="76" y="59"/>
                </a:cubicBezTo>
                <a:cubicBezTo>
                  <a:pt x="80" y="54"/>
                  <a:pt x="81" y="47"/>
                  <a:pt x="81" y="47"/>
                </a:cubicBezTo>
                <a:cubicBezTo>
                  <a:pt x="85" y="46"/>
                  <a:pt x="86" y="40"/>
                  <a:pt x="86" y="37"/>
                </a:cubicBezTo>
                <a:cubicBezTo>
                  <a:pt x="86" y="35"/>
                  <a:pt x="84" y="34"/>
                  <a:pt x="84" y="34"/>
                </a:cubicBezTo>
                <a:cubicBezTo>
                  <a:pt x="84" y="34"/>
                  <a:pt x="87" y="20"/>
                  <a:pt x="81" y="12"/>
                </a:cubicBezTo>
                <a:cubicBezTo>
                  <a:pt x="76" y="3"/>
                  <a:pt x="67" y="2"/>
                  <a:pt x="67" y="2"/>
                </a:cubicBezTo>
                <a:cubicBezTo>
                  <a:pt x="62" y="1"/>
                  <a:pt x="62" y="1"/>
                  <a:pt x="62" y="1"/>
                </a:cubicBezTo>
                <a:cubicBezTo>
                  <a:pt x="62" y="1"/>
                  <a:pt x="56" y="1"/>
                  <a:pt x="55" y="0"/>
                </a:cubicBezTo>
                <a:cubicBezTo>
                  <a:pt x="55" y="0"/>
                  <a:pt x="55" y="2"/>
                  <a:pt x="56" y="2"/>
                </a:cubicBezTo>
                <a:cubicBezTo>
                  <a:pt x="56" y="2"/>
                  <a:pt x="47" y="3"/>
                  <a:pt x="42" y="12"/>
                </a:cubicBezTo>
                <a:cubicBezTo>
                  <a:pt x="36" y="20"/>
                  <a:pt x="39" y="34"/>
                  <a:pt x="39" y="34"/>
                </a:cubicBezTo>
                <a:cubicBezTo>
                  <a:pt x="39" y="34"/>
                  <a:pt x="37" y="35"/>
                  <a:pt x="37" y="37"/>
                </a:cubicBezTo>
                <a:cubicBezTo>
                  <a:pt x="37" y="40"/>
                  <a:pt x="38" y="46"/>
                  <a:pt x="42" y="47"/>
                </a:cubicBezTo>
                <a:cubicBezTo>
                  <a:pt x="42" y="47"/>
                  <a:pt x="43" y="54"/>
                  <a:pt x="47" y="59"/>
                </a:cubicBezTo>
                <a:cubicBezTo>
                  <a:pt x="46" y="61"/>
                  <a:pt x="46" y="63"/>
                  <a:pt x="45" y="65"/>
                </a:cubicBezTo>
                <a:cubicBezTo>
                  <a:pt x="45" y="65"/>
                  <a:pt x="43" y="65"/>
                  <a:pt x="40" y="69"/>
                </a:cubicBezTo>
                <a:cubicBezTo>
                  <a:pt x="38" y="74"/>
                  <a:pt x="35" y="75"/>
                  <a:pt x="25" y="78"/>
                </a:cubicBezTo>
                <a:cubicBezTo>
                  <a:pt x="21" y="79"/>
                  <a:pt x="9" y="79"/>
                  <a:pt x="4" y="91"/>
                </a:cubicBezTo>
                <a:cubicBezTo>
                  <a:pt x="1" y="97"/>
                  <a:pt x="0" y="111"/>
                  <a:pt x="0" y="124"/>
                </a:cubicBezTo>
                <a:cubicBezTo>
                  <a:pt x="0" y="124"/>
                  <a:pt x="0" y="125"/>
                  <a:pt x="0" y="126"/>
                </a:cubicBezTo>
                <a:cubicBezTo>
                  <a:pt x="0" y="126"/>
                  <a:pt x="0" y="126"/>
                  <a:pt x="0" y="126"/>
                </a:cubicBezTo>
                <a:cubicBezTo>
                  <a:pt x="12" y="134"/>
                  <a:pt x="31" y="142"/>
                  <a:pt x="62" y="142"/>
                </a:cubicBezTo>
                <a:cubicBezTo>
                  <a:pt x="73" y="142"/>
                  <a:pt x="84" y="141"/>
                  <a:pt x="92" y="139"/>
                </a:cubicBezTo>
                <a:cubicBezTo>
                  <a:pt x="90" y="134"/>
                  <a:pt x="88" y="129"/>
                  <a:pt x="88" y="123"/>
                </a:cubicBezTo>
                <a:cubicBezTo>
                  <a:pt x="88" y="106"/>
                  <a:pt x="102" y="92"/>
                  <a:pt x="119" y="92"/>
                </a:cubicBezTo>
                <a:close/>
                <a:moveTo>
                  <a:pt x="122" y="100"/>
                </a:moveTo>
                <a:cubicBezTo>
                  <a:pt x="121" y="100"/>
                  <a:pt x="120" y="100"/>
                  <a:pt x="119" y="100"/>
                </a:cubicBezTo>
                <a:cubicBezTo>
                  <a:pt x="106" y="100"/>
                  <a:pt x="96" y="110"/>
                  <a:pt x="96" y="123"/>
                </a:cubicBezTo>
                <a:cubicBezTo>
                  <a:pt x="96" y="128"/>
                  <a:pt x="98" y="133"/>
                  <a:pt x="101" y="136"/>
                </a:cubicBezTo>
                <a:cubicBezTo>
                  <a:pt x="105" y="142"/>
                  <a:pt x="112" y="145"/>
                  <a:pt x="119" y="145"/>
                </a:cubicBezTo>
                <a:cubicBezTo>
                  <a:pt x="131" y="145"/>
                  <a:pt x="141" y="135"/>
                  <a:pt x="141" y="123"/>
                </a:cubicBezTo>
                <a:cubicBezTo>
                  <a:pt x="141" y="111"/>
                  <a:pt x="133" y="102"/>
                  <a:pt x="122" y="100"/>
                </a:cubicBezTo>
                <a:close/>
                <a:moveTo>
                  <a:pt x="133" y="125"/>
                </a:moveTo>
                <a:cubicBezTo>
                  <a:pt x="122" y="125"/>
                  <a:pt x="122" y="125"/>
                  <a:pt x="122" y="125"/>
                </a:cubicBezTo>
                <a:cubicBezTo>
                  <a:pt x="122" y="137"/>
                  <a:pt x="122" y="137"/>
                  <a:pt x="122" y="137"/>
                </a:cubicBezTo>
                <a:cubicBezTo>
                  <a:pt x="116" y="137"/>
                  <a:pt x="116" y="137"/>
                  <a:pt x="116" y="137"/>
                </a:cubicBezTo>
                <a:cubicBezTo>
                  <a:pt x="116" y="125"/>
                  <a:pt x="116" y="125"/>
                  <a:pt x="116" y="125"/>
                </a:cubicBezTo>
                <a:cubicBezTo>
                  <a:pt x="104" y="125"/>
                  <a:pt x="104" y="125"/>
                  <a:pt x="104" y="125"/>
                </a:cubicBezTo>
                <a:cubicBezTo>
                  <a:pt x="104" y="120"/>
                  <a:pt x="104" y="120"/>
                  <a:pt x="104" y="120"/>
                </a:cubicBezTo>
                <a:cubicBezTo>
                  <a:pt x="116" y="120"/>
                  <a:pt x="116" y="120"/>
                  <a:pt x="116" y="120"/>
                </a:cubicBezTo>
                <a:cubicBezTo>
                  <a:pt x="116" y="108"/>
                  <a:pt x="116" y="108"/>
                  <a:pt x="116" y="108"/>
                </a:cubicBezTo>
                <a:cubicBezTo>
                  <a:pt x="122" y="108"/>
                  <a:pt x="122" y="108"/>
                  <a:pt x="122" y="108"/>
                </a:cubicBezTo>
                <a:cubicBezTo>
                  <a:pt x="122" y="120"/>
                  <a:pt x="122" y="120"/>
                  <a:pt x="122" y="120"/>
                </a:cubicBezTo>
                <a:cubicBezTo>
                  <a:pt x="133" y="120"/>
                  <a:pt x="133" y="120"/>
                  <a:pt x="133" y="120"/>
                </a:cubicBezTo>
                <a:lnTo>
                  <a:pt x="133" y="125"/>
                </a:lnTo>
                <a:close/>
              </a:path>
            </a:pathLst>
          </a:custGeom>
          <a:solidFill>
            <a:schemeClr val="accent3"/>
          </a:solidFill>
          <a:ln>
            <a:noFill/>
          </a:ln>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sp>
        <p:nvSpPr>
          <p:cNvPr id="26" name="Freeform 11"/>
          <p:cNvSpPr>
            <a:spLocks noEditPoints="1"/>
          </p:cNvSpPr>
          <p:nvPr/>
        </p:nvSpPr>
        <p:spPr bwMode="auto">
          <a:xfrm>
            <a:off x="1580241" y="5153961"/>
            <a:ext cx="428569" cy="476188"/>
          </a:xfrm>
          <a:custGeom>
            <a:avLst/>
            <a:gdLst>
              <a:gd name="T0" fmla="*/ 74 w 135"/>
              <a:gd name="T1" fmla="*/ 84 h 150"/>
              <a:gd name="T2" fmla="*/ 74 w 135"/>
              <a:gd name="T3" fmla="*/ 83 h 150"/>
              <a:gd name="T4" fmla="*/ 74 w 135"/>
              <a:gd name="T5" fmla="*/ 53 h 150"/>
              <a:gd name="T6" fmla="*/ 68 w 135"/>
              <a:gd name="T7" fmla="*/ 47 h 150"/>
              <a:gd name="T8" fmla="*/ 62 w 135"/>
              <a:gd name="T9" fmla="*/ 53 h 150"/>
              <a:gd name="T10" fmla="*/ 62 w 135"/>
              <a:gd name="T11" fmla="*/ 83 h 150"/>
              <a:gd name="T12" fmla="*/ 68 w 135"/>
              <a:gd name="T13" fmla="*/ 89 h 150"/>
              <a:gd name="T14" fmla="*/ 69 w 135"/>
              <a:gd name="T15" fmla="*/ 89 h 150"/>
              <a:gd name="T16" fmla="*/ 96 w 135"/>
              <a:gd name="T17" fmla="*/ 116 h 150"/>
              <a:gd name="T18" fmla="*/ 98 w 135"/>
              <a:gd name="T19" fmla="*/ 117 h 150"/>
              <a:gd name="T20" fmla="*/ 101 w 135"/>
              <a:gd name="T21" fmla="*/ 116 h 150"/>
              <a:gd name="T22" fmla="*/ 101 w 135"/>
              <a:gd name="T23" fmla="*/ 111 h 150"/>
              <a:gd name="T24" fmla="*/ 74 w 135"/>
              <a:gd name="T25" fmla="*/ 84 h 150"/>
              <a:gd name="T26" fmla="*/ 110 w 135"/>
              <a:gd name="T27" fmla="*/ 30 h 150"/>
              <a:gd name="T28" fmla="*/ 113 w 135"/>
              <a:gd name="T29" fmla="*/ 24 h 150"/>
              <a:gd name="T30" fmla="*/ 115 w 135"/>
              <a:gd name="T31" fmla="*/ 25 h 150"/>
              <a:gd name="T32" fmla="*/ 118 w 135"/>
              <a:gd name="T33" fmla="*/ 25 h 150"/>
              <a:gd name="T34" fmla="*/ 121 w 135"/>
              <a:gd name="T35" fmla="*/ 23 h 150"/>
              <a:gd name="T36" fmla="*/ 123 w 135"/>
              <a:gd name="T37" fmla="*/ 18 h 150"/>
              <a:gd name="T38" fmla="*/ 122 w 135"/>
              <a:gd name="T39" fmla="*/ 13 h 150"/>
              <a:gd name="T40" fmla="*/ 103 w 135"/>
              <a:gd name="T41" fmla="*/ 1 h 150"/>
              <a:gd name="T42" fmla="*/ 97 w 135"/>
              <a:gd name="T43" fmla="*/ 3 h 150"/>
              <a:gd name="T44" fmla="*/ 95 w 135"/>
              <a:gd name="T45" fmla="*/ 8 h 150"/>
              <a:gd name="T46" fmla="*/ 94 w 135"/>
              <a:gd name="T47" fmla="*/ 11 h 150"/>
              <a:gd name="T48" fmla="*/ 96 w 135"/>
              <a:gd name="T49" fmla="*/ 14 h 150"/>
              <a:gd name="T50" fmla="*/ 97 w 135"/>
              <a:gd name="T51" fmla="*/ 14 h 150"/>
              <a:gd name="T52" fmla="*/ 94 w 135"/>
              <a:gd name="T53" fmla="*/ 21 h 150"/>
              <a:gd name="T54" fmla="*/ 68 w 135"/>
              <a:gd name="T55" fmla="*/ 16 h 150"/>
              <a:gd name="T56" fmla="*/ 42 w 135"/>
              <a:gd name="T57" fmla="*/ 21 h 150"/>
              <a:gd name="T58" fmla="*/ 38 w 135"/>
              <a:gd name="T59" fmla="*/ 14 h 150"/>
              <a:gd name="T60" fmla="*/ 40 w 135"/>
              <a:gd name="T61" fmla="*/ 14 h 150"/>
              <a:gd name="T62" fmla="*/ 41 w 135"/>
              <a:gd name="T63" fmla="*/ 11 h 150"/>
              <a:gd name="T64" fmla="*/ 41 w 135"/>
              <a:gd name="T65" fmla="*/ 8 h 150"/>
              <a:gd name="T66" fmla="*/ 38 w 135"/>
              <a:gd name="T67" fmla="*/ 3 h 150"/>
              <a:gd name="T68" fmla="*/ 32 w 135"/>
              <a:gd name="T69" fmla="*/ 1 h 150"/>
              <a:gd name="T70" fmla="*/ 14 w 135"/>
              <a:gd name="T71" fmla="*/ 13 h 150"/>
              <a:gd name="T72" fmla="*/ 12 w 135"/>
              <a:gd name="T73" fmla="*/ 18 h 150"/>
              <a:gd name="T74" fmla="*/ 15 w 135"/>
              <a:gd name="T75" fmla="*/ 23 h 150"/>
              <a:gd name="T76" fmla="*/ 18 w 135"/>
              <a:gd name="T77" fmla="*/ 25 h 150"/>
              <a:gd name="T78" fmla="*/ 21 w 135"/>
              <a:gd name="T79" fmla="*/ 25 h 150"/>
              <a:gd name="T80" fmla="*/ 22 w 135"/>
              <a:gd name="T81" fmla="*/ 24 h 150"/>
              <a:gd name="T82" fmla="*/ 26 w 135"/>
              <a:gd name="T83" fmla="*/ 30 h 150"/>
              <a:gd name="T84" fmla="*/ 0 w 135"/>
              <a:gd name="T85" fmla="*/ 83 h 150"/>
              <a:gd name="T86" fmla="*/ 68 w 135"/>
              <a:gd name="T87" fmla="*/ 150 h 150"/>
              <a:gd name="T88" fmla="*/ 135 w 135"/>
              <a:gd name="T89" fmla="*/ 83 h 150"/>
              <a:gd name="T90" fmla="*/ 110 w 135"/>
              <a:gd name="T91" fmla="*/ 30 h 150"/>
              <a:gd name="T92" fmla="*/ 68 w 135"/>
              <a:gd name="T93" fmla="*/ 138 h 150"/>
              <a:gd name="T94" fmla="*/ 13 w 135"/>
              <a:gd name="T95" fmla="*/ 83 h 150"/>
              <a:gd name="T96" fmla="*/ 68 w 135"/>
              <a:gd name="T97" fmla="*/ 29 h 150"/>
              <a:gd name="T98" fmla="*/ 122 w 135"/>
              <a:gd name="T99" fmla="*/ 83 h 150"/>
              <a:gd name="T100" fmla="*/ 68 w 135"/>
              <a:gd name="T10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150">
                <a:moveTo>
                  <a:pt x="74" y="84"/>
                </a:moveTo>
                <a:cubicBezTo>
                  <a:pt x="74" y="84"/>
                  <a:pt x="74" y="83"/>
                  <a:pt x="74" y="83"/>
                </a:cubicBezTo>
                <a:cubicBezTo>
                  <a:pt x="74" y="53"/>
                  <a:pt x="74" y="53"/>
                  <a:pt x="74" y="53"/>
                </a:cubicBezTo>
                <a:cubicBezTo>
                  <a:pt x="74" y="50"/>
                  <a:pt x="71" y="47"/>
                  <a:pt x="68" y="47"/>
                </a:cubicBezTo>
                <a:cubicBezTo>
                  <a:pt x="65" y="47"/>
                  <a:pt x="62" y="50"/>
                  <a:pt x="62" y="53"/>
                </a:cubicBezTo>
                <a:cubicBezTo>
                  <a:pt x="62" y="83"/>
                  <a:pt x="62" y="83"/>
                  <a:pt x="62" y="83"/>
                </a:cubicBezTo>
                <a:cubicBezTo>
                  <a:pt x="62" y="86"/>
                  <a:pt x="65" y="89"/>
                  <a:pt x="68" y="89"/>
                </a:cubicBezTo>
                <a:cubicBezTo>
                  <a:pt x="68" y="89"/>
                  <a:pt x="68" y="89"/>
                  <a:pt x="69" y="89"/>
                </a:cubicBezTo>
                <a:cubicBezTo>
                  <a:pt x="96" y="116"/>
                  <a:pt x="96" y="116"/>
                  <a:pt x="96" y="116"/>
                </a:cubicBezTo>
                <a:cubicBezTo>
                  <a:pt x="96" y="117"/>
                  <a:pt x="97" y="117"/>
                  <a:pt x="98" y="117"/>
                </a:cubicBezTo>
                <a:cubicBezTo>
                  <a:pt x="99" y="117"/>
                  <a:pt x="100" y="117"/>
                  <a:pt x="101" y="116"/>
                </a:cubicBezTo>
                <a:cubicBezTo>
                  <a:pt x="102" y="114"/>
                  <a:pt x="102" y="112"/>
                  <a:pt x="101" y="111"/>
                </a:cubicBezTo>
                <a:lnTo>
                  <a:pt x="74" y="84"/>
                </a:lnTo>
                <a:close/>
                <a:moveTo>
                  <a:pt x="110" y="30"/>
                </a:moveTo>
                <a:cubicBezTo>
                  <a:pt x="113" y="24"/>
                  <a:pt x="113" y="24"/>
                  <a:pt x="113" y="24"/>
                </a:cubicBezTo>
                <a:cubicBezTo>
                  <a:pt x="115" y="25"/>
                  <a:pt x="115" y="25"/>
                  <a:pt x="115" y="25"/>
                </a:cubicBezTo>
                <a:cubicBezTo>
                  <a:pt x="116" y="25"/>
                  <a:pt x="117" y="25"/>
                  <a:pt x="118" y="25"/>
                </a:cubicBezTo>
                <a:cubicBezTo>
                  <a:pt x="119" y="25"/>
                  <a:pt x="120" y="24"/>
                  <a:pt x="121" y="23"/>
                </a:cubicBezTo>
                <a:cubicBezTo>
                  <a:pt x="123" y="18"/>
                  <a:pt x="123" y="18"/>
                  <a:pt x="123" y="18"/>
                </a:cubicBezTo>
                <a:cubicBezTo>
                  <a:pt x="125" y="16"/>
                  <a:pt x="124" y="14"/>
                  <a:pt x="122" y="13"/>
                </a:cubicBezTo>
                <a:cubicBezTo>
                  <a:pt x="103" y="1"/>
                  <a:pt x="103" y="1"/>
                  <a:pt x="103" y="1"/>
                </a:cubicBezTo>
                <a:cubicBezTo>
                  <a:pt x="101" y="0"/>
                  <a:pt x="99" y="1"/>
                  <a:pt x="97" y="3"/>
                </a:cubicBezTo>
                <a:cubicBezTo>
                  <a:pt x="95" y="8"/>
                  <a:pt x="95" y="8"/>
                  <a:pt x="95" y="8"/>
                </a:cubicBezTo>
                <a:cubicBezTo>
                  <a:pt x="94" y="9"/>
                  <a:pt x="94" y="10"/>
                  <a:pt x="94" y="11"/>
                </a:cubicBezTo>
                <a:cubicBezTo>
                  <a:pt x="94" y="12"/>
                  <a:pt x="95" y="13"/>
                  <a:pt x="96" y="14"/>
                </a:cubicBezTo>
                <a:cubicBezTo>
                  <a:pt x="97" y="14"/>
                  <a:pt x="97" y="14"/>
                  <a:pt x="97" y="14"/>
                </a:cubicBezTo>
                <a:cubicBezTo>
                  <a:pt x="94" y="21"/>
                  <a:pt x="94" y="21"/>
                  <a:pt x="94" y="21"/>
                </a:cubicBezTo>
                <a:cubicBezTo>
                  <a:pt x="86" y="18"/>
                  <a:pt x="77" y="16"/>
                  <a:pt x="68" y="16"/>
                </a:cubicBezTo>
                <a:cubicBezTo>
                  <a:pt x="59" y="16"/>
                  <a:pt x="50" y="18"/>
                  <a:pt x="42" y="21"/>
                </a:cubicBezTo>
                <a:cubicBezTo>
                  <a:pt x="38" y="14"/>
                  <a:pt x="38" y="14"/>
                  <a:pt x="38" y="14"/>
                </a:cubicBezTo>
                <a:cubicBezTo>
                  <a:pt x="40" y="14"/>
                  <a:pt x="40" y="14"/>
                  <a:pt x="40" y="14"/>
                </a:cubicBezTo>
                <a:cubicBezTo>
                  <a:pt x="40" y="13"/>
                  <a:pt x="41" y="12"/>
                  <a:pt x="41" y="11"/>
                </a:cubicBezTo>
                <a:cubicBezTo>
                  <a:pt x="42" y="10"/>
                  <a:pt x="42" y="9"/>
                  <a:pt x="41" y="8"/>
                </a:cubicBezTo>
                <a:cubicBezTo>
                  <a:pt x="38" y="3"/>
                  <a:pt x="38" y="3"/>
                  <a:pt x="38" y="3"/>
                </a:cubicBezTo>
                <a:cubicBezTo>
                  <a:pt x="37" y="1"/>
                  <a:pt x="34" y="0"/>
                  <a:pt x="32" y="1"/>
                </a:cubicBezTo>
                <a:cubicBezTo>
                  <a:pt x="14" y="13"/>
                  <a:pt x="14" y="13"/>
                  <a:pt x="14" y="13"/>
                </a:cubicBezTo>
                <a:cubicBezTo>
                  <a:pt x="12" y="14"/>
                  <a:pt x="11" y="16"/>
                  <a:pt x="12" y="18"/>
                </a:cubicBezTo>
                <a:cubicBezTo>
                  <a:pt x="15" y="23"/>
                  <a:pt x="15" y="23"/>
                  <a:pt x="15" y="23"/>
                </a:cubicBezTo>
                <a:cubicBezTo>
                  <a:pt x="16" y="24"/>
                  <a:pt x="16" y="25"/>
                  <a:pt x="18" y="25"/>
                </a:cubicBezTo>
                <a:cubicBezTo>
                  <a:pt x="19" y="25"/>
                  <a:pt x="20" y="25"/>
                  <a:pt x="21" y="25"/>
                </a:cubicBezTo>
                <a:cubicBezTo>
                  <a:pt x="22" y="24"/>
                  <a:pt x="22" y="24"/>
                  <a:pt x="22" y="24"/>
                </a:cubicBezTo>
                <a:cubicBezTo>
                  <a:pt x="26" y="30"/>
                  <a:pt x="26" y="30"/>
                  <a:pt x="26" y="30"/>
                </a:cubicBezTo>
                <a:cubicBezTo>
                  <a:pt x="10" y="43"/>
                  <a:pt x="0" y="62"/>
                  <a:pt x="0" y="83"/>
                </a:cubicBezTo>
                <a:cubicBezTo>
                  <a:pt x="0" y="120"/>
                  <a:pt x="31" y="150"/>
                  <a:pt x="68" y="150"/>
                </a:cubicBezTo>
                <a:cubicBezTo>
                  <a:pt x="105" y="150"/>
                  <a:pt x="135" y="120"/>
                  <a:pt x="135" y="83"/>
                </a:cubicBezTo>
                <a:cubicBezTo>
                  <a:pt x="135" y="62"/>
                  <a:pt x="125" y="43"/>
                  <a:pt x="110" y="30"/>
                </a:cubicBezTo>
                <a:close/>
                <a:moveTo>
                  <a:pt x="68" y="138"/>
                </a:moveTo>
                <a:cubicBezTo>
                  <a:pt x="38" y="138"/>
                  <a:pt x="13" y="113"/>
                  <a:pt x="13" y="83"/>
                </a:cubicBezTo>
                <a:cubicBezTo>
                  <a:pt x="13" y="53"/>
                  <a:pt x="38" y="29"/>
                  <a:pt x="68" y="29"/>
                </a:cubicBezTo>
                <a:cubicBezTo>
                  <a:pt x="98" y="29"/>
                  <a:pt x="122" y="53"/>
                  <a:pt x="122" y="83"/>
                </a:cubicBezTo>
                <a:cubicBezTo>
                  <a:pt x="122" y="113"/>
                  <a:pt x="98" y="138"/>
                  <a:pt x="68" y="138"/>
                </a:cubicBezTo>
                <a:close/>
              </a:path>
            </a:pathLst>
          </a:custGeom>
          <a:solidFill>
            <a:schemeClr val="accent4"/>
          </a:solidFill>
          <a:ln>
            <a:noFill/>
          </a:ln>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sp>
        <p:nvSpPr>
          <p:cNvPr id="27" name="Freeform 12"/>
          <p:cNvSpPr>
            <a:spLocks noEditPoints="1"/>
          </p:cNvSpPr>
          <p:nvPr/>
        </p:nvSpPr>
        <p:spPr bwMode="auto">
          <a:xfrm>
            <a:off x="1616427" y="2898077"/>
            <a:ext cx="355554" cy="514283"/>
          </a:xfrm>
          <a:custGeom>
            <a:avLst/>
            <a:gdLst>
              <a:gd name="T0" fmla="*/ 32 w 112"/>
              <a:gd name="T1" fmla="*/ 141 h 162"/>
              <a:gd name="T2" fmla="*/ 33 w 112"/>
              <a:gd name="T3" fmla="*/ 149 h 162"/>
              <a:gd name="T4" fmla="*/ 41 w 112"/>
              <a:gd name="T5" fmla="*/ 153 h 162"/>
              <a:gd name="T6" fmla="*/ 42 w 112"/>
              <a:gd name="T7" fmla="*/ 158 h 162"/>
              <a:gd name="T8" fmla="*/ 56 w 112"/>
              <a:gd name="T9" fmla="*/ 162 h 162"/>
              <a:gd name="T10" fmla="*/ 70 w 112"/>
              <a:gd name="T11" fmla="*/ 158 h 162"/>
              <a:gd name="T12" fmla="*/ 70 w 112"/>
              <a:gd name="T13" fmla="*/ 153 h 162"/>
              <a:gd name="T14" fmla="*/ 78 w 112"/>
              <a:gd name="T15" fmla="*/ 149 h 162"/>
              <a:gd name="T16" fmla="*/ 79 w 112"/>
              <a:gd name="T17" fmla="*/ 141 h 162"/>
              <a:gd name="T18" fmla="*/ 56 w 112"/>
              <a:gd name="T19" fmla="*/ 144 h 162"/>
              <a:gd name="T20" fmla="*/ 32 w 112"/>
              <a:gd name="T21" fmla="*/ 141 h 162"/>
              <a:gd name="T22" fmla="*/ 56 w 112"/>
              <a:gd name="T23" fmla="*/ 0 h 162"/>
              <a:gd name="T24" fmla="*/ 0 w 112"/>
              <a:gd name="T25" fmla="*/ 56 h 162"/>
              <a:gd name="T26" fmla="*/ 27 w 112"/>
              <a:gd name="T27" fmla="*/ 104 h 162"/>
              <a:gd name="T28" fmla="*/ 29 w 112"/>
              <a:gd name="T29" fmla="*/ 118 h 162"/>
              <a:gd name="T30" fmla="*/ 56 w 112"/>
              <a:gd name="T31" fmla="*/ 123 h 162"/>
              <a:gd name="T32" fmla="*/ 83 w 112"/>
              <a:gd name="T33" fmla="*/ 118 h 162"/>
              <a:gd name="T34" fmla="*/ 85 w 112"/>
              <a:gd name="T35" fmla="*/ 104 h 162"/>
              <a:gd name="T36" fmla="*/ 112 w 112"/>
              <a:gd name="T37" fmla="*/ 56 h 162"/>
              <a:gd name="T38" fmla="*/ 56 w 112"/>
              <a:gd name="T39" fmla="*/ 0 h 162"/>
              <a:gd name="T40" fmla="*/ 76 w 112"/>
              <a:gd name="T41" fmla="*/ 97 h 162"/>
              <a:gd name="T42" fmla="*/ 75 w 112"/>
              <a:gd name="T43" fmla="*/ 110 h 162"/>
              <a:gd name="T44" fmla="*/ 56 w 112"/>
              <a:gd name="T45" fmla="*/ 113 h 162"/>
              <a:gd name="T46" fmla="*/ 37 w 112"/>
              <a:gd name="T47" fmla="*/ 110 h 162"/>
              <a:gd name="T48" fmla="*/ 35 w 112"/>
              <a:gd name="T49" fmla="*/ 97 h 162"/>
              <a:gd name="T50" fmla="*/ 10 w 112"/>
              <a:gd name="T51" fmla="*/ 56 h 162"/>
              <a:gd name="T52" fmla="*/ 56 w 112"/>
              <a:gd name="T53" fmla="*/ 10 h 162"/>
              <a:gd name="T54" fmla="*/ 102 w 112"/>
              <a:gd name="T55" fmla="*/ 56 h 162"/>
              <a:gd name="T56" fmla="*/ 76 w 112"/>
              <a:gd name="T57" fmla="*/ 97 h 162"/>
              <a:gd name="T58" fmla="*/ 30 w 112"/>
              <a:gd name="T59" fmla="*/ 125 h 162"/>
              <a:gd name="T60" fmla="*/ 31 w 112"/>
              <a:gd name="T61" fmla="*/ 133 h 162"/>
              <a:gd name="T62" fmla="*/ 56 w 112"/>
              <a:gd name="T63" fmla="*/ 138 h 162"/>
              <a:gd name="T64" fmla="*/ 80 w 112"/>
              <a:gd name="T65" fmla="*/ 133 h 162"/>
              <a:gd name="T66" fmla="*/ 82 w 112"/>
              <a:gd name="T67" fmla="*/ 125 h 162"/>
              <a:gd name="T68" fmla="*/ 56 w 112"/>
              <a:gd name="T69" fmla="*/ 130 h 162"/>
              <a:gd name="T70" fmla="*/ 30 w 112"/>
              <a:gd name="T71" fmla="*/ 125 h 162"/>
              <a:gd name="T72" fmla="*/ 56 w 112"/>
              <a:gd name="T73" fmla="*/ 23 h 162"/>
              <a:gd name="T74" fmla="*/ 59 w 112"/>
              <a:gd name="T75" fmla="*/ 20 h 162"/>
              <a:gd name="T76" fmla="*/ 56 w 112"/>
              <a:gd name="T77" fmla="*/ 17 h 162"/>
              <a:gd name="T78" fmla="*/ 17 w 112"/>
              <a:gd name="T79" fmla="*/ 56 h 162"/>
              <a:gd name="T80" fmla="*/ 20 w 112"/>
              <a:gd name="T81" fmla="*/ 59 h 162"/>
              <a:gd name="T82" fmla="*/ 23 w 112"/>
              <a:gd name="T83" fmla="*/ 56 h 162"/>
              <a:gd name="T84" fmla="*/ 56 w 112"/>
              <a:gd name="T85" fmla="*/ 23 h 162"/>
              <a:gd name="T86" fmla="*/ 68 w 112"/>
              <a:gd name="T87" fmla="*/ 77 h 162"/>
              <a:gd name="T88" fmla="*/ 56 w 112"/>
              <a:gd name="T89" fmla="*/ 54 h 162"/>
              <a:gd name="T90" fmla="*/ 43 w 112"/>
              <a:gd name="T91" fmla="*/ 77 h 162"/>
              <a:gd name="T92" fmla="*/ 38 w 112"/>
              <a:gd name="T93" fmla="*/ 66 h 162"/>
              <a:gd name="T94" fmla="*/ 30 w 112"/>
              <a:gd name="T95" fmla="*/ 69 h 162"/>
              <a:gd name="T96" fmla="*/ 43 w 112"/>
              <a:gd name="T97" fmla="*/ 96 h 162"/>
              <a:gd name="T98" fmla="*/ 56 w 112"/>
              <a:gd name="T99" fmla="*/ 72 h 162"/>
              <a:gd name="T100" fmla="*/ 69 w 112"/>
              <a:gd name="T101" fmla="*/ 96 h 162"/>
              <a:gd name="T102" fmla="*/ 81 w 112"/>
              <a:gd name="T103" fmla="*/ 69 h 162"/>
              <a:gd name="T104" fmla="*/ 73 w 112"/>
              <a:gd name="T105" fmla="*/ 66 h 162"/>
              <a:gd name="T106" fmla="*/ 68 w 112"/>
              <a:gd name="T107"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162">
                <a:moveTo>
                  <a:pt x="32" y="141"/>
                </a:moveTo>
                <a:cubicBezTo>
                  <a:pt x="33" y="149"/>
                  <a:pt x="33" y="149"/>
                  <a:pt x="33" y="149"/>
                </a:cubicBezTo>
                <a:cubicBezTo>
                  <a:pt x="33" y="149"/>
                  <a:pt x="35" y="152"/>
                  <a:pt x="41" y="153"/>
                </a:cubicBezTo>
                <a:cubicBezTo>
                  <a:pt x="42" y="158"/>
                  <a:pt x="42" y="158"/>
                  <a:pt x="42" y="158"/>
                </a:cubicBezTo>
                <a:cubicBezTo>
                  <a:pt x="42" y="158"/>
                  <a:pt x="45" y="162"/>
                  <a:pt x="56" y="162"/>
                </a:cubicBezTo>
                <a:cubicBezTo>
                  <a:pt x="67" y="162"/>
                  <a:pt x="70" y="158"/>
                  <a:pt x="70" y="158"/>
                </a:cubicBezTo>
                <a:cubicBezTo>
                  <a:pt x="70" y="153"/>
                  <a:pt x="70" y="153"/>
                  <a:pt x="70" y="153"/>
                </a:cubicBezTo>
                <a:cubicBezTo>
                  <a:pt x="76" y="152"/>
                  <a:pt x="78" y="149"/>
                  <a:pt x="78" y="149"/>
                </a:cubicBezTo>
                <a:cubicBezTo>
                  <a:pt x="79" y="141"/>
                  <a:pt x="79" y="141"/>
                  <a:pt x="79" y="141"/>
                </a:cubicBezTo>
                <a:cubicBezTo>
                  <a:pt x="72" y="143"/>
                  <a:pt x="64" y="144"/>
                  <a:pt x="56" y="144"/>
                </a:cubicBezTo>
                <a:cubicBezTo>
                  <a:pt x="47" y="144"/>
                  <a:pt x="39" y="143"/>
                  <a:pt x="32" y="141"/>
                </a:cubicBezTo>
                <a:close/>
                <a:moveTo>
                  <a:pt x="56" y="0"/>
                </a:moveTo>
                <a:cubicBezTo>
                  <a:pt x="25" y="0"/>
                  <a:pt x="0" y="25"/>
                  <a:pt x="0" y="56"/>
                </a:cubicBezTo>
                <a:cubicBezTo>
                  <a:pt x="0" y="76"/>
                  <a:pt x="11" y="94"/>
                  <a:pt x="27" y="104"/>
                </a:cubicBezTo>
                <a:cubicBezTo>
                  <a:pt x="29" y="118"/>
                  <a:pt x="29" y="118"/>
                  <a:pt x="29" y="118"/>
                </a:cubicBezTo>
                <a:cubicBezTo>
                  <a:pt x="37" y="121"/>
                  <a:pt x="46" y="123"/>
                  <a:pt x="56" y="123"/>
                </a:cubicBezTo>
                <a:cubicBezTo>
                  <a:pt x="66" y="123"/>
                  <a:pt x="75" y="121"/>
                  <a:pt x="83" y="118"/>
                </a:cubicBezTo>
                <a:cubicBezTo>
                  <a:pt x="85" y="104"/>
                  <a:pt x="85" y="104"/>
                  <a:pt x="85" y="104"/>
                </a:cubicBezTo>
                <a:cubicBezTo>
                  <a:pt x="101" y="94"/>
                  <a:pt x="112" y="76"/>
                  <a:pt x="112" y="56"/>
                </a:cubicBezTo>
                <a:cubicBezTo>
                  <a:pt x="112" y="25"/>
                  <a:pt x="87" y="0"/>
                  <a:pt x="56" y="0"/>
                </a:cubicBezTo>
                <a:close/>
                <a:moveTo>
                  <a:pt x="76" y="97"/>
                </a:moveTo>
                <a:cubicBezTo>
                  <a:pt x="75" y="110"/>
                  <a:pt x="75" y="110"/>
                  <a:pt x="75" y="110"/>
                </a:cubicBezTo>
                <a:cubicBezTo>
                  <a:pt x="75" y="110"/>
                  <a:pt x="70" y="113"/>
                  <a:pt x="56" y="113"/>
                </a:cubicBezTo>
                <a:cubicBezTo>
                  <a:pt x="42" y="113"/>
                  <a:pt x="37" y="110"/>
                  <a:pt x="37" y="110"/>
                </a:cubicBezTo>
                <a:cubicBezTo>
                  <a:pt x="35" y="97"/>
                  <a:pt x="35" y="97"/>
                  <a:pt x="35" y="97"/>
                </a:cubicBezTo>
                <a:cubicBezTo>
                  <a:pt x="20" y="89"/>
                  <a:pt x="10" y="74"/>
                  <a:pt x="10" y="56"/>
                </a:cubicBezTo>
                <a:cubicBezTo>
                  <a:pt x="10" y="31"/>
                  <a:pt x="30" y="10"/>
                  <a:pt x="56" y="10"/>
                </a:cubicBezTo>
                <a:cubicBezTo>
                  <a:pt x="81" y="10"/>
                  <a:pt x="102" y="31"/>
                  <a:pt x="102" y="56"/>
                </a:cubicBezTo>
                <a:cubicBezTo>
                  <a:pt x="102" y="74"/>
                  <a:pt x="91" y="89"/>
                  <a:pt x="76" y="97"/>
                </a:cubicBezTo>
                <a:close/>
                <a:moveTo>
                  <a:pt x="30" y="125"/>
                </a:moveTo>
                <a:cubicBezTo>
                  <a:pt x="31" y="133"/>
                  <a:pt x="31" y="133"/>
                  <a:pt x="31" y="133"/>
                </a:cubicBezTo>
                <a:cubicBezTo>
                  <a:pt x="38" y="136"/>
                  <a:pt x="47" y="138"/>
                  <a:pt x="56" y="138"/>
                </a:cubicBezTo>
                <a:cubicBezTo>
                  <a:pt x="65" y="138"/>
                  <a:pt x="73" y="136"/>
                  <a:pt x="80" y="133"/>
                </a:cubicBezTo>
                <a:cubicBezTo>
                  <a:pt x="82" y="125"/>
                  <a:pt x="82" y="125"/>
                  <a:pt x="82" y="125"/>
                </a:cubicBezTo>
                <a:cubicBezTo>
                  <a:pt x="74" y="128"/>
                  <a:pt x="65" y="130"/>
                  <a:pt x="56" y="130"/>
                </a:cubicBezTo>
                <a:cubicBezTo>
                  <a:pt x="46" y="130"/>
                  <a:pt x="38" y="128"/>
                  <a:pt x="30" y="125"/>
                </a:cubicBezTo>
                <a:close/>
                <a:moveTo>
                  <a:pt x="56" y="23"/>
                </a:moveTo>
                <a:cubicBezTo>
                  <a:pt x="57" y="23"/>
                  <a:pt x="59" y="22"/>
                  <a:pt x="59" y="20"/>
                </a:cubicBezTo>
                <a:cubicBezTo>
                  <a:pt x="59" y="18"/>
                  <a:pt x="57" y="17"/>
                  <a:pt x="56" y="17"/>
                </a:cubicBezTo>
                <a:cubicBezTo>
                  <a:pt x="34" y="17"/>
                  <a:pt x="17" y="35"/>
                  <a:pt x="17" y="56"/>
                </a:cubicBezTo>
                <a:cubicBezTo>
                  <a:pt x="17" y="58"/>
                  <a:pt x="18" y="59"/>
                  <a:pt x="20" y="59"/>
                </a:cubicBezTo>
                <a:cubicBezTo>
                  <a:pt x="22" y="59"/>
                  <a:pt x="23" y="58"/>
                  <a:pt x="23" y="56"/>
                </a:cubicBezTo>
                <a:cubicBezTo>
                  <a:pt x="23" y="38"/>
                  <a:pt x="38" y="23"/>
                  <a:pt x="56" y="23"/>
                </a:cubicBezTo>
                <a:close/>
                <a:moveTo>
                  <a:pt x="68" y="77"/>
                </a:moveTo>
                <a:cubicBezTo>
                  <a:pt x="56" y="54"/>
                  <a:pt x="56" y="54"/>
                  <a:pt x="56" y="54"/>
                </a:cubicBezTo>
                <a:cubicBezTo>
                  <a:pt x="43" y="77"/>
                  <a:pt x="43" y="77"/>
                  <a:pt x="43" y="77"/>
                </a:cubicBezTo>
                <a:cubicBezTo>
                  <a:pt x="38" y="66"/>
                  <a:pt x="38" y="66"/>
                  <a:pt x="38" y="66"/>
                </a:cubicBezTo>
                <a:cubicBezTo>
                  <a:pt x="30" y="69"/>
                  <a:pt x="30" y="69"/>
                  <a:pt x="30" y="69"/>
                </a:cubicBezTo>
                <a:cubicBezTo>
                  <a:pt x="43" y="96"/>
                  <a:pt x="43" y="96"/>
                  <a:pt x="43" y="96"/>
                </a:cubicBezTo>
                <a:cubicBezTo>
                  <a:pt x="56" y="72"/>
                  <a:pt x="56" y="72"/>
                  <a:pt x="56" y="72"/>
                </a:cubicBezTo>
                <a:cubicBezTo>
                  <a:pt x="69" y="96"/>
                  <a:pt x="69" y="96"/>
                  <a:pt x="69" y="96"/>
                </a:cubicBezTo>
                <a:cubicBezTo>
                  <a:pt x="81" y="69"/>
                  <a:pt x="81" y="69"/>
                  <a:pt x="81" y="69"/>
                </a:cubicBezTo>
                <a:cubicBezTo>
                  <a:pt x="73" y="66"/>
                  <a:pt x="73" y="66"/>
                  <a:pt x="73" y="66"/>
                </a:cubicBezTo>
                <a:lnTo>
                  <a:pt x="68" y="77"/>
                </a:lnTo>
                <a:close/>
              </a:path>
            </a:pathLst>
          </a:custGeom>
          <a:solidFill>
            <a:schemeClr val="accent2"/>
          </a:solidFill>
          <a:ln>
            <a:noFill/>
          </a:ln>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sp>
        <p:nvSpPr>
          <p:cNvPr id="28" name="Freeform 13"/>
          <p:cNvSpPr>
            <a:spLocks noEditPoints="1"/>
          </p:cNvSpPr>
          <p:nvPr/>
        </p:nvSpPr>
        <p:spPr bwMode="auto">
          <a:xfrm>
            <a:off x="1560557" y="1894911"/>
            <a:ext cx="466664" cy="396823"/>
          </a:xfrm>
          <a:custGeom>
            <a:avLst/>
            <a:gdLst>
              <a:gd name="T0" fmla="*/ 6 w 147"/>
              <a:gd name="T1" fmla="*/ 120 h 125"/>
              <a:gd name="T2" fmla="*/ 12 w 147"/>
              <a:gd name="T3" fmla="*/ 125 h 125"/>
              <a:gd name="T4" fmla="*/ 39 w 147"/>
              <a:gd name="T5" fmla="*/ 125 h 125"/>
              <a:gd name="T6" fmla="*/ 39 w 147"/>
              <a:gd name="T7" fmla="*/ 68 h 125"/>
              <a:gd name="T8" fmla="*/ 6 w 147"/>
              <a:gd name="T9" fmla="*/ 101 h 125"/>
              <a:gd name="T10" fmla="*/ 6 w 147"/>
              <a:gd name="T11" fmla="*/ 120 h 125"/>
              <a:gd name="T12" fmla="*/ 52 w 147"/>
              <a:gd name="T13" fmla="*/ 81 h 125"/>
              <a:gd name="T14" fmla="*/ 52 w 147"/>
              <a:gd name="T15" fmla="*/ 125 h 125"/>
              <a:gd name="T16" fmla="*/ 85 w 147"/>
              <a:gd name="T17" fmla="*/ 125 h 125"/>
              <a:gd name="T18" fmla="*/ 85 w 147"/>
              <a:gd name="T19" fmla="*/ 86 h 125"/>
              <a:gd name="T20" fmla="*/ 71 w 147"/>
              <a:gd name="T21" fmla="*/ 100 h 125"/>
              <a:gd name="T22" fmla="*/ 52 w 147"/>
              <a:gd name="T23" fmla="*/ 81 h 125"/>
              <a:gd name="T24" fmla="*/ 118 w 147"/>
              <a:gd name="T25" fmla="*/ 2 h 125"/>
              <a:gd name="T26" fmla="*/ 113 w 147"/>
              <a:gd name="T27" fmla="*/ 9 h 125"/>
              <a:gd name="T28" fmla="*/ 119 w 147"/>
              <a:gd name="T29" fmla="*/ 14 h 125"/>
              <a:gd name="T30" fmla="*/ 125 w 147"/>
              <a:gd name="T31" fmla="*/ 13 h 125"/>
              <a:gd name="T32" fmla="*/ 71 w 147"/>
              <a:gd name="T33" fmla="*/ 68 h 125"/>
              <a:gd name="T34" fmla="*/ 39 w 147"/>
              <a:gd name="T35" fmla="*/ 36 h 125"/>
              <a:gd name="T36" fmla="*/ 2 w 147"/>
              <a:gd name="T37" fmla="*/ 73 h 125"/>
              <a:gd name="T38" fmla="*/ 2 w 147"/>
              <a:gd name="T39" fmla="*/ 81 h 125"/>
              <a:gd name="T40" fmla="*/ 10 w 147"/>
              <a:gd name="T41" fmla="*/ 81 h 125"/>
              <a:gd name="T42" fmla="*/ 39 w 147"/>
              <a:gd name="T43" fmla="*/ 53 h 125"/>
              <a:gd name="T44" fmla="*/ 71 w 147"/>
              <a:gd name="T45" fmla="*/ 85 h 125"/>
              <a:gd name="T46" fmla="*/ 134 w 147"/>
              <a:gd name="T47" fmla="*/ 22 h 125"/>
              <a:gd name="T48" fmla="*/ 133 w 147"/>
              <a:gd name="T49" fmla="*/ 28 h 125"/>
              <a:gd name="T50" fmla="*/ 138 w 147"/>
              <a:gd name="T51" fmla="*/ 35 h 125"/>
              <a:gd name="T52" fmla="*/ 139 w 147"/>
              <a:gd name="T53" fmla="*/ 35 h 125"/>
              <a:gd name="T54" fmla="*/ 145 w 147"/>
              <a:gd name="T55" fmla="*/ 29 h 125"/>
              <a:gd name="T56" fmla="*/ 147 w 147"/>
              <a:gd name="T57" fmla="*/ 0 h 125"/>
              <a:gd name="T58" fmla="*/ 118 w 147"/>
              <a:gd name="T59" fmla="*/ 2 h 125"/>
              <a:gd name="T60" fmla="*/ 98 w 147"/>
              <a:gd name="T61" fmla="*/ 73 h 125"/>
              <a:gd name="T62" fmla="*/ 98 w 147"/>
              <a:gd name="T63" fmla="*/ 125 h 125"/>
              <a:gd name="T64" fmla="*/ 126 w 147"/>
              <a:gd name="T65" fmla="*/ 125 h 125"/>
              <a:gd name="T66" fmla="*/ 131 w 147"/>
              <a:gd name="T67" fmla="*/ 120 h 125"/>
              <a:gd name="T68" fmla="*/ 131 w 147"/>
              <a:gd name="T69" fmla="*/ 40 h 125"/>
              <a:gd name="T70" fmla="*/ 103 w 147"/>
              <a:gd name="T71" fmla="*/ 68 h 125"/>
              <a:gd name="T72" fmla="*/ 98 w 147"/>
              <a:gd name="T73" fmla="*/ 7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5">
                <a:moveTo>
                  <a:pt x="6" y="120"/>
                </a:moveTo>
                <a:cubicBezTo>
                  <a:pt x="6" y="123"/>
                  <a:pt x="9" y="125"/>
                  <a:pt x="12" y="125"/>
                </a:cubicBezTo>
                <a:cubicBezTo>
                  <a:pt x="39" y="125"/>
                  <a:pt x="39" y="125"/>
                  <a:pt x="39" y="125"/>
                </a:cubicBezTo>
                <a:cubicBezTo>
                  <a:pt x="39" y="68"/>
                  <a:pt x="39" y="68"/>
                  <a:pt x="39" y="68"/>
                </a:cubicBezTo>
                <a:cubicBezTo>
                  <a:pt x="6" y="101"/>
                  <a:pt x="6" y="101"/>
                  <a:pt x="6" y="101"/>
                </a:cubicBezTo>
                <a:lnTo>
                  <a:pt x="6" y="120"/>
                </a:lnTo>
                <a:close/>
                <a:moveTo>
                  <a:pt x="52" y="81"/>
                </a:moveTo>
                <a:cubicBezTo>
                  <a:pt x="52" y="125"/>
                  <a:pt x="52" y="125"/>
                  <a:pt x="52" y="125"/>
                </a:cubicBezTo>
                <a:cubicBezTo>
                  <a:pt x="85" y="125"/>
                  <a:pt x="85" y="125"/>
                  <a:pt x="85" y="125"/>
                </a:cubicBezTo>
                <a:cubicBezTo>
                  <a:pt x="85" y="86"/>
                  <a:pt x="85" y="86"/>
                  <a:pt x="85" y="86"/>
                </a:cubicBezTo>
                <a:cubicBezTo>
                  <a:pt x="71" y="100"/>
                  <a:pt x="71" y="100"/>
                  <a:pt x="71" y="100"/>
                </a:cubicBezTo>
                <a:lnTo>
                  <a:pt x="52" y="81"/>
                </a:lnTo>
                <a:close/>
                <a:moveTo>
                  <a:pt x="118" y="2"/>
                </a:moveTo>
                <a:cubicBezTo>
                  <a:pt x="115" y="3"/>
                  <a:pt x="112" y="5"/>
                  <a:pt x="113" y="9"/>
                </a:cubicBezTo>
                <a:cubicBezTo>
                  <a:pt x="113" y="12"/>
                  <a:pt x="116" y="14"/>
                  <a:pt x="119" y="14"/>
                </a:cubicBezTo>
                <a:cubicBezTo>
                  <a:pt x="125" y="13"/>
                  <a:pt x="125" y="13"/>
                  <a:pt x="125" y="13"/>
                </a:cubicBezTo>
                <a:cubicBezTo>
                  <a:pt x="71" y="68"/>
                  <a:pt x="71" y="68"/>
                  <a:pt x="71" y="68"/>
                </a:cubicBezTo>
                <a:cubicBezTo>
                  <a:pt x="39" y="36"/>
                  <a:pt x="39" y="36"/>
                  <a:pt x="39" y="36"/>
                </a:cubicBezTo>
                <a:cubicBezTo>
                  <a:pt x="2" y="73"/>
                  <a:pt x="2" y="73"/>
                  <a:pt x="2" y="73"/>
                </a:cubicBezTo>
                <a:cubicBezTo>
                  <a:pt x="0" y="75"/>
                  <a:pt x="0" y="79"/>
                  <a:pt x="2" y="81"/>
                </a:cubicBezTo>
                <a:cubicBezTo>
                  <a:pt x="4" y="84"/>
                  <a:pt x="8" y="84"/>
                  <a:pt x="10" y="81"/>
                </a:cubicBezTo>
                <a:cubicBezTo>
                  <a:pt x="39" y="53"/>
                  <a:pt x="39" y="53"/>
                  <a:pt x="39" y="53"/>
                </a:cubicBezTo>
                <a:cubicBezTo>
                  <a:pt x="71" y="85"/>
                  <a:pt x="71" y="85"/>
                  <a:pt x="71" y="85"/>
                </a:cubicBezTo>
                <a:cubicBezTo>
                  <a:pt x="134" y="22"/>
                  <a:pt x="134" y="22"/>
                  <a:pt x="134" y="22"/>
                </a:cubicBezTo>
                <a:cubicBezTo>
                  <a:pt x="133" y="28"/>
                  <a:pt x="133" y="28"/>
                  <a:pt x="133" y="28"/>
                </a:cubicBezTo>
                <a:cubicBezTo>
                  <a:pt x="133" y="31"/>
                  <a:pt x="135" y="34"/>
                  <a:pt x="138" y="35"/>
                </a:cubicBezTo>
                <a:cubicBezTo>
                  <a:pt x="139" y="35"/>
                  <a:pt x="139" y="35"/>
                  <a:pt x="139" y="35"/>
                </a:cubicBezTo>
                <a:cubicBezTo>
                  <a:pt x="142" y="35"/>
                  <a:pt x="145" y="32"/>
                  <a:pt x="145" y="29"/>
                </a:cubicBezTo>
                <a:cubicBezTo>
                  <a:pt x="147" y="0"/>
                  <a:pt x="147" y="0"/>
                  <a:pt x="147" y="0"/>
                </a:cubicBezTo>
                <a:lnTo>
                  <a:pt x="118" y="2"/>
                </a:lnTo>
                <a:close/>
                <a:moveTo>
                  <a:pt x="98" y="73"/>
                </a:moveTo>
                <a:cubicBezTo>
                  <a:pt x="98" y="125"/>
                  <a:pt x="98" y="125"/>
                  <a:pt x="98" y="125"/>
                </a:cubicBezTo>
                <a:cubicBezTo>
                  <a:pt x="126" y="125"/>
                  <a:pt x="126" y="125"/>
                  <a:pt x="126" y="125"/>
                </a:cubicBezTo>
                <a:cubicBezTo>
                  <a:pt x="129" y="125"/>
                  <a:pt x="131" y="123"/>
                  <a:pt x="131" y="120"/>
                </a:cubicBezTo>
                <a:cubicBezTo>
                  <a:pt x="131" y="40"/>
                  <a:pt x="131" y="40"/>
                  <a:pt x="131" y="40"/>
                </a:cubicBezTo>
                <a:cubicBezTo>
                  <a:pt x="103" y="68"/>
                  <a:pt x="103" y="68"/>
                  <a:pt x="103" y="68"/>
                </a:cubicBezTo>
                <a:lnTo>
                  <a:pt x="98" y="73"/>
                </a:lnTo>
                <a:close/>
              </a:path>
            </a:pathLst>
          </a:custGeom>
          <a:solidFill>
            <a:schemeClr val="accent1"/>
          </a:solidFill>
          <a:ln>
            <a:noFill/>
          </a:ln>
        </p:spPr>
        <p:txBody>
          <a:bodyPr vert="horz" wrap="square" lIns="91428" tIns="45714" rIns="91428" bIns="45714" numCol="1" anchor="t" anchorCtr="0" compatLnSpc="1"/>
          <a:lstStyle/>
          <a:p>
            <a:endParaRPr lang="en-US">
              <a:latin typeface="Noto Sans S Chinese Thin" panose="020B0200000000000000" pitchFamily="34" charset="-122"/>
              <a:ea typeface="Noto Sans S Chinese Thin" panose="020B0200000000000000" pitchFamily="34" charset="-122"/>
            </a:endParaRPr>
          </a:p>
        </p:txBody>
      </p:sp>
      <p:grpSp>
        <p:nvGrpSpPr>
          <p:cNvPr id="29" name="Group 59"/>
          <p:cNvGrpSpPr/>
          <p:nvPr/>
        </p:nvGrpSpPr>
        <p:grpSpPr>
          <a:xfrm>
            <a:off x="8854640" y="2730077"/>
            <a:ext cx="1765070" cy="1031240"/>
            <a:chOff x="6430284" y="2861321"/>
            <a:chExt cx="1765300" cy="1031374"/>
          </a:xfrm>
        </p:grpSpPr>
        <p:sp>
          <p:nvSpPr>
            <p:cNvPr id="30" name="Freeform 14"/>
            <p:cNvSpPr/>
            <p:nvPr/>
          </p:nvSpPr>
          <p:spPr bwMode="auto">
            <a:xfrm>
              <a:off x="6482682" y="2861321"/>
              <a:ext cx="1630258" cy="1031374"/>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chemeClr val="accent2"/>
            </a:solidFill>
            <a:ln>
              <a:noFill/>
            </a:ln>
          </p:spPr>
          <p:txBody>
            <a:bodyPr vert="horz" wrap="square" lIns="91428" tIns="45714" rIns="91428" bIns="45714" numCol="1" anchor="t" anchorCtr="0" compatLnSpc="1"/>
            <a:lstStyle/>
            <a:p>
              <a:endParaRPr lang="en-US" dirty="0">
                <a:solidFill>
                  <a:schemeClr val="bg1"/>
                </a:solidFill>
                <a:latin typeface="Noto Sans S Chinese Thin" panose="020B0200000000000000" pitchFamily="34" charset="-122"/>
                <a:ea typeface="Noto Sans S Chinese Thin" panose="020B0200000000000000" pitchFamily="34" charset="-122"/>
              </a:endParaRPr>
            </a:p>
          </p:txBody>
        </p:sp>
        <p:sp>
          <p:nvSpPr>
            <p:cNvPr id="31" name="TextBox 54"/>
            <p:cNvSpPr txBox="1"/>
            <p:nvPr/>
          </p:nvSpPr>
          <p:spPr>
            <a:xfrm>
              <a:off x="6430284" y="3421965"/>
              <a:ext cx="1765300" cy="276999"/>
            </a:xfrm>
            <a:prstGeom prst="rect">
              <a:avLst/>
            </a:prstGeom>
            <a:noFill/>
          </p:spPr>
          <p:txBody>
            <a:bodyPr wrap="square" lIns="0" tIns="0" rIns="0" bIns="0" rtlCol="0">
              <a:spAutoFit/>
            </a:bodyPr>
            <a:lstStyle/>
            <a:p>
              <a:pPr algn="ctr"/>
              <a:r>
                <a:rPr lang="en-US" b="1" dirty="0">
                  <a:solidFill>
                    <a:schemeClr val="bg1"/>
                  </a:solidFill>
                  <a:latin typeface="Noto Sans S Chinese Thin" panose="020B0200000000000000" pitchFamily="34" charset="-122"/>
                  <a:ea typeface="Noto Sans S Chinese Thin" panose="020B0200000000000000" pitchFamily="34" charset="-122"/>
                </a:rPr>
                <a:t>Step.2</a:t>
              </a:r>
              <a:endParaRPr lang="en-US" b="1" dirty="0">
                <a:solidFill>
                  <a:schemeClr val="bg1"/>
                </a:solidFill>
                <a:latin typeface="Noto Sans S Chinese Thin" panose="020B0200000000000000" pitchFamily="34" charset="-122"/>
                <a:ea typeface="Noto Sans S Chinese Thin" panose="020B0200000000000000" pitchFamily="34" charset="-122"/>
              </a:endParaRPr>
            </a:p>
          </p:txBody>
        </p:sp>
      </p:grpSp>
      <p:grpSp>
        <p:nvGrpSpPr>
          <p:cNvPr id="32" name="Group 58"/>
          <p:cNvGrpSpPr/>
          <p:nvPr/>
        </p:nvGrpSpPr>
        <p:grpSpPr>
          <a:xfrm>
            <a:off x="8933180" y="3778885"/>
            <a:ext cx="1636395" cy="1120140"/>
            <a:chOff x="6746876" y="3800475"/>
            <a:chExt cx="1785937" cy="1260475"/>
          </a:xfrm>
        </p:grpSpPr>
        <p:sp>
          <p:nvSpPr>
            <p:cNvPr id="33" name="Freeform 15"/>
            <p:cNvSpPr/>
            <p:nvPr/>
          </p:nvSpPr>
          <p:spPr bwMode="auto">
            <a:xfrm>
              <a:off x="6746876" y="3800475"/>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chemeClr val="accent3"/>
            </a:solidFill>
            <a:ln>
              <a:noFill/>
            </a:ln>
          </p:spPr>
          <p:txBody>
            <a:bodyPr vert="horz" wrap="square" lIns="91428" tIns="45714" rIns="91428" bIns="45714" numCol="1" anchor="t" anchorCtr="0" compatLnSpc="1"/>
            <a:lstStyle/>
            <a:p>
              <a:endParaRPr lang="en-US" dirty="0">
                <a:solidFill>
                  <a:schemeClr val="bg1"/>
                </a:solidFill>
                <a:latin typeface="Noto Sans S Chinese Thin" panose="020B0200000000000000" pitchFamily="34" charset="-122"/>
                <a:ea typeface="Noto Sans S Chinese Thin" panose="020B0200000000000000" pitchFamily="34" charset="-122"/>
              </a:endParaRPr>
            </a:p>
          </p:txBody>
        </p:sp>
        <p:sp>
          <p:nvSpPr>
            <p:cNvPr id="34" name="TextBox 55"/>
            <p:cNvSpPr txBox="1"/>
            <p:nvPr/>
          </p:nvSpPr>
          <p:spPr>
            <a:xfrm>
              <a:off x="6767513" y="4502741"/>
              <a:ext cx="1765300" cy="311546"/>
            </a:xfrm>
            <a:prstGeom prst="rect">
              <a:avLst/>
            </a:prstGeom>
            <a:noFill/>
          </p:spPr>
          <p:txBody>
            <a:bodyPr wrap="square" lIns="0" tIns="0" rIns="0" bIns="0" rtlCol="0">
              <a:spAutoFit/>
            </a:bodyPr>
            <a:lstStyle/>
            <a:p>
              <a:pPr algn="ctr"/>
              <a:r>
                <a:rPr lang="en-US" b="1" dirty="0">
                  <a:solidFill>
                    <a:schemeClr val="bg1"/>
                  </a:solidFill>
                  <a:latin typeface="Noto Sans S Chinese Thin" panose="020B0200000000000000" pitchFamily="34" charset="-122"/>
                  <a:ea typeface="Noto Sans S Chinese Thin" panose="020B0200000000000000" pitchFamily="34" charset="-122"/>
                </a:rPr>
                <a:t>Step.3</a:t>
              </a:r>
              <a:endParaRPr lang="en-US" b="1" dirty="0">
                <a:solidFill>
                  <a:schemeClr val="bg1"/>
                </a:solidFill>
                <a:latin typeface="Noto Sans S Chinese Thin" panose="020B0200000000000000" pitchFamily="34" charset="-122"/>
                <a:ea typeface="Noto Sans S Chinese Thin" panose="020B0200000000000000" pitchFamily="34" charset="-122"/>
              </a:endParaRPr>
            </a:p>
          </p:txBody>
        </p:sp>
      </p:grpSp>
      <p:grpSp>
        <p:nvGrpSpPr>
          <p:cNvPr id="35" name="Group 57"/>
          <p:cNvGrpSpPr/>
          <p:nvPr/>
        </p:nvGrpSpPr>
        <p:grpSpPr>
          <a:xfrm>
            <a:off x="8980805" y="4835528"/>
            <a:ext cx="1548765" cy="1153795"/>
            <a:chOff x="6746876" y="4930060"/>
            <a:chExt cx="1767630" cy="1260475"/>
          </a:xfrm>
        </p:grpSpPr>
        <p:sp>
          <p:nvSpPr>
            <p:cNvPr id="36" name="Freeform 16"/>
            <p:cNvSpPr/>
            <p:nvPr/>
          </p:nvSpPr>
          <p:spPr bwMode="auto">
            <a:xfrm>
              <a:off x="6746876" y="4930060"/>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chemeClr val="accent4"/>
            </a:solidFill>
            <a:ln>
              <a:noFill/>
            </a:ln>
          </p:spPr>
          <p:txBody>
            <a:bodyPr vert="horz" wrap="square" lIns="91428" tIns="45714" rIns="91428" bIns="45714" numCol="1" anchor="t" anchorCtr="0" compatLnSpc="1"/>
            <a:lstStyle/>
            <a:p>
              <a:endParaRPr lang="en-US" dirty="0">
                <a:solidFill>
                  <a:schemeClr val="bg1"/>
                </a:solidFill>
                <a:latin typeface="Noto Sans S Chinese Thin" panose="020B0200000000000000" pitchFamily="34" charset="-122"/>
                <a:ea typeface="Noto Sans S Chinese Thin" panose="020B0200000000000000" pitchFamily="34" charset="-122"/>
              </a:endParaRPr>
            </a:p>
          </p:txBody>
        </p:sp>
        <p:sp>
          <p:nvSpPr>
            <p:cNvPr id="37" name="TextBox 56"/>
            <p:cNvSpPr txBox="1"/>
            <p:nvPr/>
          </p:nvSpPr>
          <p:spPr>
            <a:xfrm>
              <a:off x="6749206" y="5496674"/>
              <a:ext cx="1765300" cy="302459"/>
            </a:xfrm>
            <a:prstGeom prst="rect">
              <a:avLst/>
            </a:prstGeom>
            <a:noFill/>
          </p:spPr>
          <p:txBody>
            <a:bodyPr wrap="square" lIns="0" tIns="0" rIns="0" bIns="0" rtlCol="0">
              <a:spAutoFit/>
            </a:bodyPr>
            <a:lstStyle/>
            <a:p>
              <a:pPr algn="ctr"/>
              <a:r>
                <a:rPr lang="en-US" b="1" dirty="0">
                  <a:solidFill>
                    <a:schemeClr val="bg1"/>
                  </a:solidFill>
                  <a:latin typeface="Noto Sans S Chinese Thin" panose="020B0200000000000000" pitchFamily="34" charset="-122"/>
                  <a:ea typeface="Noto Sans S Chinese Thin" panose="020B0200000000000000" pitchFamily="34" charset="-122"/>
                </a:rPr>
                <a:t>Step.4</a:t>
              </a:r>
              <a:endParaRPr lang="en-US" b="1" dirty="0">
                <a:solidFill>
                  <a:schemeClr val="bg1"/>
                </a:solidFill>
                <a:latin typeface="Noto Sans S Chinese Thin" panose="020B0200000000000000" pitchFamily="34" charset="-122"/>
                <a:ea typeface="Noto Sans S Chinese Thin" panose="020B0200000000000000" pitchFamily="34" charset="-122"/>
              </a:endParaRPr>
            </a:p>
          </p:txBody>
        </p:sp>
      </p:grpSp>
      <p:sp>
        <p:nvSpPr>
          <p:cNvPr id="2" name="文本框 1"/>
          <p:cNvSpPr txBox="1"/>
          <p:nvPr/>
        </p:nvSpPr>
        <p:spPr>
          <a:xfrm>
            <a:off x="892810" y="835660"/>
            <a:ext cx="7055485" cy="645160"/>
          </a:xfrm>
          <a:prstGeom prst="rect">
            <a:avLst/>
          </a:prstGeom>
          <a:solidFill>
            <a:schemeClr val="bg1"/>
          </a:solidFill>
        </p:spPr>
        <p:txBody>
          <a:bodyPr wrap="square" rtlCol="0">
            <a:spAutoFit/>
          </a:bodyPr>
          <a:lstStyle/>
          <a:p>
            <a:r>
              <a:rPr lang="en-US" altLang="zh-CN" sz="3600" b="1" dirty="0">
                <a:latin typeface="Noto Sans S Chinese Light" panose="020B0300000000000000" pitchFamily="34" charset="-122"/>
                <a:ea typeface="Noto Sans S Chinese Light" panose="020B0300000000000000" pitchFamily="34" charset="-122"/>
                <a:sym typeface="微软雅黑" panose="020B0503020204020204" charset="-122"/>
              </a:rPr>
              <a:t>PART 01</a:t>
            </a:r>
            <a:r>
              <a:rPr lang="zh-CN" altLang="en-US" sz="36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sym typeface="+mn-ea"/>
              </a:rPr>
              <a:t>暑期社会实践工作时间表</a:t>
            </a:r>
            <a:endParaRPr lang="zh-CN" altLang="en-US" sz="3600" b="1" dirty="0">
              <a:latin typeface="Noto Sans S Chinese Light" panose="020B0300000000000000" pitchFamily="34" charset="-122"/>
              <a:ea typeface="Noto Sans S Chinese Light" panose="020B0300000000000000" pitchFamily="3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1000"/>
                            </p:stCondLst>
                            <p:childTnLst>
                              <p:par>
                                <p:cTn id="18" presetID="26"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80">
                                          <p:stCondLst>
                                            <p:cond delay="0"/>
                                          </p:stCondLst>
                                        </p:cTn>
                                        <p:tgtEl>
                                          <p:spTgt spid="22"/>
                                        </p:tgtEl>
                                      </p:cBhvr>
                                    </p:animEffect>
                                    <p:anim calcmode="lin" valueType="num">
                                      <p:cBhvr>
                                        <p:cTn id="21"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6" dur="26">
                                          <p:stCondLst>
                                            <p:cond delay="650"/>
                                          </p:stCondLst>
                                        </p:cTn>
                                        <p:tgtEl>
                                          <p:spTgt spid="22"/>
                                        </p:tgtEl>
                                      </p:cBhvr>
                                      <p:to x="100000" y="60000"/>
                                    </p:animScale>
                                    <p:animScale>
                                      <p:cBhvr>
                                        <p:cTn id="27" dur="166" decel="50000">
                                          <p:stCondLst>
                                            <p:cond delay="676"/>
                                          </p:stCondLst>
                                        </p:cTn>
                                        <p:tgtEl>
                                          <p:spTgt spid="22"/>
                                        </p:tgtEl>
                                      </p:cBhvr>
                                      <p:to x="100000" y="100000"/>
                                    </p:animScale>
                                    <p:animScale>
                                      <p:cBhvr>
                                        <p:cTn id="28" dur="26">
                                          <p:stCondLst>
                                            <p:cond delay="1312"/>
                                          </p:stCondLst>
                                        </p:cTn>
                                        <p:tgtEl>
                                          <p:spTgt spid="22"/>
                                        </p:tgtEl>
                                      </p:cBhvr>
                                      <p:to x="100000" y="80000"/>
                                    </p:animScale>
                                    <p:animScale>
                                      <p:cBhvr>
                                        <p:cTn id="29" dur="166" decel="50000">
                                          <p:stCondLst>
                                            <p:cond delay="1338"/>
                                          </p:stCondLst>
                                        </p:cTn>
                                        <p:tgtEl>
                                          <p:spTgt spid="22"/>
                                        </p:tgtEl>
                                      </p:cBhvr>
                                      <p:to x="100000" y="100000"/>
                                    </p:animScale>
                                    <p:animScale>
                                      <p:cBhvr>
                                        <p:cTn id="30" dur="26">
                                          <p:stCondLst>
                                            <p:cond delay="1642"/>
                                          </p:stCondLst>
                                        </p:cTn>
                                        <p:tgtEl>
                                          <p:spTgt spid="22"/>
                                        </p:tgtEl>
                                      </p:cBhvr>
                                      <p:to x="100000" y="90000"/>
                                    </p:animScale>
                                    <p:animScale>
                                      <p:cBhvr>
                                        <p:cTn id="31" dur="166" decel="50000">
                                          <p:stCondLst>
                                            <p:cond delay="1668"/>
                                          </p:stCondLst>
                                        </p:cTn>
                                        <p:tgtEl>
                                          <p:spTgt spid="22"/>
                                        </p:tgtEl>
                                      </p:cBhvr>
                                      <p:to x="100000" y="100000"/>
                                    </p:animScale>
                                    <p:animScale>
                                      <p:cBhvr>
                                        <p:cTn id="32" dur="26">
                                          <p:stCondLst>
                                            <p:cond delay="1808"/>
                                          </p:stCondLst>
                                        </p:cTn>
                                        <p:tgtEl>
                                          <p:spTgt spid="22"/>
                                        </p:tgtEl>
                                      </p:cBhvr>
                                      <p:to x="100000" y="95000"/>
                                    </p:animScale>
                                    <p:animScale>
                                      <p:cBhvr>
                                        <p:cTn id="33" dur="166" decel="50000">
                                          <p:stCondLst>
                                            <p:cond delay="1834"/>
                                          </p:stCondLst>
                                        </p:cTn>
                                        <p:tgtEl>
                                          <p:spTgt spid="22"/>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0-#ppt_w/2"/>
                                          </p:val>
                                        </p:tav>
                                        <p:tav tm="100000">
                                          <p:val>
                                            <p:strVal val="#ppt_x"/>
                                          </p:val>
                                        </p:tav>
                                      </p:tavLst>
                                    </p:anim>
                                    <p:anim calcmode="lin" valueType="num">
                                      <p:cBhvr additive="base">
                                        <p:cTn id="39" dur="500" fill="hold"/>
                                        <p:tgtEl>
                                          <p:spTgt spid="27"/>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par>
                                <p:cTn id="44" presetID="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childTnLst>
                          </p:cTn>
                        </p:par>
                        <p:par>
                          <p:cTn id="48" fill="hold">
                            <p:stCondLst>
                              <p:cond delay="1000"/>
                            </p:stCondLst>
                            <p:childTnLst>
                              <p:par>
                                <p:cTn id="49" presetID="26"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80">
                                          <p:stCondLst>
                                            <p:cond delay="0"/>
                                          </p:stCondLst>
                                        </p:cTn>
                                        <p:tgtEl>
                                          <p:spTgt spid="29"/>
                                        </p:tgtEl>
                                      </p:cBhvr>
                                    </p:animEffect>
                                    <p:anim calcmode="lin" valueType="num">
                                      <p:cBhvr>
                                        <p:cTn id="52"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57" dur="26">
                                          <p:stCondLst>
                                            <p:cond delay="650"/>
                                          </p:stCondLst>
                                        </p:cTn>
                                        <p:tgtEl>
                                          <p:spTgt spid="29"/>
                                        </p:tgtEl>
                                      </p:cBhvr>
                                      <p:to x="100000" y="60000"/>
                                    </p:animScale>
                                    <p:animScale>
                                      <p:cBhvr>
                                        <p:cTn id="58" dur="166" decel="50000">
                                          <p:stCondLst>
                                            <p:cond delay="676"/>
                                          </p:stCondLst>
                                        </p:cTn>
                                        <p:tgtEl>
                                          <p:spTgt spid="29"/>
                                        </p:tgtEl>
                                      </p:cBhvr>
                                      <p:to x="100000" y="100000"/>
                                    </p:animScale>
                                    <p:animScale>
                                      <p:cBhvr>
                                        <p:cTn id="59" dur="26">
                                          <p:stCondLst>
                                            <p:cond delay="1312"/>
                                          </p:stCondLst>
                                        </p:cTn>
                                        <p:tgtEl>
                                          <p:spTgt spid="29"/>
                                        </p:tgtEl>
                                      </p:cBhvr>
                                      <p:to x="100000" y="80000"/>
                                    </p:animScale>
                                    <p:animScale>
                                      <p:cBhvr>
                                        <p:cTn id="60" dur="166" decel="50000">
                                          <p:stCondLst>
                                            <p:cond delay="1338"/>
                                          </p:stCondLst>
                                        </p:cTn>
                                        <p:tgtEl>
                                          <p:spTgt spid="29"/>
                                        </p:tgtEl>
                                      </p:cBhvr>
                                      <p:to x="100000" y="100000"/>
                                    </p:animScale>
                                    <p:animScale>
                                      <p:cBhvr>
                                        <p:cTn id="61" dur="26">
                                          <p:stCondLst>
                                            <p:cond delay="1642"/>
                                          </p:stCondLst>
                                        </p:cTn>
                                        <p:tgtEl>
                                          <p:spTgt spid="29"/>
                                        </p:tgtEl>
                                      </p:cBhvr>
                                      <p:to x="100000" y="90000"/>
                                    </p:animScale>
                                    <p:animScale>
                                      <p:cBhvr>
                                        <p:cTn id="62" dur="166" decel="50000">
                                          <p:stCondLst>
                                            <p:cond delay="1668"/>
                                          </p:stCondLst>
                                        </p:cTn>
                                        <p:tgtEl>
                                          <p:spTgt spid="29"/>
                                        </p:tgtEl>
                                      </p:cBhvr>
                                      <p:to x="100000" y="100000"/>
                                    </p:animScale>
                                    <p:animScale>
                                      <p:cBhvr>
                                        <p:cTn id="63" dur="26">
                                          <p:stCondLst>
                                            <p:cond delay="1808"/>
                                          </p:stCondLst>
                                        </p:cTn>
                                        <p:tgtEl>
                                          <p:spTgt spid="29"/>
                                        </p:tgtEl>
                                      </p:cBhvr>
                                      <p:to x="100000" y="95000"/>
                                    </p:animScale>
                                    <p:animScale>
                                      <p:cBhvr>
                                        <p:cTn id="64" dur="166" decel="50000">
                                          <p:stCondLst>
                                            <p:cond delay="1834"/>
                                          </p:stCondLst>
                                        </p:cTn>
                                        <p:tgtEl>
                                          <p:spTgt spid="29"/>
                                        </p:tgtEl>
                                      </p:cBhvr>
                                      <p:to x="100000" y="100000"/>
                                    </p:animScale>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0-#ppt_w/2"/>
                                          </p:val>
                                        </p:tav>
                                        <p:tav tm="100000">
                                          <p:val>
                                            <p:strVal val="#ppt_x"/>
                                          </p:val>
                                        </p:tav>
                                      </p:tavLst>
                                    </p:anim>
                                    <p:anim calcmode="lin" valueType="num">
                                      <p:cBhvr additive="base">
                                        <p:cTn id="70" dur="500" fill="hold"/>
                                        <p:tgtEl>
                                          <p:spTgt spid="25"/>
                                        </p:tgtEl>
                                        <p:attrNameLst>
                                          <p:attrName>ppt_y</p:attrName>
                                        </p:attrNameLst>
                                      </p:cBhvr>
                                      <p:tavLst>
                                        <p:tav tm="0">
                                          <p:val>
                                            <p:strVal val="#ppt_y"/>
                                          </p:val>
                                        </p:tav>
                                        <p:tav tm="100000">
                                          <p:val>
                                            <p:strVal val="#ppt_y"/>
                                          </p:val>
                                        </p:tav>
                                      </p:tavLst>
                                    </p:anim>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left)">
                                      <p:cBhvr>
                                        <p:cTn id="74" dur="500"/>
                                        <p:tgtEl>
                                          <p:spTgt spid="14"/>
                                        </p:tgtEl>
                                      </p:cBhvr>
                                    </p:animEffect>
                                  </p:childTnLst>
                                </p:cTn>
                              </p:par>
                              <p:par>
                                <p:cTn id="75" presetID="2" presetClass="entr" presetSubtype="4"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500" fill="hold"/>
                                        <p:tgtEl>
                                          <p:spTgt spid="13"/>
                                        </p:tgtEl>
                                        <p:attrNameLst>
                                          <p:attrName>ppt_x</p:attrName>
                                        </p:attrNameLst>
                                      </p:cBhvr>
                                      <p:tavLst>
                                        <p:tav tm="0">
                                          <p:val>
                                            <p:strVal val="#ppt_x"/>
                                          </p:val>
                                        </p:tav>
                                        <p:tav tm="100000">
                                          <p:val>
                                            <p:strVal val="#ppt_x"/>
                                          </p:val>
                                        </p:tav>
                                      </p:tavLst>
                                    </p:anim>
                                    <p:anim calcmode="lin" valueType="num">
                                      <p:cBhvr additive="base">
                                        <p:cTn id="78" dur="500" fill="hold"/>
                                        <p:tgtEl>
                                          <p:spTgt spid="13"/>
                                        </p:tgtEl>
                                        <p:attrNameLst>
                                          <p:attrName>ppt_y</p:attrName>
                                        </p:attrNameLst>
                                      </p:cBhvr>
                                      <p:tavLst>
                                        <p:tav tm="0">
                                          <p:val>
                                            <p:strVal val="1+#ppt_h/2"/>
                                          </p:val>
                                        </p:tav>
                                        <p:tav tm="100000">
                                          <p:val>
                                            <p:strVal val="#ppt_y"/>
                                          </p:val>
                                        </p:tav>
                                      </p:tavLst>
                                    </p:anim>
                                  </p:childTnLst>
                                </p:cTn>
                              </p:par>
                            </p:childTnLst>
                          </p:cTn>
                        </p:par>
                        <p:par>
                          <p:cTn id="79" fill="hold">
                            <p:stCondLst>
                              <p:cond delay="1000"/>
                            </p:stCondLst>
                            <p:childTnLst>
                              <p:par>
                                <p:cTn id="80" presetID="26" presetClass="entr" presetSubtype="0" fill="hold"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down)">
                                      <p:cBhvr>
                                        <p:cTn id="82" dur="580">
                                          <p:stCondLst>
                                            <p:cond delay="0"/>
                                          </p:stCondLst>
                                        </p:cTn>
                                        <p:tgtEl>
                                          <p:spTgt spid="32"/>
                                        </p:tgtEl>
                                      </p:cBhvr>
                                    </p:animEffect>
                                    <p:anim calcmode="lin" valueType="num">
                                      <p:cBhvr>
                                        <p:cTn id="83"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88" dur="26">
                                          <p:stCondLst>
                                            <p:cond delay="650"/>
                                          </p:stCondLst>
                                        </p:cTn>
                                        <p:tgtEl>
                                          <p:spTgt spid="32"/>
                                        </p:tgtEl>
                                      </p:cBhvr>
                                      <p:to x="100000" y="60000"/>
                                    </p:animScale>
                                    <p:animScale>
                                      <p:cBhvr>
                                        <p:cTn id="89" dur="166" decel="50000">
                                          <p:stCondLst>
                                            <p:cond delay="676"/>
                                          </p:stCondLst>
                                        </p:cTn>
                                        <p:tgtEl>
                                          <p:spTgt spid="32"/>
                                        </p:tgtEl>
                                      </p:cBhvr>
                                      <p:to x="100000" y="100000"/>
                                    </p:animScale>
                                    <p:animScale>
                                      <p:cBhvr>
                                        <p:cTn id="90" dur="26">
                                          <p:stCondLst>
                                            <p:cond delay="1312"/>
                                          </p:stCondLst>
                                        </p:cTn>
                                        <p:tgtEl>
                                          <p:spTgt spid="32"/>
                                        </p:tgtEl>
                                      </p:cBhvr>
                                      <p:to x="100000" y="80000"/>
                                    </p:animScale>
                                    <p:animScale>
                                      <p:cBhvr>
                                        <p:cTn id="91" dur="166" decel="50000">
                                          <p:stCondLst>
                                            <p:cond delay="1338"/>
                                          </p:stCondLst>
                                        </p:cTn>
                                        <p:tgtEl>
                                          <p:spTgt spid="32"/>
                                        </p:tgtEl>
                                      </p:cBhvr>
                                      <p:to x="100000" y="100000"/>
                                    </p:animScale>
                                    <p:animScale>
                                      <p:cBhvr>
                                        <p:cTn id="92" dur="26">
                                          <p:stCondLst>
                                            <p:cond delay="1642"/>
                                          </p:stCondLst>
                                        </p:cTn>
                                        <p:tgtEl>
                                          <p:spTgt spid="32"/>
                                        </p:tgtEl>
                                      </p:cBhvr>
                                      <p:to x="100000" y="90000"/>
                                    </p:animScale>
                                    <p:animScale>
                                      <p:cBhvr>
                                        <p:cTn id="93" dur="166" decel="50000">
                                          <p:stCondLst>
                                            <p:cond delay="1668"/>
                                          </p:stCondLst>
                                        </p:cTn>
                                        <p:tgtEl>
                                          <p:spTgt spid="32"/>
                                        </p:tgtEl>
                                      </p:cBhvr>
                                      <p:to x="100000" y="100000"/>
                                    </p:animScale>
                                    <p:animScale>
                                      <p:cBhvr>
                                        <p:cTn id="94" dur="26">
                                          <p:stCondLst>
                                            <p:cond delay="1808"/>
                                          </p:stCondLst>
                                        </p:cTn>
                                        <p:tgtEl>
                                          <p:spTgt spid="32"/>
                                        </p:tgtEl>
                                      </p:cBhvr>
                                      <p:to x="100000" y="95000"/>
                                    </p:animScale>
                                    <p:animScale>
                                      <p:cBhvr>
                                        <p:cTn id="95" dur="166" decel="50000">
                                          <p:stCondLst>
                                            <p:cond delay="1834"/>
                                          </p:stCondLst>
                                        </p:cTn>
                                        <p:tgtEl>
                                          <p:spTgt spid="32"/>
                                        </p:tgtEl>
                                      </p:cBhvr>
                                      <p:to x="100000" y="100000"/>
                                    </p:animScale>
                                  </p:childTnLst>
                                </p:cTn>
                              </p:par>
                            </p:childTnLst>
                          </p:cTn>
                        </p:par>
                      </p:childTnLst>
                    </p:cTn>
                  </p:par>
                  <p:par>
                    <p:cTn id="96" fill="hold">
                      <p:stCondLst>
                        <p:cond delay="indefinite"/>
                      </p:stCondLst>
                      <p:childTnLst>
                        <p:par>
                          <p:cTn id="97" fill="hold">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additive="base">
                                        <p:cTn id="100" dur="500" fill="hold"/>
                                        <p:tgtEl>
                                          <p:spTgt spid="26"/>
                                        </p:tgtEl>
                                        <p:attrNameLst>
                                          <p:attrName>ppt_x</p:attrName>
                                        </p:attrNameLst>
                                      </p:cBhvr>
                                      <p:tavLst>
                                        <p:tav tm="0">
                                          <p:val>
                                            <p:strVal val="0-#ppt_w/2"/>
                                          </p:val>
                                        </p:tav>
                                        <p:tav tm="100000">
                                          <p:val>
                                            <p:strVal val="#ppt_x"/>
                                          </p:val>
                                        </p:tav>
                                      </p:tavLst>
                                    </p:anim>
                                    <p:anim calcmode="lin" valueType="num">
                                      <p:cBhvr additive="base">
                                        <p:cTn id="101" dur="500" fill="hold"/>
                                        <p:tgtEl>
                                          <p:spTgt spid="26"/>
                                        </p:tgtEl>
                                        <p:attrNameLst>
                                          <p:attrName>ppt_y</p:attrName>
                                        </p:attrNameLst>
                                      </p:cBhvr>
                                      <p:tavLst>
                                        <p:tav tm="0">
                                          <p:val>
                                            <p:strVal val="#ppt_y"/>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500" fill="hold"/>
                                        <p:tgtEl>
                                          <p:spTgt spid="18"/>
                                        </p:tgtEl>
                                        <p:attrNameLst>
                                          <p:attrName>ppt_x</p:attrName>
                                        </p:attrNameLst>
                                      </p:cBhvr>
                                      <p:tavLst>
                                        <p:tav tm="0">
                                          <p:val>
                                            <p:strVal val="#ppt_x"/>
                                          </p:val>
                                        </p:tav>
                                        <p:tav tm="100000">
                                          <p:val>
                                            <p:strVal val="#ppt_x"/>
                                          </p:val>
                                        </p:tav>
                                      </p:tavLst>
                                    </p:anim>
                                    <p:anim calcmode="lin" valueType="num">
                                      <p:cBhvr additive="base">
                                        <p:cTn id="105" dur="500" fill="hold"/>
                                        <p:tgtEl>
                                          <p:spTgt spid="18"/>
                                        </p:tgtEl>
                                        <p:attrNameLst>
                                          <p:attrName>ppt_y</p:attrName>
                                        </p:attrNameLst>
                                      </p:cBhvr>
                                      <p:tavLst>
                                        <p:tav tm="0">
                                          <p:val>
                                            <p:strVal val="1+#ppt_h/2"/>
                                          </p:val>
                                        </p:tav>
                                        <p:tav tm="100000">
                                          <p:val>
                                            <p:strVal val="#ppt_y"/>
                                          </p:val>
                                        </p:tav>
                                      </p:tavLst>
                                    </p:anim>
                                  </p:childTnLst>
                                </p:cTn>
                              </p:par>
                            </p:childTnLst>
                          </p:cTn>
                        </p:par>
                        <p:par>
                          <p:cTn id="106" fill="hold">
                            <p:stCondLst>
                              <p:cond delay="500"/>
                            </p:stCondLst>
                            <p:childTnLst>
                              <p:par>
                                <p:cTn id="107" presetID="22" presetClass="entr" presetSubtype="8" fill="hold" nodeType="after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wipe(left)">
                                      <p:cBhvr>
                                        <p:cTn id="109" dur="500"/>
                                        <p:tgtEl>
                                          <p:spTgt spid="19"/>
                                        </p:tgtEl>
                                      </p:cBhvr>
                                    </p:animEffect>
                                  </p:childTnLst>
                                </p:cTn>
                              </p:par>
                            </p:childTnLst>
                          </p:cTn>
                        </p:par>
                        <p:par>
                          <p:cTn id="110" fill="hold">
                            <p:stCondLst>
                              <p:cond delay="1000"/>
                            </p:stCondLst>
                            <p:childTnLst>
                              <p:par>
                                <p:cTn id="111" presetID="26" presetClass="entr" presetSubtype="0" fill="hold" nodeType="after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wipe(down)">
                                      <p:cBhvr>
                                        <p:cTn id="113" dur="580">
                                          <p:stCondLst>
                                            <p:cond delay="0"/>
                                          </p:stCondLst>
                                        </p:cTn>
                                        <p:tgtEl>
                                          <p:spTgt spid="35"/>
                                        </p:tgtEl>
                                      </p:cBhvr>
                                    </p:animEffect>
                                    <p:anim calcmode="lin" valueType="num">
                                      <p:cBhvr>
                                        <p:cTn id="114"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119" dur="26">
                                          <p:stCondLst>
                                            <p:cond delay="650"/>
                                          </p:stCondLst>
                                        </p:cTn>
                                        <p:tgtEl>
                                          <p:spTgt spid="35"/>
                                        </p:tgtEl>
                                      </p:cBhvr>
                                      <p:to x="100000" y="60000"/>
                                    </p:animScale>
                                    <p:animScale>
                                      <p:cBhvr>
                                        <p:cTn id="120" dur="166" decel="50000">
                                          <p:stCondLst>
                                            <p:cond delay="676"/>
                                          </p:stCondLst>
                                        </p:cTn>
                                        <p:tgtEl>
                                          <p:spTgt spid="35"/>
                                        </p:tgtEl>
                                      </p:cBhvr>
                                      <p:to x="100000" y="100000"/>
                                    </p:animScale>
                                    <p:animScale>
                                      <p:cBhvr>
                                        <p:cTn id="121" dur="26">
                                          <p:stCondLst>
                                            <p:cond delay="1312"/>
                                          </p:stCondLst>
                                        </p:cTn>
                                        <p:tgtEl>
                                          <p:spTgt spid="35"/>
                                        </p:tgtEl>
                                      </p:cBhvr>
                                      <p:to x="100000" y="80000"/>
                                    </p:animScale>
                                    <p:animScale>
                                      <p:cBhvr>
                                        <p:cTn id="122" dur="166" decel="50000">
                                          <p:stCondLst>
                                            <p:cond delay="1338"/>
                                          </p:stCondLst>
                                        </p:cTn>
                                        <p:tgtEl>
                                          <p:spTgt spid="35"/>
                                        </p:tgtEl>
                                      </p:cBhvr>
                                      <p:to x="100000" y="100000"/>
                                    </p:animScale>
                                    <p:animScale>
                                      <p:cBhvr>
                                        <p:cTn id="123" dur="26">
                                          <p:stCondLst>
                                            <p:cond delay="1642"/>
                                          </p:stCondLst>
                                        </p:cTn>
                                        <p:tgtEl>
                                          <p:spTgt spid="35"/>
                                        </p:tgtEl>
                                      </p:cBhvr>
                                      <p:to x="100000" y="90000"/>
                                    </p:animScale>
                                    <p:animScale>
                                      <p:cBhvr>
                                        <p:cTn id="124" dur="166" decel="50000">
                                          <p:stCondLst>
                                            <p:cond delay="1668"/>
                                          </p:stCondLst>
                                        </p:cTn>
                                        <p:tgtEl>
                                          <p:spTgt spid="35"/>
                                        </p:tgtEl>
                                      </p:cBhvr>
                                      <p:to x="100000" y="100000"/>
                                    </p:animScale>
                                    <p:animScale>
                                      <p:cBhvr>
                                        <p:cTn id="125" dur="26">
                                          <p:stCondLst>
                                            <p:cond delay="1808"/>
                                          </p:stCondLst>
                                        </p:cTn>
                                        <p:tgtEl>
                                          <p:spTgt spid="35"/>
                                        </p:tgtEl>
                                      </p:cBhvr>
                                      <p:to x="100000" y="95000"/>
                                    </p:animScale>
                                    <p:animScale>
                                      <p:cBhvr>
                                        <p:cTn id="126" dur="166" decel="50000">
                                          <p:stCondLst>
                                            <p:cond delay="1834"/>
                                          </p:stCondLst>
                                        </p:cTn>
                                        <p:tgtEl>
                                          <p:spTgt spid="3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3" grpId="0"/>
      <p:bldP spid="18" grpId="0"/>
      <p:bldP spid="25" grpId="0" bldLvl="0" animBg="1"/>
      <p:bldP spid="26" grpId="0" bldLvl="0" animBg="1"/>
      <p:bldP spid="27" grpId="0" bldLvl="0" animBg="1"/>
      <p:bldP spid="28"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直接连接符 6"/>
          <p:cNvSpPr/>
          <p:nvPr/>
        </p:nvSpPr>
        <p:spPr>
          <a:xfrm>
            <a:off x="1801813" y="785813"/>
            <a:ext cx="755650" cy="1587"/>
          </a:xfrm>
          <a:prstGeom prst="line">
            <a:avLst/>
          </a:prstGeom>
          <a:ln w="15875" cap="flat" cmpd="sng">
            <a:solidFill>
              <a:srgbClr val="6CAC00"/>
            </a:solidFill>
            <a:prstDash val="sysDash"/>
            <a:bevel/>
            <a:headEnd type="none" w="med" len="med"/>
            <a:tailEnd type="none" w="med" len="med"/>
          </a:ln>
        </p:spPr>
      </p:sp>
      <p:sp>
        <p:nvSpPr>
          <p:cNvPr id="43011" name="直接连接符 5"/>
          <p:cNvSpPr/>
          <p:nvPr/>
        </p:nvSpPr>
        <p:spPr>
          <a:xfrm rot="5400000">
            <a:off x="2138363" y="376238"/>
            <a:ext cx="755650" cy="3175"/>
          </a:xfrm>
          <a:prstGeom prst="line">
            <a:avLst/>
          </a:prstGeom>
          <a:ln w="15875" cap="flat" cmpd="sng">
            <a:solidFill>
              <a:srgbClr val="6CAC00"/>
            </a:solidFill>
            <a:prstDash val="sysDash"/>
            <a:bevel/>
            <a:headEnd type="none" w="med" len="med"/>
            <a:tailEnd type="none" w="med" len="med"/>
          </a:ln>
        </p:spPr>
      </p:sp>
      <p:grpSp>
        <p:nvGrpSpPr>
          <p:cNvPr id="43012" name="组合 4"/>
          <p:cNvGrpSpPr/>
          <p:nvPr/>
        </p:nvGrpSpPr>
        <p:grpSpPr>
          <a:xfrm>
            <a:off x="2238375" y="500063"/>
            <a:ext cx="571500" cy="571500"/>
            <a:chOff x="0" y="0"/>
            <a:chExt cx="1143008" cy="1143008"/>
          </a:xfrm>
        </p:grpSpPr>
        <p:sp>
          <p:nvSpPr>
            <p:cNvPr id="43028"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43029" name="椭圆 2"/>
            <p:cNvSpPr/>
            <p:nvPr/>
          </p:nvSpPr>
          <p:spPr>
            <a:xfrm>
              <a:off x="139088" y="134068"/>
              <a:ext cx="864000" cy="864000"/>
            </a:xfrm>
            <a:prstGeom prst="ellipse">
              <a:avLst/>
            </a:prstGeom>
            <a:solidFill>
              <a:srgbClr val="6CAC00"/>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5</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43030"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43013" name="直接连接符 7"/>
          <p:cNvSpPr/>
          <p:nvPr/>
        </p:nvSpPr>
        <p:spPr>
          <a:xfrm rot="5400000">
            <a:off x="-955675" y="3538538"/>
            <a:ext cx="5507038" cy="1587"/>
          </a:xfrm>
          <a:prstGeom prst="line">
            <a:avLst/>
          </a:prstGeom>
          <a:ln w="15875" cap="flat" cmpd="sng">
            <a:solidFill>
              <a:srgbClr val="6CAC00"/>
            </a:solidFill>
            <a:prstDash val="sysDash"/>
            <a:bevel/>
            <a:headEnd type="none" w="med" len="med"/>
            <a:tailEnd type="none" w="med" len="med"/>
          </a:ln>
        </p:spPr>
      </p:sp>
      <p:sp>
        <p:nvSpPr>
          <p:cNvPr id="43014" name="直接连接符 8"/>
          <p:cNvSpPr/>
          <p:nvPr/>
        </p:nvSpPr>
        <p:spPr>
          <a:xfrm>
            <a:off x="1809750" y="6284913"/>
            <a:ext cx="684213" cy="1587"/>
          </a:xfrm>
          <a:prstGeom prst="line">
            <a:avLst/>
          </a:prstGeom>
          <a:ln w="15875" cap="flat" cmpd="sng">
            <a:solidFill>
              <a:srgbClr val="6CAC00"/>
            </a:solidFill>
            <a:prstDash val="sysDash"/>
            <a:bevel/>
            <a:headEnd type="none" w="med" len="med"/>
            <a:tailEnd type="none" w="med" len="med"/>
          </a:ln>
        </p:spPr>
      </p:sp>
      <p:sp>
        <p:nvSpPr>
          <p:cNvPr id="43015" name="直接连接符 9"/>
          <p:cNvSpPr/>
          <p:nvPr/>
        </p:nvSpPr>
        <p:spPr>
          <a:xfrm rot="5400000">
            <a:off x="2179638" y="6589713"/>
            <a:ext cx="612775" cy="3175"/>
          </a:xfrm>
          <a:prstGeom prst="line">
            <a:avLst/>
          </a:prstGeom>
          <a:ln w="15875" cap="flat" cmpd="sng">
            <a:solidFill>
              <a:srgbClr val="6CAC00"/>
            </a:solidFill>
            <a:prstDash val="sysDash"/>
            <a:bevel/>
            <a:headEnd type="none" w="med" len="med"/>
            <a:tailEnd type="none" w="med" len="med"/>
          </a:ln>
        </p:spPr>
      </p:sp>
      <p:sp>
        <p:nvSpPr>
          <p:cNvPr id="43016" name="矩形 10"/>
          <p:cNvSpPr/>
          <p:nvPr/>
        </p:nvSpPr>
        <p:spPr>
          <a:xfrm>
            <a:off x="2952750" y="466725"/>
            <a:ext cx="4929188" cy="6429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rPr>
              <a:t>大学生社会实践怎么选题？</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43017" name="直接连接符 25"/>
          <p:cNvSpPr/>
          <p:nvPr/>
        </p:nvSpPr>
        <p:spPr>
          <a:xfrm>
            <a:off x="1952625" y="4014788"/>
            <a:ext cx="8358188" cy="1587"/>
          </a:xfrm>
          <a:prstGeom prst="line">
            <a:avLst/>
          </a:prstGeom>
          <a:ln w="9525" cap="flat" cmpd="sng">
            <a:solidFill>
              <a:srgbClr val="F8F8F8"/>
            </a:solidFill>
            <a:prstDash val="solid"/>
            <a:bevel/>
            <a:headEnd type="none" w="med" len="med"/>
            <a:tailEnd type="none" w="med" len="med"/>
          </a:ln>
        </p:spPr>
      </p:sp>
      <p:grpSp>
        <p:nvGrpSpPr>
          <p:cNvPr id="43018" name="组合 46"/>
          <p:cNvGrpSpPr/>
          <p:nvPr/>
        </p:nvGrpSpPr>
        <p:grpSpPr>
          <a:xfrm>
            <a:off x="1958975" y="1147763"/>
            <a:ext cx="3489325" cy="584200"/>
            <a:chOff x="417512" y="1051832"/>
            <a:chExt cx="2773515" cy="380765"/>
          </a:xfrm>
        </p:grpSpPr>
        <p:sp>
          <p:nvSpPr>
            <p:cNvPr id="48" name="AutoShape 3"/>
            <p:cNvSpPr>
              <a:spLocks noChangeArrowheads="1"/>
            </p:cNvSpPr>
            <p:nvPr/>
          </p:nvSpPr>
          <p:spPr bwMode="auto">
            <a:xfrm>
              <a:off x="417512" y="1121156"/>
              <a:ext cx="2699067" cy="311441"/>
            </a:xfrm>
            <a:prstGeom prst="rect">
              <a:avLst/>
            </a:prstGeom>
            <a:solidFill>
              <a:schemeClr val="tx1">
                <a:lumMod val="65000"/>
                <a:lumOff val="35000"/>
              </a:schemeClr>
            </a:solidFill>
            <a:ln w="12700" algn="ctr">
              <a:solidFill>
                <a:schemeClr val="bg1"/>
              </a:solidFill>
              <a:round/>
            </a:ln>
            <a:effectLst/>
          </p:spPr>
          <p:txBody>
            <a:bodyPr anchor="ctr"/>
            <a:lstStyle/>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grpSp>
          <p:nvGrpSpPr>
            <p:cNvPr id="43025" name="组合 5"/>
            <p:cNvGrpSpPr/>
            <p:nvPr/>
          </p:nvGrpSpPr>
          <p:grpSpPr>
            <a:xfrm>
              <a:off x="497894" y="1051832"/>
              <a:ext cx="2693133" cy="322833"/>
              <a:chOff x="1169226" y="4293196"/>
              <a:chExt cx="3663725" cy="482599"/>
            </a:xfrm>
          </p:grpSpPr>
          <p:sp>
            <p:nvSpPr>
              <p:cNvPr id="43026" name="AutoShape 3"/>
              <p:cNvSpPr/>
              <p:nvPr/>
            </p:nvSpPr>
            <p:spPr>
              <a:xfrm>
                <a:off x="1169226" y="4293196"/>
                <a:ext cx="3663725" cy="482599"/>
              </a:xfrm>
              <a:prstGeom prst="rect">
                <a:avLst/>
              </a:prstGeom>
              <a:solidFill>
                <a:srgbClr val="22BAD8">
                  <a:alpha val="87842"/>
                </a:srgbClr>
              </a:solidFill>
              <a:ln w="12700" cap="flat" cmpd="sng">
                <a:solidFill>
                  <a:schemeClr val="bg1"/>
                </a:solidFill>
                <a:prstDash val="solid"/>
                <a:roun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a:spcBef>
                    <a:spcPct val="0"/>
                  </a:spcBef>
                  <a:buFontTx/>
                  <a:buNone/>
                </a:pPr>
                <a:endParaRPr lang="zh-CN" altLang="zh-CN" sz="2000" dirty="0">
                  <a:solidFill>
                    <a:schemeClr val="tx2"/>
                  </a:solidFill>
                  <a:latin typeface="Calibri" panose="020F0502020204030204" pitchFamily="34" charset="0"/>
                  <a:ea typeface="微软雅黑" panose="020B0503020204020204" charset="-122"/>
                </a:endParaRPr>
              </a:p>
            </p:txBody>
          </p:sp>
          <p:sp>
            <p:nvSpPr>
              <p:cNvPr id="43027" name="Rectangle 13"/>
              <p:cNvSpPr/>
              <p:nvPr/>
            </p:nvSpPr>
            <p:spPr>
              <a:xfrm>
                <a:off x="1242013" y="4343602"/>
                <a:ext cx="3490461" cy="38854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dist" eaLnBrk="1" hangingPunct="1">
                  <a:spcBef>
                    <a:spcPct val="0"/>
                  </a:spcBef>
                  <a:buFontTx/>
                  <a:buNone/>
                </a:pPr>
                <a:r>
                  <a:rPr lang="zh-CN" altLang="en-US" sz="2000" b="1" dirty="0">
                    <a:solidFill>
                      <a:schemeClr val="bg1"/>
                    </a:solidFill>
                    <a:latin typeface="Arial" panose="020B0604020202020204" pitchFamily="34" charset="0"/>
                  </a:rPr>
                  <a:t>选题原则</a:t>
                </a:r>
                <a:r>
                  <a:rPr lang="en-US" altLang="zh-CN" sz="2000" b="1" dirty="0">
                    <a:solidFill>
                      <a:schemeClr val="bg1"/>
                    </a:solidFill>
                    <a:latin typeface="Arial" panose="020B0604020202020204" pitchFamily="34" charset="0"/>
                  </a:rPr>
                  <a:t>——</a:t>
                </a:r>
                <a:r>
                  <a:rPr lang="zh-CN" altLang="en-US" sz="2000" b="1" dirty="0">
                    <a:solidFill>
                      <a:schemeClr val="bg1"/>
                    </a:solidFill>
                    <a:latin typeface="Arial" panose="020B0604020202020204" pitchFamily="34" charset="0"/>
                  </a:rPr>
                  <a:t>可行性原则</a:t>
                </a:r>
                <a:endParaRPr lang="zh-CN" altLang="zh-CN" sz="2000" dirty="0">
                  <a:solidFill>
                    <a:schemeClr val="bg1"/>
                  </a:solidFill>
                  <a:latin typeface="Arial" panose="020B0604020202020204" pitchFamily="34" charset="0"/>
                </a:endParaRPr>
              </a:p>
            </p:txBody>
          </p:sp>
        </p:grpSp>
      </p:grpSp>
      <p:sp>
        <p:nvSpPr>
          <p:cNvPr id="3" name="矩形 2"/>
          <p:cNvSpPr/>
          <p:nvPr/>
        </p:nvSpPr>
        <p:spPr>
          <a:xfrm>
            <a:off x="1952625" y="1905000"/>
            <a:ext cx="8404225" cy="1753235"/>
          </a:xfrm>
          <a:prstGeom prst="rect">
            <a:avLst/>
          </a:prstGeom>
        </p:spPr>
        <p:txBody>
          <a:bodyPr>
            <a:spAutoFit/>
          </a:bodyPr>
          <a:lstStyle/>
          <a:p>
            <a:pPr marL="0" marR="0" lvl="0" indent="304800" algn="l" defTabSz="914400" rtl="0" eaLnBrk="0" fontAlgn="base" latinLnBrk="0" hangingPunct="0">
              <a:lnSpc>
                <a:spcPct val="150000"/>
              </a:lnSpc>
              <a:spcBef>
                <a:spcPct val="0"/>
              </a:spcBef>
              <a:spcAft>
                <a:spcPts val="0"/>
              </a:spcAft>
              <a:buClrTx/>
              <a:buSzTx/>
              <a:buFontTx/>
              <a:buNone/>
              <a:defRPr/>
            </a:pPr>
            <a:r>
              <a:rPr kumimoji="0" lang="en-US"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    </a:t>
            </a: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即要考虑和分析社会各种条件，比如人力、物力、财力等各方资源的支持。首先，</a:t>
            </a:r>
            <a:r>
              <a:rPr kumimoji="0" lang="zh-CN"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ahoma" panose="020B0604030504040204" pitchFamily="34" charset="0"/>
              </a:rPr>
              <a:t>量力而行</a:t>
            </a: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，客观地分析自己的能力。其次，充分考虑自己的特长和兴趣。再有，</a:t>
            </a:r>
            <a:r>
              <a:rPr kumimoji="0" lang="zh-CN"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ahoma" panose="020B0604030504040204" pitchFamily="34" charset="0"/>
              </a:rPr>
              <a:t>实践题目</a:t>
            </a: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要大小适度。一般来说</a:t>
            </a:r>
            <a:r>
              <a:rPr kumimoji="0" lang="zh-CN"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ahoma" panose="020B0604030504040204" pitchFamily="34" charset="0"/>
              </a:rPr>
              <a:t>宜小不宜大、宜窄不宜宽</a:t>
            </a: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。可行性原则包括难易程度、安全程度、自身状况三个层面。</a:t>
            </a:r>
            <a:endParaRPr kumimoji="0" lang="zh-CN" altLang="zh-CN" sz="11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矩形 3"/>
          <p:cNvSpPr/>
          <p:nvPr/>
        </p:nvSpPr>
        <p:spPr>
          <a:xfrm>
            <a:off x="1952625" y="4510088"/>
            <a:ext cx="8175625" cy="922020"/>
          </a:xfrm>
          <a:prstGeom prst="rect">
            <a:avLst/>
          </a:prstGeom>
        </p:spPr>
        <p:txBody>
          <a:bodyPr>
            <a:spAutoFit/>
          </a:bodyPr>
          <a:lstStyle/>
          <a:p>
            <a:pPr marL="0" marR="0" lvl="0" indent="304800" algn="l" defTabSz="914400" rtl="0" eaLnBrk="0" fontAlgn="base" latinLnBrk="0" hangingPunct="0">
              <a:lnSpc>
                <a:spcPct val="150000"/>
              </a:lnSpc>
              <a:spcBef>
                <a:spcPct val="0"/>
              </a:spcBef>
              <a:spcAft>
                <a:spcPts val="0"/>
              </a:spcAft>
              <a:buClrTx/>
              <a:buSzTx/>
              <a:buFontTx/>
              <a:buNone/>
              <a:defRPr/>
            </a:pP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a:t>
            </a:r>
            <a:r>
              <a:rPr kumimoji="0" lang="en-US"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2</a:t>
            </a: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a:t>
            </a:r>
            <a:r>
              <a:rPr kumimoji="0" lang="zh-CN"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ahoma" panose="020B0604030504040204" pitchFamily="34" charset="0"/>
              </a:rPr>
              <a:t>安全程度</a:t>
            </a: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。包括实践地点的安全性、实践内容的安全性、交通条件、食宿条件等各种因素的安全系数级别及综合安全程度。</a:t>
            </a:r>
            <a:endParaRPr kumimoji="0" lang="zh-CN" altLang="zh-CN" sz="11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 name="矩形 20"/>
          <p:cNvSpPr/>
          <p:nvPr/>
        </p:nvSpPr>
        <p:spPr>
          <a:xfrm>
            <a:off x="1952625" y="3594100"/>
            <a:ext cx="8175625" cy="922020"/>
          </a:xfrm>
          <a:prstGeom prst="rect">
            <a:avLst/>
          </a:prstGeom>
        </p:spPr>
        <p:txBody>
          <a:bodyPr>
            <a:spAutoFit/>
          </a:bodyPr>
          <a:lstStyle/>
          <a:p>
            <a:pPr marL="0" marR="0" lvl="0" indent="304800" algn="l" defTabSz="914400" rtl="0" eaLnBrk="0" fontAlgn="base" latinLnBrk="0" hangingPunct="0">
              <a:lnSpc>
                <a:spcPct val="150000"/>
              </a:lnSpc>
              <a:spcBef>
                <a:spcPct val="0"/>
              </a:spcBef>
              <a:spcAft>
                <a:spcPts val="0"/>
              </a:spcAft>
              <a:buClrTx/>
              <a:buSzTx/>
              <a:buFontTx/>
              <a:buNone/>
              <a:defRPr/>
            </a:pP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a:t>
            </a:r>
            <a:r>
              <a:rPr kumimoji="0" lang="en-US"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1</a:t>
            </a: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a:t>
            </a:r>
            <a:r>
              <a:rPr kumimoji="0" lang="zh-CN"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ahoma" panose="020B0604030504040204" pitchFamily="34" charset="0"/>
              </a:rPr>
              <a:t>难易程度</a:t>
            </a: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。学生参加社会实践的时候必须充分考虑其预期效果或目标；考虑其所需要的专业知识储备、需要联系的相关单位、涉及的人力、物力等。</a:t>
            </a:r>
            <a:endParaRPr kumimoji="0" lang="zh-CN" altLang="zh-CN" sz="11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矩形 21"/>
          <p:cNvSpPr/>
          <p:nvPr/>
        </p:nvSpPr>
        <p:spPr>
          <a:xfrm>
            <a:off x="1951038" y="5373688"/>
            <a:ext cx="8175625" cy="922020"/>
          </a:xfrm>
          <a:prstGeom prst="rect">
            <a:avLst/>
          </a:prstGeom>
        </p:spPr>
        <p:txBody>
          <a:bodyPr>
            <a:spAutoFit/>
          </a:bodyPr>
          <a:lstStyle/>
          <a:p>
            <a:pPr marL="0" marR="0" lvl="0" indent="304800" algn="l" defTabSz="914400" rtl="0" eaLnBrk="0" fontAlgn="base" latinLnBrk="0" hangingPunct="0">
              <a:lnSpc>
                <a:spcPct val="150000"/>
              </a:lnSpc>
              <a:spcBef>
                <a:spcPct val="0"/>
              </a:spcBef>
              <a:spcAft>
                <a:spcPts val="0"/>
              </a:spcAft>
              <a:buClrTx/>
              <a:buSzTx/>
              <a:buFontTx/>
              <a:buNone/>
              <a:defRPr/>
            </a:pP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a:t>
            </a:r>
            <a:r>
              <a:rPr kumimoji="0" lang="en-US"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3</a:t>
            </a: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a:t>
            </a:r>
            <a:r>
              <a:rPr kumimoji="0" lang="zh-CN"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ahoma" panose="020B0604030504040204" pitchFamily="34" charset="0"/>
              </a:rPr>
              <a:t>自身状况</a:t>
            </a:r>
            <a:r>
              <a:rPr kumimoji="0" lang="zh-CN" altLang="en-US"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a:t>
            </a: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实践队员要考虑自身知识储备情况、综合能力、经济状况、身体状况等，切不可逞强。</a:t>
            </a:r>
            <a:endParaRPr kumimoji="0" lang="zh-CN" altLang="zh-CN" sz="11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3023" name="日期占位符 2"/>
          <p:cNvSpPr txBox="1">
            <a:spLocks noGrp="1"/>
          </p:cNvSpPr>
          <p:nvPr>
            <p:ph type="dt" sz="half" idx="10"/>
          </p:nvPr>
        </p:nvSpPr>
        <p:spPr>
          <a:noFill/>
          <a:ln>
            <a:noFill/>
          </a:ln>
        </p:spPr>
        <p:txBody>
          <a:bodyPr rIns="45720" anchor="ctr"/>
          <a:p>
            <a:pPr marL="0" indent="0" algn="r" eaLnBrk="1" hangingPunct="1">
              <a:spcBef>
                <a:spcPct val="0"/>
              </a:spcBef>
              <a:buNone/>
            </a:pPr>
            <a:fld id="{BB962C8B-B14F-4D97-AF65-F5344CB8AC3E}" type="datetime1">
              <a:rPr lang="zh-CN" altLang="en-US" sz="1200" dirty="0">
                <a:solidFill>
                  <a:srgbClr val="595959"/>
                </a:solidFill>
              </a:rPr>
            </a:fld>
            <a:endParaRPr lang="zh-CN" altLang="en-US" sz="1200" dirty="0">
              <a:solidFill>
                <a:srgbClr val="595959"/>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charRg st="0" end="47"/>
                                            </p:txEl>
                                          </p:spTgt>
                                        </p:tgtEl>
                                        <p:attrNameLst>
                                          <p:attrName>style.visibility</p:attrName>
                                        </p:attrNameLst>
                                      </p:cBhvr>
                                      <p:to>
                                        <p:strVal val="visible"/>
                                      </p:to>
                                    </p:set>
                                    <p:animEffect transition="in" filter="fade">
                                      <p:cBhvr>
                                        <p:cTn id="17" dur="500"/>
                                        <p:tgtEl>
                                          <p:spTgt spid="22">
                                            <p:txEl>
                                              <p:charRg st="0" end="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直接连接符 6"/>
          <p:cNvSpPr/>
          <p:nvPr/>
        </p:nvSpPr>
        <p:spPr>
          <a:xfrm>
            <a:off x="1801813" y="785813"/>
            <a:ext cx="755650" cy="1587"/>
          </a:xfrm>
          <a:prstGeom prst="line">
            <a:avLst/>
          </a:prstGeom>
          <a:ln w="15875" cap="flat" cmpd="sng">
            <a:solidFill>
              <a:srgbClr val="6CAC00"/>
            </a:solidFill>
            <a:prstDash val="sysDash"/>
            <a:bevel/>
            <a:headEnd type="none" w="med" len="med"/>
            <a:tailEnd type="none" w="med" len="med"/>
          </a:ln>
        </p:spPr>
      </p:sp>
      <p:sp>
        <p:nvSpPr>
          <p:cNvPr id="44035" name="直接连接符 5"/>
          <p:cNvSpPr/>
          <p:nvPr/>
        </p:nvSpPr>
        <p:spPr>
          <a:xfrm rot="5400000">
            <a:off x="2138363" y="376238"/>
            <a:ext cx="755650" cy="3175"/>
          </a:xfrm>
          <a:prstGeom prst="line">
            <a:avLst/>
          </a:prstGeom>
          <a:ln w="15875" cap="flat" cmpd="sng">
            <a:solidFill>
              <a:srgbClr val="6CAC00"/>
            </a:solidFill>
            <a:prstDash val="sysDash"/>
            <a:bevel/>
            <a:headEnd type="none" w="med" len="med"/>
            <a:tailEnd type="none" w="med" len="med"/>
          </a:ln>
        </p:spPr>
      </p:sp>
      <p:grpSp>
        <p:nvGrpSpPr>
          <p:cNvPr id="44036" name="组合 4"/>
          <p:cNvGrpSpPr/>
          <p:nvPr/>
        </p:nvGrpSpPr>
        <p:grpSpPr>
          <a:xfrm>
            <a:off x="2238375" y="500063"/>
            <a:ext cx="571500" cy="571500"/>
            <a:chOff x="0" y="0"/>
            <a:chExt cx="1143008" cy="1143008"/>
          </a:xfrm>
        </p:grpSpPr>
        <p:sp>
          <p:nvSpPr>
            <p:cNvPr id="44052"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44053" name="椭圆 2"/>
            <p:cNvSpPr/>
            <p:nvPr/>
          </p:nvSpPr>
          <p:spPr>
            <a:xfrm>
              <a:off x="139088" y="134068"/>
              <a:ext cx="864000" cy="864000"/>
            </a:xfrm>
            <a:prstGeom prst="ellipse">
              <a:avLst/>
            </a:prstGeom>
            <a:solidFill>
              <a:srgbClr val="6CAC00"/>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5</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44054"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44037" name="直接连接符 7"/>
          <p:cNvSpPr/>
          <p:nvPr/>
        </p:nvSpPr>
        <p:spPr>
          <a:xfrm rot="5400000">
            <a:off x="-955675" y="3538538"/>
            <a:ext cx="5507038" cy="1587"/>
          </a:xfrm>
          <a:prstGeom prst="line">
            <a:avLst/>
          </a:prstGeom>
          <a:ln w="15875" cap="flat" cmpd="sng">
            <a:solidFill>
              <a:srgbClr val="6CAC00"/>
            </a:solidFill>
            <a:prstDash val="sysDash"/>
            <a:bevel/>
            <a:headEnd type="none" w="med" len="med"/>
            <a:tailEnd type="none" w="med" len="med"/>
          </a:ln>
        </p:spPr>
      </p:sp>
      <p:sp>
        <p:nvSpPr>
          <p:cNvPr id="44038" name="直接连接符 8"/>
          <p:cNvSpPr/>
          <p:nvPr/>
        </p:nvSpPr>
        <p:spPr>
          <a:xfrm>
            <a:off x="1809750" y="6284913"/>
            <a:ext cx="684213" cy="1587"/>
          </a:xfrm>
          <a:prstGeom prst="line">
            <a:avLst/>
          </a:prstGeom>
          <a:ln w="15875" cap="flat" cmpd="sng">
            <a:solidFill>
              <a:srgbClr val="6CAC00"/>
            </a:solidFill>
            <a:prstDash val="sysDash"/>
            <a:bevel/>
            <a:headEnd type="none" w="med" len="med"/>
            <a:tailEnd type="none" w="med" len="med"/>
          </a:ln>
        </p:spPr>
      </p:sp>
      <p:sp>
        <p:nvSpPr>
          <p:cNvPr id="44039" name="直接连接符 9"/>
          <p:cNvSpPr/>
          <p:nvPr/>
        </p:nvSpPr>
        <p:spPr>
          <a:xfrm rot="5400000">
            <a:off x="2179638" y="6589713"/>
            <a:ext cx="612775" cy="3175"/>
          </a:xfrm>
          <a:prstGeom prst="line">
            <a:avLst/>
          </a:prstGeom>
          <a:ln w="15875" cap="flat" cmpd="sng">
            <a:solidFill>
              <a:srgbClr val="6CAC00"/>
            </a:solidFill>
            <a:prstDash val="sysDash"/>
            <a:bevel/>
            <a:headEnd type="none" w="med" len="med"/>
            <a:tailEnd type="none" w="med" len="med"/>
          </a:ln>
        </p:spPr>
      </p:sp>
      <p:sp>
        <p:nvSpPr>
          <p:cNvPr id="44040" name="矩形 10"/>
          <p:cNvSpPr/>
          <p:nvPr/>
        </p:nvSpPr>
        <p:spPr>
          <a:xfrm>
            <a:off x="2952750" y="466725"/>
            <a:ext cx="4929188" cy="6429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rPr>
              <a:t>大学生社会实践怎么选题？</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44041" name="直接连接符 25"/>
          <p:cNvSpPr/>
          <p:nvPr/>
        </p:nvSpPr>
        <p:spPr>
          <a:xfrm>
            <a:off x="1952625" y="4014788"/>
            <a:ext cx="8358188" cy="1587"/>
          </a:xfrm>
          <a:prstGeom prst="line">
            <a:avLst/>
          </a:prstGeom>
          <a:ln w="9525" cap="flat" cmpd="sng">
            <a:solidFill>
              <a:srgbClr val="F8F8F8"/>
            </a:solidFill>
            <a:prstDash val="solid"/>
            <a:bevel/>
            <a:headEnd type="none" w="med" len="med"/>
            <a:tailEnd type="none" w="med" len="med"/>
          </a:ln>
        </p:spPr>
      </p:sp>
      <p:grpSp>
        <p:nvGrpSpPr>
          <p:cNvPr id="44042" name="组合 46"/>
          <p:cNvGrpSpPr/>
          <p:nvPr/>
        </p:nvGrpSpPr>
        <p:grpSpPr>
          <a:xfrm>
            <a:off x="1958975" y="1147763"/>
            <a:ext cx="3489325" cy="584200"/>
            <a:chOff x="417512" y="1051832"/>
            <a:chExt cx="2773515" cy="380765"/>
          </a:xfrm>
        </p:grpSpPr>
        <p:sp>
          <p:nvSpPr>
            <p:cNvPr id="48" name="AutoShape 3"/>
            <p:cNvSpPr>
              <a:spLocks noChangeArrowheads="1"/>
            </p:cNvSpPr>
            <p:nvPr/>
          </p:nvSpPr>
          <p:spPr bwMode="auto">
            <a:xfrm>
              <a:off x="417512" y="1121156"/>
              <a:ext cx="2699067" cy="311441"/>
            </a:xfrm>
            <a:prstGeom prst="rect">
              <a:avLst/>
            </a:prstGeom>
            <a:solidFill>
              <a:schemeClr val="tx1">
                <a:lumMod val="65000"/>
                <a:lumOff val="35000"/>
              </a:schemeClr>
            </a:solidFill>
            <a:ln w="12700" algn="ctr">
              <a:solidFill>
                <a:schemeClr val="bg1"/>
              </a:solidFill>
              <a:round/>
            </a:ln>
            <a:effectLst/>
          </p:spPr>
          <p:txBody>
            <a:bodyPr anchor="ctr"/>
            <a:lstStyle/>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grpSp>
          <p:nvGrpSpPr>
            <p:cNvPr id="44049" name="组合 5"/>
            <p:cNvGrpSpPr/>
            <p:nvPr/>
          </p:nvGrpSpPr>
          <p:grpSpPr>
            <a:xfrm>
              <a:off x="497894" y="1051832"/>
              <a:ext cx="2693133" cy="322833"/>
              <a:chOff x="1169226" y="4293196"/>
              <a:chExt cx="3663725" cy="482599"/>
            </a:xfrm>
          </p:grpSpPr>
          <p:sp>
            <p:nvSpPr>
              <p:cNvPr id="44050" name="AutoShape 3"/>
              <p:cNvSpPr/>
              <p:nvPr/>
            </p:nvSpPr>
            <p:spPr>
              <a:xfrm>
                <a:off x="1169226" y="4293196"/>
                <a:ext cx="3663725" cy="482599"/>
              </a:xfrm>
              <a:prstGeom prst="rect">
                <a:avLst/>
              </a:prstGeom>
              <a:solidFill>
                <a:srgbClr val="22BAD8">
                  <a:alpha val="87842"/>
                </a:srgbClr>
              </a:solidFill>
              <a:ln w="12700" cap="flat" cmpd="sng">
                <a:solidFill>
                  <a:schemeClr val="bg1"/>
                </a:solidFill>
                <a:prstDash val="solid"/>
                <a:roun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a:spcBef>
                    <a:spcPct val="0"/>
                  </a:spcBef>
                  <a:buFontTx/>
                  <a:buNone/>
                </a:pPr>
                <a:endParaRPr lang="zh-CN" altLang="zh-CN" sz="2000" dirty="0">
                  <a:solidFill>
                    <a:schemeClr val="tx2"/>
                  </a:solidFill>
                  <a:latin typeface="Calibri" panose="020F0502020204030204" pitchFamily="34" charset="0"/>
                  <a:ea typeface="微软雅黑" panose="020B0503020204020204" charset="-122"/>
                </a:endParaRPr>
              </a:p>
            </p:txBody>
          </p:sp>
          <p:sp>
            <p:nvSpPr>
              <p:cNvPr id="44051" name="Rectangle 13"/>
              <p:cNvSpPr/>
              <p:nvPr/>
            </p:nvSpPr>
            <p:spPr>
              <a:xfrm>
                <a:off x="1242013" y="4343602"/>
                <a:ext cx="3490461" cy="38854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dist" eaLnBrk="1" hangingPunct="1">
                  <a:spcBef>
                    <a:spcPct val="0"/>
                  </a:spcBef>
                  <a:buFontTx/>
                  <a:buNone/>
                </a:pPr>
                <a:r>
                  <a:rPr lang="zh-CN" altLang="en-US" sz="2000" b="1" dirty="0">
                    <a:solidFill>
                      <a:schemeClr val="bg1"/>
                    </a:solidFill>
                    <a:latin typeface="Arial" panose="020B0604020202020204" pitchFamily="34" charset="0"/>
                  </a:rPr>
                  <a:t>选题原则</a:t>
                </a:r>
                <a:r>
                  <a:rPr lang="en-US" altLang="zh-CN" sz="2000" b="1" dirty="0">
                    <a:solidFill>
                      <a:schemeClr val="bg1"/>
                    </a:solidFill>
                    <a:latin typeface="Arial" panose="020B0604020202020204" pitchFamily="34" charset="0"/>
                  </a:rPr>
                  <a:t>——</a:t>
                </a:r>
                <a:r>
                  <a:rPr lang="zh-CN" altLang="en-US" sz="2000" b="1" dirty="0">
                    <a:solidFill>
                      <a:schemeClr val="bg1"/>
                    </a:solidFill>
                    <a:latin typeface="Arial" panose="020B0604020202020204" pitchFamily="34" charset="0"/>
                  </a:rPr>
                  <a:t>创新性原则</a:t>
                </a:r>
                <a:endParaRPr lang="zh-CN" altLang="zh-CN" sz="2000" dirty="0">
                  <a:solidFill>
                    <a:schemeClr val="bg1"/>
                  </a:solidFill>
                  <a:latin typeface="Arial" panose="020B0604020202020204" pitchFamily="34" charset="0"/>
                </a:endParaRPr>
              </a:p>
            </p:txBody>
          </p:sp>
        </p:grpSp>
      </p:grpSp>
      <p:sp>
        <p:nvSpPr>
          <p:cNvPr id="3" name="矩形 2"/>
          <p:cNvSpPr/>
          <p:nvPr/>
        </p:nvSpPr>
        <p:spPr>
          <a:xfrm>
            <a:off x="2087563" y="1709738"/>
            <a:ext cx="8404225" cy="1337945"/>
          </a:xfrm>
          <a:prstGeom prst="rect">
            <a:avLst/>
          </a:prstGeom>
        </p:spPr>
        <p:txBody>
          <a:bodyPr>
            <a:spAutoFit/>
          </a:bodyPr>
          <a:lstStyle/>
          <a:p>
            <a:pPr marL="0" marR="0" lvl="0" indent="304800" algn="l" defTabSz="914400" rtl="0" eaLnBrk="0" fontAlgn="base" latinLnBrk="0" hangingPunct="0">
              <a:lnSpc>
                <a:spcPct val="150000"/>
              </a:lnSpc>
              <a:spcBef>
                <a:spcPct val="0"/>
              </a:spcBef>
              <a:spcAft>
                <a:spcPts val="0"/>
              </a:spcAft>
              <a:buClrTx/>
              <a:buSzTx/>
              <a:buFontTx/>
              <a:buNone/>
              <a:defRPr/>
            </a:pPr>
            <a:r>
              <a:rPr kumimoji="0" lang="zh-CN" altLang="en-US"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   选题</a:t>
            </a:r>
            <a:r>
              <a:rPr kumimoji="0" lang="zh-CN" altLang="en-US"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ahoma" panose="020B0604030504040204" pitchFamily="34" charset="0"/>
              </a:rPr>
              <a:t>切忌盲目赶“热门”和“一窝蜂”</a:t>
            </a:r>
            <a:r>
              <a:rPr kumimoji="0" lang="zh-CN" altLang="en-US"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。创新可以从以下两方面考虑：从题目、形式到内容都是新的；由旧的题目开展新的内容，从而提出新的观点和看法。创新性原则具体包括</a:t>
            </a:r>
            <a:r>
              <a:rPr kumimoji="0" lang="zh-CN" altLang="en-US"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ahoma" panose="020B0604030504040204" pitchFamily="34" charset="0"/>
              </a:rPr>
              <a:t>人无我有、人有我精</a:t>
            </a:r>
            <a:r>
              <a:rPr kumimoji="0" lang="zh-CN" altLang="en-US"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两层含义。</a:t>
            </a:r>
            <a:endParaRPr kumimoji="0" lang="zh-CN" altLang="zh-CN" sz="11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 name="矩形 20"/>
          <p:cNvSpPr/>
          <p:nvPr/>
        </p:nvSpPr>
        <p:spPr>
          <a:xfrm>
            <a:off x="2063750" y="2898775"/>
            <a:ext cx="8175625" cy="1591310"/>
          </a:xfrm>
          <a:prstGeom prst="rect">
            <a:avLst/>
          </a:prstGeom>
        </p:spPr>
        <p:txBody>
          <a:bodyPr>
            <a:spAutoFit/>
          </a:bodyPr>
          <a:lstStyle/>
          <a:p>
            <a:pPr marL="0" marR="0" lvl="0" indent="304800" algn="l" defTabSz="914400" rtl="0" eaLnBrk="0" fontAlgn="base" latinLnBrk="0" hangingPunct="0">
              <a:lnSpc>
                <a:spcPct val="150000"/>
              </a:lnSpc>
              <a:spcBef>
                <a:spcPct val="0"/>
              </a:spcBef>
              <a:spcAft>
                <a:spcPts val="0"/>
              </a:spcAft>
              <a:buClrTx/>
              <a:buSzTx/>
              <a:buFontTx/>
              <a:buNone/>
              <a:defRPr/>
            </a:pPr>
            <a:r>
              <a:rPr kumimoji="0" lang="zh-CN" altLang="en-US"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a:t>
            </a:r>
            <a:r>
              <a:rPr kumimoji="0" lang="en-US"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1</a:t>
            </a:r>
            <a:r>
              <a:rPr kumimoji="0" lang="zh-CN" altLang="en-US"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a:t>
            </a:r>
            <a:r>
              <a:rPr kumimoji="0" lang="zh-CN" altLang="en-US"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ahoma" panose="020B0604030504040204" pitchFamily="34" charset="0"/>
              </a:rPr>
              <a:t>人无我有</a:t>
            </a:r>
            <a:r>
              <a:rPr kumimoji="0" lang="zh-CN" altLang="en-US"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。指从社会实践的课题、形式、内容进行创新，达到别人没有的新阶段。</a:t>
            </a:r>
            <a:endParaRPr kumimoji="0" lang="en-US"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endParaRPr>
          </a:p>
          <a:p>
            <a:pPr marL="0" marR="0" lvl="0" indent="304800" algn="l" defTabSz="914400" rtl="0" eaLnBrk="0" fontAlgn="base" latinLnBrk="0" hangingPunct="0">
              <a:lnSpc>
                <a:spcPct val="150000"/>
              </a:lnSpc>
              <a:spcBef>
                <a:spcPct val="0"/>
              </a:spcBef>
              <a:spcAft>
                <a:spcPts val="0"/>
              </a:spcAft>
              <a:buClrTx/>
              <a:buSzTx/>
              <a:buFontTx/>
              <a:buNone/>
              <a:defRPr/>
            </a:pPr>
            <a:r>
              <a:rPr kumimoji="0" lang="zh-CN" altLang="en-US"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a:t>
            </a:r>
            <a:r>
              <a:rPr kumimoji="0" lang="en-US"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2</a:t>
            </a:r>
            <a:r>
              <a:rPr kumimoji="0" lang="zh-CN" altLang="en-US"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a:t>
            </a:r>
            <a:r>
              <a:rPr kumimoji="0" lang="zh-CN" altLang="en-US"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ahoma" panose="020B0604030504040204" pitchFamily="34" charset="0"/>
              </a:rPr>
              <a:t>人有我精</a:t>
            </a:r>
            <a:r>
              <a:rPr kumimoji="0" lang="zh-CN" altLang="en-US"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。指从旧的题目钟挖掘新的内容，提出新的观点和看法。</a:t>
            </a:r>
            <a:endParaRPr kumimoji="0" lang="zh-CN" altLang="en-US"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endParaRPr>
          </a:p>
          <a:p>
            <a:pPr marL="0" marR="0" lvl="0" indent="304800" algn="l" defTabSz="914400" rtl="0" eaLnBrk="0" fontAlgn="base" latinLnBrk="0" hangingPunct="0">
              <a:lnSpc>
                <a:spcPct val="150000"/>
              </a:lnSpc>
              <a:spcBef>
                <a:spcPct val="0"/>
              </a:spcBef>
              <a:spcAft>
                <a:spcPts val="0"/>
              </a:spcAft>
              <a:buClrTx/>
              <a:buSzTx/>
              <a:buFontTx/>
              <a:buNone/>
              <a:defRPr/>
            </a:pPr>
            <a:endParaRPr kumimoji="0" lang="zh-CN" altLang="zh-CN" sz="11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61453" name="组合 4"/>
          <p:cNvGrpSpPr/>
          <p:nvPr/>
        </p:nvGrpSpPr>
        <p:grpSpPr>
          <a:xfrm>
            <a:off x="2095500" y="4589463"/>
            <a:ext cx="8120063" cy="1000125"/>
            <a:chOff x="595660" y="4650843"/>
            <a:chExt cx="8119948" cy="999651"/>
          </a:xfrm>
        </p:grpSpPr>
        <p:sp>
          <p:nvSpPr>
            <p:cNvPr id="2" name="矩形 1"/>
            <p:cNvSpPr/>
            <p:nvPr/>
          </p:nvSpPr>
          <p:spPr>
            <a:xfrm>
              <a:off x="595660" y="4715899"/>
              <a:ext cx="8119948" cy="921583"/>
            </a:xfrm>
            <a:prstGeom prst="rect">
              <a:avLst/>
            </a:prstGeom>
          </p:spPr>
          <p:txBody>
            <a:bodyPr>
              <a:spAutoFit/>
            </a:bodyPr>
            <a:lstStyle/>
            <a:p>
              <a:pPr marL="0" marR="0" lvl="0" indent="304800" algn="l" defTabSz="914400" rtl="0" eaLnBrk="0" fontAlgn="base" latinLnBrk="0" hangingPunct="0">
                <a:lnSpc>
                  <a:spcPct val="150000"/>
                </a:lnSpc>
                <a:spcBef>
                  <a:spcPct val="0"/>
                </a:spcBef>
                <a:spcAft>
                  <a:spcPts val="0"/>
                </a:spcAft>
                <a:buClrTx/>
                <a:buSzTx/>
                <a:buFontTx/>
                <a:buNone/>
                <a:defRPr/>
              </a:pPr>
              <a:r>
                <a:rPr kumimoji="0" lang="zh-CN" altLang="zh-CN" sz="1800" b="0" i="0" u="none" strike="noStrike" kern="1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ahoma" panose="020B0604030504040204" pitchFamily="34" charset="0"/>
                </a:rPr>
                <a:t>这三条原则之间存在一定的联系：现实性是最基本的原则，可行性是决定性原则，创新性是前两条原则的基础上进一步创新与优化的原则。</a:t>
              </a:r>
              <a:endParaRPr kumimoji="0" lang="zh-CN" altLang="zh-CN" sz="11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矩形 22"/>
            <p:cNvSpPr/>
            <p:nvPr/>
          </p:nvSpPr>
          <p:spPr bwMode="auto">
            <a:xfrm>
              <a:off x="605185" y="4650843"/>
              <a:ext cx="8032636" cy="999651"/>
            </a:xfrm>
            <a:prstGeom prst="rect">
              <a:avLst/>
            </a:prstGeom>
            <a:solidFill>
              <a:srgbClr val="7030A0">
                <a:alpha val="10000"/>
              </a:srgbClr>
            </a:solidFill>
            <a:ln w="12700">
              <a:solidFill>
                <a:schemeClr val="bg1">
                  <a:lumMod val="50000"/>
                  <a:alpha val="5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
                  <a:srgbClr val="FF0000"/>
                </a:buClr>
                <a:buSzPct val="70000"/>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53"/>
                                        </p:tgtEl>
                                        <p:attrNameLst>
                                          <p:attrName>style.visibility</p:attrName>
                                        </p:attrNameLst>
                                      </p:cBhvr>
                                      <p:to>
                                        <p:strVal val="visible"/>
                                      </p:to>
                                    </p:set>
                                    <p:animEffect transition="in" filter="fade">
                                      <p:cBhvr>
                                        <p:cTn id="12" dur="500"/>
                                        <p:tgtEl>
                                          <p:spTgt spid="61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直接连接符 6"/>
          <p:cNvSpPr/>
          <p:nvPr/>
        </p:nvSpPr>
        <p:spPr>
          <a:xfrm>
            <a:off x="1801813" y="785813"/>
            <a:ext cx="755650" cy="1587"/>
          </a:xfrm>
          <a:prstGeom prst="line">
            <a:avLst/>
          </a:prstGeom>
          <a:ln w="15875" cap="flat" cmpd="sng">
            <a:solidFill>
              <a:srgbClr val="6CAC00"/>
            </a:solidFill>
            <a:prstDash val="sysDash"/>
            <a:bevel/>
            <a:headEnd type="none" w="med" len="med"/>
            <a:tailEnd type="none" w="med" len="med"/>
          </a:ln>
        </p:spPr>
      </p:sp>
      <p:sp>
        <p:nvSpPr>
          <p:cNvPr id="45059" name="直接连接符 5"/>
          <p:cNvSpPr/>
          <p:nvPr/>
        </p:nvSpPr>
        <p:spPr>
          <a:xfrm rot="5400000">
            <a:off x="2138363" y="376238"/>
            <a:ext cx="755650" cy="3175"/>
          </a:xfrm>
          <a:prstGeom prst="line">
            <a:avLst/>
          </a:prstGeom>
          <a:ln w="15875" cap="flat" cmpd="sng">
            <a:solidFill>
              <a:srgbClr val="6CAC00"/>
            </a:solidFill>
            <a:prstDash val="sysDash"/>
            <a:bevel/>
            <a:headEnd type="none" w="med" len="med"/>
            <a:tailEnd type="none" w="med" len="med"/>
          </a:ln>
        </p:spPr>
      </p:sp>
      <p:grpSp>
        <p:nvGrpSpPr>
          <p:cNvPr id="45060" name="组合 4"/>
          <p:cNvGrpSpPr/>
          <p:nvPr/>
        </p:nvGrpSpPr>
        <p:grpSpPr>
          <a:xfrm>
            <a:off x="2238375" y="500063"/>
            <a:ext cx="571500" cy="571500"/>
            <a:chOff x="0" y="0"/>
            <a:chExt cx="1143008" cy="1143008"/>
          </a:xfrm>
        </p:grpSpPr>
        <p:sp>
          <p:nvSpPr>
            <p:cNvPr id="45079"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45080" name="椭圆 2"/>
            <p:cNvSpPr/>
            <p:nvPr/>
          </p:nvSpPr>
          <p:spPr>
            <a:xfrm>
              <a:off x="139088" y="134068"/>
              <a:ext cx="864000" cy="864000"/>
            </a:xfrm>
            <a:prstGeom prst="ellipse">
              <a:avLst/>
            </a:prstGeom>
            <a:solidFill>
              <a:srgbClr val="6CAC00"/>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5</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45081"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45061" name="直接连接符 7"/>
          <p:cNvSpPr/>
          <p:nvPr/>
        </p:nvSpPr>
        <p:spPr>
          <a:xfrm rot="5400000">
            <a:off x="-955675" y="3538538"/>
            <a:ext cx="5507038" cy="1587"/>
          </a:xfrm>
          <a:prstGeom prst="line">
            <a:avLst/>
          </a:prstGeom>
          <a:ln w="15875" cap="flat" cmpd="sng">
            <a:solidFill>
              <a:srgbClr val="6CAC00"/>
            </a:solidFill>
            <a:prstDash val="sysDash"/>
            <a:bevel/>
            <a:headEnd type="none" w="med" len="med"/>
            <a:tailEnd type="none" w="med" len="med"/>
          </a:ln>
        </p:spPr>
      </p:sp>
      <p:sp>
        <p:nvSpPr>
          <p:cNvPr id="45062" name="直接连接符 8"/>
          <p:cNvSpPr/>
          <p:nvPr/>
        </p:nvSpPr>
        <p:spPr>
          <a:xfrm>
            <a:off x="1809750" y="6284913"/>
            <a:ext cx="684213" cy="1587"/>
          </a:xfrm>
          <a:prstGeom prst="line">
            <a:avLst/>
          </a:prstGeom>
          <a:ln w="15875" cap="flat" cmpd="sng">
            <a:solidFill>
              <a:srgbClr val="6CAC00"/>
            </a:solidFill>
            <a:prstDash val="sysDash"/>
            <a:bevel/>
            <a:headEnd type="none" w="med" len="med"/>
            <a:tailEnd type="none" w="med" len="med"/>
          </a:ln>
        </p:spPr>
      </p:sp>
      <p:sp>
        <p:nvSpPr>
          <p:cNvPr id="45063" name="直接连接符 9"/>
          <p:cNvSpPr/>
          <p:nvPr/>
        </p:nvSpPr>
        <p:spPr>
          <a:xfrm rot="5400000">
            <a:off x="2179638" y="6589713"/>
            <a:ext cx="612775" cy="1587"/>
          </a:xfrm>
          <a:prstGeom prst="line">
            <a:avLst/>
          </a:prstGeom>
          <a:ln w="15875" cap="flat" cmpd="sng">
            <a:solidFill>
              <a:srgbClr val="6CAC00"/>
            </a:solidFill>
            <a:prstDash val="sysDash"/>
            <a:bevel/>
            <a:headEnd type="none" w="med" len="med"/>
            <a:tailEnd type="none" w="med" len="med"/>
          </a:ln>
        </p:spPr>
      </p:sp>
      <p:sp>
        <p:nvSpPr>
          <p:cNvPr id="45064" name="矩形 10"/>
          <p:cNvSpPr/>
          <p:nvPr/>
        </p:nvSpPr>
        <p:spPr>
          <a:xfrm>
            <a:off x="2952750" y="466725"/>
            <a:ext cx="4929188" cy="6429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rPr>
              <a:t>大学生社会实践怎么选题？</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grpSp>
        <p:nvGrpSpPr>
          <p:cNvPr id="45065" name="组合 15"/>
          <p:cNvGrpSpPr/>
          <p:nvPr/>
        </p:nvGrpSpPr>
        <p:grpSpPr>
          <a:xfrm>
            <a:off x="3935413" y="1423988"/>
            <a:ext cx="4681537" cy="876300"/>
            <a:chOff x="417512" y="1051832"/>
            <a:chExt cx="2773515" cy="380765"/>
          </a:xfrm>
        </p:grpSpPr>
        <p:sp>
          <p:nvSpPr>
            <p:cNvPr id="17" name="AutoShape 3"/>
            <p:cNvSpPr>
              <a:spLocks noChangeArrowheads="1"/>
            </p:cNvSpPr>
            <p:nvPr/>
          </p:nvSpPr>
          <p:spPr bwMode="auto">
            <a:xfrm>
              <a:off x="417512" y="1121501"/>
              <a:ext cx="2699216" cy="311096"/>
            </a:xfrm>
            <a:prstGeom prst="rect">
              <a:avLst/>
            </a:prstGeom>
            <a:solidFill>
              <a:schemeClr val="tx1">
                <a:lumMod val="65000"/>
                <a:lumOff val="35000"/>
              </a:schemeClr>
            </a:solidFill>
            <a:ln w="12700" algn="ctr">
              <a:solidFill>
                <a:schemeClr val="bg1"/>
              </a:solidFill>
              <a:round/>
            </a:ln>
            <a:effectLst/>
          </p:spPr>
          <p:txBody>
            <a:bodyPr anchor="ctr"/>
            <a:lstStyle/>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grpSp>
          <p:nvGrpSpPr>
            <p:cNvPr id="45076" name="组合 5"/>
            <p:cNvGrpSpPr/>
            <p:nvPr/>
          </p:nvGrpSpPr>
          <p:grpSpPr>
            <a:xfrm>
              <a:off x="497894" y="1051832"/>
              <a:ext cx="2693133" cy="322833"/>
              <a:chOff x="1169226" y="4293196"/>
              <a:chExt cx="3663725" cy="482599"/>
            </a:xfrm>
          </p:grpSpPr>
          <p:sp>
            <p:nvSpPr>
              <p:cNvPr id="45077" name="AutoShape 3"/>
              <p:cNvSpPr/>
              <p:nvPr/>
            </p:nvSpPr>
            <p:spPr>
              <a:xfrm>
                <a:off x="1169226" y="4293196"/>
                <a:ext cx="3663725" cy="482599"/>
              </a:xfrm>
              <a:prstGeom prst="rect">
                <a:avLst/>
              </a:prstGeom>
              <a:solidFill>
                <a:srgbClr val="22BAD8">
                  <a:alpha val="87842"/>
                </a:srgbClr>
              </a:solidFill>
              <a:ln w="12700" cap="flat" cmpd="sng">
                <a:solidFill>
                  <a:schemeClr val="bg1"/>
                </a:solidFill>
                <a:prstDash val="solid"/>
                <a:roun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a:spcBef>
                    <a:spcPct val="0"/>
                  </a:spcBef>
                  <a:buFontTx/>
                  <a:buNone/>
                </a:pPr>
                <a:endParaRPr lang="zh-CN" altLang="zh-CN" sz="2000" dirty="0">
                  <a:solidFill>
                    <a:schemeClr val="tx2"/>
                  </a:solidFill>
                  <a:latin typeface="Calibri" panose="020F0502020204030204" pitchFamily="34" charset="0"/>
                  <a:ea typeface="微软雅黑" panose="020B0503020204020204" charset="-122"/>
                </a:endParaRPr>
              </a:p>
            </p:txBody>
          </p:sp>
          <p:sp>
            <p:nvSpPr>
              <p:cNvPr id="45078" name="Rectangle 13"/>
              <p:cNvSpPr/>
              <p:nvPr/>
            </p:nvSpPr>
            <p:spPr>
              <a:xfrm>
                <a:off x="1242013" y="4343602"/>
                <a:ext cx="3490461" cy="37905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dist" eaLnBrk="1" hangingPunct="1">
                  <a:spcBef>
                    <a:spcPct val="0"/>
                  </a:spcBef>
                  <a:buFontTx/>
                  <a:buNone/>
                </a:pPr>
                <a:r>
                  <a:rPr lang="zh-CN" altLang="en-US" sz="3200" b="1" dirty="0">
                    <a:solidFill>
                      <a:schemeClr val="bg1"/>
                    </a:solidFill>
                    <a:latin typeface="Arial" panose="020B0604020202020204" pitchFamily="34" charset="0"/>
                  </a:rPr>
                  <a:t>选题确定的步骤要点</a:t>
                </a:r>
                <a:endParaRPr lang="zh-CN" altLang="zh-CN" sz="3200" dirty="0">
                  <a:solidFill>
                    <a:schemeClr val="bg1"/>
                  </a:solidFill>
                  <a:latin typeface="Arial" panose="020B0604020202020204" pitchFamily="34" charset="0"/>
                </a:endParaRPr>
              </a:p>
            </p:txBody>
          </p:sp>
        </p:grpSp>
      </p:grpSp>
      <p:grpSp>
        <p:nvGrpSpPr>
          <p:cNvPr id="45066" name="组合 2"/>
          <p:cNvGrpSpPr/>
          <p:nvPr/>
        </p:nvGrpSpPr>
        <p:grpSpPr>
          <a:xfrm>
            <a:off x="2640013" y="2924175"/>
            <a:ext cx="7112000" cy="2921000"/>
            <a:chOff x="1131888" y="2924175"/>
            <a:chExt cx="7112000" cy="2921000"/>
          </a:xfrm>
        </p:grpSpPr>
        <p:sp>
          <p:nvSpPr>
            <p:cNvPr id="45067" name="AutoShape 6"/>
            <p:cNvSpPr/>
            <p:nvPr/>
          </p:nvSpPr>
          <p:spPr>
            <a:xfrm flipH="1" flipV="1">
              <a:off x="1171986" y="4863620"/>
              <a:ext cx="5343883" cy="381186"/>
            </a:xfrm>
            <a:prstGeom prst="parallelogram">
              <a:avLst>
                <a:gd name="adj" fmla="val 230011"/>
              </a:avLst>
            </a:prstGeom>
            <a:solidFill>
              <a:srgbClr val="AEAEAE"/>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spcBef>
                  <a:spcPct val="0"/>
                </a:spcBef>
                <a:buFontTx/>
                <a:buNone/>
              </a:pPr>
              <a:endParaRPr lang="zh-CN" altLang="en-US" sz="1800" dirty="0">
                <a:solidFill>
                  <a:schemeClr val="tx1"/>
                </a:solidFill>
                <a:latin typeface="微软雅黑" panose="020B0503020204020204" charset="-122"/>
                <a:ea typeface="微软雅黑" panose="020B0503020204020204" charset="-122"/>
              </a:endParaRPr>
            </a:p>
          </p:txBody>
        </p:sp>
        <p:sp>
          <p:nvSpPr>
            <p:cNvPr id="45068" name="Rectangle 7"/>
            <p:cNvSpPr/>
            <p:nvPr/>
          </p:nvSpPr>
          <p:spPr>
            <a:xfrm>
              <a:off x="1171986" y="5244806"/>
              <a:ext cx="4479873" cy="600369"/>
            </a:xfrm>
            <a:prstGeom prst="rect">
              <a:avLst/>
            </a:prstGeom>
            <a:gradFill rotWithShape="1">
              <a:gsLst>
                <a:gs pos="0">
                  <a:srgbClr val="FF9900"/>
                </a:gs>
                <a:gs pos="100000">
                  <a:srgbClr val="764700"/>
                </a:gs>
              </a:gsLst>
              <a:lin ang="2700000" scaled="1"/>
              <a:tileRect/>
            </a:gra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a:spcBef>
                  <a:spcPct val="0"/>
                </a:spcBef>
                <a:buFontTx/>
                <a:buNone/>
              </a:pPr>
              <a:r>
                <a:rPr lang="zh-CN" altLang="en-US" sz="2000" b="1" dirty="0">
                  <a:solidFill>
                    <a:srgbClr val="FFFFFF"/>
                  </a:solidFill>
                  <a:latin typeface="微软雅黑" panose="020B0503020204020204" charset="-122"/>
                  <a:ea typeface="微软雅黑" panose="020B0503020204020204" charset="-122"/>
                </a:rPr>
                <a:t>确定实践选题意向及组织形式</a:t>
              </a:r>
              <a:endParaRPr lang="en-US" altLang="ko-KR" sz="2000" b="1" dirty="0">
                <a:solidFill>
                  <a:srgbClr val="FFFFFF"/>
                </a:solidFill>
                <a:latin typeface="微软雅黑" panose="020B0503020204020204" charset="-122"/>
                <a:ea typeface="微软雅黑" panose="020B0503020204020204" charset="-122"/>
              </a:endParaRPr>
            </a:p>
          </p:txBody>
        </p:sp>
        <p:sp>
          <p:nvSpPr>
            <p:cNvPr id="45069" name="AutoShape 8"/>
            <p:cNvSpPr/>
            <p:nvPr/>
          </p:nvSpPr>
          <p:spPr>
            <a:xfrm flipH="1" flipV="1">
              <a:off x="2463667" y="3905730"/>
              <a:ext cx="4916212" cy="381186"/>
            </a:xfrm>
            <a:prstGeom prst="parallelogram">
              <a:avLst>
                <a:gd name="adj" fmla="val 229994"/>
              </a:avLst>
            </a:prstGeom>
            <a:solidFill>
              <a:srgbClr val="AEAEAE"/>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spcBef>
                  <a:spcPct val="0"/>
                </a:spcBef>
                <a:buFontTx/>
                <a:buNone/>
              </a:pPr>
              <a:endParaRPr lang="zh-CN" altLang="en-US" sz="1800" dirty="0">
                <a:solidFill>
                  <a:schemeClr val="tx1"/>
                </a:solidFill>
                <a:latin typeface="微软雅黑" panose="020B0503020204020204" charset="-122"/>
                <a:ea typeface="微软雅黑" panose="020B0503020204020204" charset="-122"/>
              </a:endParaRPr>
            </a:p>
          </p:txBody>
        </p:sp>
        <p:sp>
          <p:nvSpPr>
            <p:cNvPr id="45070" name="Rectangle 9"/>
            <p:cNvSpPr/>
            <p:nvPr/>
          </p:nvSpPr>
          <p:spPr>
            <a:xfrm>
              <a:off x="2463667" y="4286916"/>
              <a:ext cx="4052202" cy="600369"/>
            </a:xfrm>
            <a:prstGeom prst="rect">
              <a:avLst/>
            </a:prstGeom>
            <a:gradFill rotWithShape="1">
              <a:gsLst>
                <a:gs pos="0">
                  <a:srgbClr val="FF6600"/>
                </a:gs>
                <a:gs pos="100000">
                  <a:srgbClr val="762F00"/>
                </a:gs>
              </a:gsLst>
              <a:lin ang="2700000" scaled="1"/>
              <a:tileRect/>
            </a:gra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a:spcBef>
                  <a:spcPct val="0"/>
                </a:spcBef>
                <a:buFontTx/>
                <a:buNone/>
              </a:pPr>
              <a:r>
                <a:rPr lang="zh-CN" altLang="en-US" sz="2000" b="1" dirty="0">
                  <a:solidFill>
                    <a:srgbClr val="FFFFFF"/>
                  </a:solidFill>
                  <a:latin typeface="微软雅黑" panose="020B0503020204020204" charset="-122"/>
                  <a:ea typeface="微软雅黑" panose="020B0503020204020204" charset="-122"/>
                </a:rPr>
                <a:t>确定实践选题的内容类型</a:t>
              </a:r>
              <a:endParaRPr lang="en-US" altLang="ko-KR" sz="2000" b="1" dirty="0">
                <a:solidFill>
                  <a:srgbClr val="FFFFFF"/>
                </a:solidFill>
                <a:latin typeface="微软雅黑" panose="020B0503020204020204" charset="-122"/>
                <a:ea typeface="微软雅黑" panose="020B0503020204020204" charset="-122"/>
              </a:endParaRPr>
            </a:p>
          </p:txBody>
        </p:sp>
        <p:sp>
          <p:nvSpPr>
            <p:cNvPr id="45071" name="AutoShape 10"/>
            <p:cNvSpPr/>
            <p:nvPr/>
          </p:nvSpPr>
          <p:spPr>
            <a:xfrm flipH="1" flipV="1">
              <a:off x="3795444" y="2924175"/>
              <a:ext cx="4448444" cy="381186"/>
            </a:xfrm>
            <a:prstGeom prst="parallelogram">
              <a:avLst>
                <a:gd name="adj" fmla="val 229992"/>
              </a:avLst>
            </a:prstGeom>
            <a:solidFill>
              <a:srgbClr val="AEAEAE"/>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spcBef>
                  <a:spcPct val="0"/>
                </a:spcBef>
                <a:buFontTx/>
                <a:buNone/>
              </a:pPr>
              <a:endParaRPr lang="zh-CN" altLang="en-US" sz="1800" dirty="0">
                <a:solidFill>
                  <a:schemeClr val="tx1"/>
                </a:solidFill>
                <a:latin typeface="微软雅黑" panose="020B0503020204020204" charset="-122"/>
                <a:ea typeface="微软雅黑" panose="020B0503020204020204" charset="-122"/>
              </a:endParaRPr>
            </a:p>
          </p:txBody>
        </p:sp>
        <p:sp>
          <p:nvSpPr>
            <p:cNvPr id="45072" name="Rectangle 11"/>
            <p:cNvSpPr/>
            <p:nvPr/>
          </p:nvSpPr>
          <p:spPr>
            <a:xfrm>
              <a:off x="3795446" y="3305361"/>
              <a:ext cx="3584434" cy="600369"/>
            </a:xfrm>
            <a:prstGeom prst="rect">
              <a:avLst/>
            </a:prstGeom>
            <a:gradFill rotWithShape="1">
              <a:gsLst>
                <a:gs pos="0">
                  <a:srgbClr val="CC3300"/>
                </a:gs>
                <a:gs pos="100000">
                  <a:srgbClr val="5E1800"/>
                </a:gs>
              </a:gsLst>
              <a:lin ang="2700000" scaled="1"/>
              <a:tileRect/>
            </a:gra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just">
                <a:spcBef>
                  <a:spcPct val="0"/>
                </a:spcBef>
                <a:buFontTx/>
                <a:buNone/>
              </a:pPr>
              <a:r>
                <a:rPr lang="zh-CN" altLang="en-US" sz="2000" b="1" i="1" dirty="0">
                  <a:solidFill>
                    <a:srgbClr val="FFFFFF"/>
                  </a:solidFill>
                  <a:latin typeface="微软雅黑" panose="020B0503020204020204" charset="-122"/>
                  <a:ea typeface="微软雅黑" panose="020B0503020204020204" charset="-122"/>
                </a:rPr>
                <a:t>确定最终实践选题并制定方案</a:t>
              </a:r>
              <a:endParaRPr lang="en-US" altLang="ko-KR" sz="2000" b="1" i="1" dirty="0">
                <a:solidFill>
                  <a:srgbClr val="FFFFFF"/>
                </a:solidFill>
                <a:latin typeface="微软雅黑" panose="020B0503020204020204" charset="-122"/>
                <a:ea typeface="微软雅黑" panose="020B0503020204020204" charset="-122"/>
              </a:endParaRPr>
            </a:p>
          </p:txBody>
        </p:sp>
        <p:sp>
          <p:nvSpPr>
            <p:cNvPr id="45073" name="AutoShape 24"/>
            <p:cNvSpPr/>
            <p:nvPr/>
          </p:nvSpPr>
          <p:spPr>
            <a:xfrm rot="-5505805">
              <a:off x="1365619" y="3891180"/>
              <a:ext cx="1143559" cy="1611022"/>
            </a:xfrm>
            <a:custGeom>
              <a:avLst/>
              <a:gdLst>
                <a:gd name="txL" fmla="*/ 3163 w 21600"/>
                <a:gd name="txT" fmla="*/ 3163 h 21600"/>
                <a:gd name="txR" fmla="*/ 18437 w 21600"/>
                <a:gd name="txB" fmla="*/ 18437 h 2160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gradFill rotWithShape="0">
              <a:gsLst>
                <a:gs pos="0">
                  <a:srgbClr val="FF9933">
                    <a:alpha val="100000"/>
                  </a:srgbClr>
                </a:gs>
                <a:gs pos="100000">
                  <a:srgbClr val="764718">
                    <a:alpha val="0"/>
                  </a:srgbClr>
                </a:gs>
              </a:gsLst>
              <a:lin ang="5400000" scaled="1"/>
              <a:tileRect/>
            </a:gradFill>
            <a:ln w="19050">
              <a:noFill/>
            </a:ln>
          </p:spPr>
          <p:txBody>
            <a:bodyPr/>
            <a:p>
              <a:endParaRPr lang="zh-CN" altLang="en-US"/>
            </a:p>
          </p:txBody>
        </p:sp>
        <p:sp>
          <p:nvSpPr>
            <p:cNvPr id="45074" name="AutoShape 25"/>
            <p:cNvSpPr/>
            <p:nvPr/>
          </p:nvSpPr>
          <p:spPr>
            <a:xfrm rot="-5505805">
              <a:off x="2697398" y="2900095"/>
              <a:ext cx="1143559" cy="1611022"/>
            </a:xfrm>
            <a:custGeom>
              <a:avLst/>
              <a:gdLst>
                <a:gd name="txL" fmla="*/ 3163 w 21600"/>
                <a:gd name="txT" fmla="*/ 3163 h 21600"/>
                <a:gd name="txR" fmla="*/ 18437 w 21600"/>
                <a:gd name="txB" fmla="*/ 18437 h 2160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gradFill rotWithShape="0">
              <a:gsLst>
                <a:gs pos="0">
                  <a:srgbClr val="FF9933">
                    <a:alpha val="100000"/>
                  </a:srgbClr>
                </a:gs>
                <a:gs pos="100000">
                  <a:srgbClr val="764718">
                    <a:alpha val="0"/>
                  </a:srgbClr>
                </a:gs>
              </a:gsLst>
              <a:lin ang="5400000" scaled="1"/>
              <a:tileRect/>
            </a:gradFill>
            <a:ln w="19050">
              <a:noFill/>
            </a:ln>
          </p:spPr>
          <p:txBody>
            <a:bodyPr/>
            <a:p>
              <a:endParaRPr lang="zh-CN" altLang="en-US"/>
            </a:p>
          </p:txBody>
        </p:sp>
      </p:gr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直接连接符 6"/>
          <p:cNvSpPr/>
          <p:nvPr/>
        </p:nvSpPr>
        <p:spPr>
          <a:xfrm>
            <a:off x="1801813" y="785813"/>
            <a:ext cx="755650" cy="1587"/>
          </a:xfrm>
          <a:prstGeom prst="line">
            <a:avLst/>
          </a:prstGeom>
          <a:ln w="15875" cap="flat" cmpd="sng">
            <a:solidFill>
              <a:srgbClr val="6CAC00"/>
            </a:solidFill>
            <a:prstDash val="sysDash"/>
            <a:bevel/>
            <a:headEnd type="none" w="med" len="med"/>
            <a:tailEnd type="none" w="med" len="med"/>
          </a:ln>
        </p:spPr>
      </p:sp>
      <p:sp>
        <p:nvSpPr>
          <p:cNvPr id="49155" name="直接连接符 5"/>
          <p:cNvSpPr/>
          <p:nvPr/>
        </p:nvSpPr>
        <p:spPr>
          <a:xfrm rot="5400000">
            <a:off x="2138363" y="376238"/>
            <a:ext cx="755650" cy="3175"/>
          </a:xfrm>
          <a:prstGeom prst="line">
            <a:avLst/>
          </a:prstGeom>
          <a:ln w="15875" cap="flat" cmpd="sng">
            <a:solidFill>
              <a:srgbClr val="6CAC00"/>
            </a:solidFill>
            <a:prstDash val="sysDash"/>
            <a:bevel/>
            <a:headEnd type="none" w="med" len="med"/>
            <a:tailEnd type="none" w="med" len="med"/>
          </a:ln>
        </p:spPr>
      </p:sp>
      <p:grpSp>
        <p:nvGrpSpPr>
          <p:cNvPr id="49156" name="组合 4"/>
          <p:cNvGrpSpPr/>
          <p:nvPr/>
        </p:nvGrpSpPr>
        <p:grpSpPr>
          <a:xfrm>
            <a:off x="2238375" y="500063"/>
            <a:ext cx="571500" cy="571500"/>
            <a:chOff x="0" y="0"/>
            <a:chExt cx="1143008" cy="1143008"/>
          </a:xfrm>
        </p:grpSpPr>
        <p:sp>
          <p:nvSpPr>
            <p:cNvPr id="49169"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49170" name="椭圆 2"/>
            <p:cNvSpPr/>
            <p:nvPr/>
          </p:nvSpPr>
          <p:spPr>
            <a:xfrm>
              <a:off x="139088" y="134068"/>
              <a:ext cx="864000" cy="864000"/>
            </a:xfrm>
            <a:prstGeom prst="ellipse">
              <a:avLst/>
            </a:prstGeom>
            <a:solidFill>
              <a:srgbClr val="6CAC00"/>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5</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49171"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49157" name="直接连接符 7"/>
          <p:cNvSpPr/>
          <p:nvPr/>
        </p:nvSpPr>
        <p:spPr>
          <a:xfrm rot="5400000">
            <a:off x="-955675" y="3538538"/>
            <a:ext cx="5507038" cy="1587"/>
          </a:xfrm>
          <a:prstGeom prst="line">
            <a:avLst/>
          </a:prstGeom>
          <a:ln w="15875" cap="flat" cmpd="sng">
            <a:solidFill>
              <a:srgbClr val="6CAC00"/>
            </a:solidFill>
            <a:prstDash val="sysDash"/>
            <a:bevel/>
            <a:headEnd type="none" w="med" len="med"/>
            <a:tailEnd type="none" w="med" len="med"/>
          </a:ln>
        </p:spPr>
      </p:sp>
      <p:sp>
        <p:nvSpPr>
          <p:cNvPr id="49158" name="直接连接符 8"/>
          <p:cNvSpPr/>
          <p:nvPr/>
        </p:nvSpPr>
        <p:spPr>
          <a:xfrm>
            <a:off x="1809750" y="6284913"/>
            <a:ext cx="684213" cy="1587"/>
          </a:xfrm>
          <a:prstGeom prst="line">
            <a:avLst/>
          </a:prstGeom>
          <a:ln w="15875" cap="flat" cmpd="sng">
            <a:solidFill>
              <a:srgbClr val="6CAC00"/>
            </a:solidFill>
            <a:prstDash val="sysDash"/>
            <a:bevel/>
            <a:headEnd type="none" w="med" len="med"/>
            <a:tailEnd type="none" w="med" len="med"/>
          </a:ln>
        </p:spPr>
      </p:sp>
      <p:sp>
        <p:nvSpPr>
          <p:cNvPr id="49159" name="直接连接符 9"/>
          <p:cNvSpPr/>
          <p:nvPr/>
        </p:nvSpPr>
        <p:spPr>
          <a:xfrm rot="5400000">
            <a:off x="2179638" y="6589713"/>
            <a:ext cx="612775" cy="3175"/>
          </a:xfrm>
          <a:prstGeom prst="line">
            <a:avLst/>
          </a:prstGeom>
          <a:ln w="15875" cap="flat" cmpd="sng">
            <a:solidFill>
              <a:srgbClr val="6CAC00"/>
            </a:solidFill>
            <a:prstDash val="sysDash"/>
            <a:bevel/>
            <a:headEnd type="none" w="med" len="med"/>
            <a:tailEnd type="none" w="med" len="med"/>
          </a:ln>
        </p:spPr>
      </p:sp>
      <p:sp>
        <p:nvSpPr>
          <p:cNvPr id="49160" name="矩形 10"/>
          <p:cNvSpPr/>
          <p:nvPr/>
        </p:nvSpPr>
        <p:spPr>
          <a:xfrm>
            <a:off x="2952750" y="466725"/>
            <a:ext cx="4929188" cy="6429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rPr>
              <a:t>大学生社会实践怎么选题？</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27" name="五边形 46"/>
          <p:cNvSpPr>
            <a:spLocks noChangeArrowheads="1"/>
          </p:cNvSpPr>
          <p:nvPr/>
        </p:nvSpPr>
        <p:spPr bwMode="auto">
          <a:xfrm rot="16200000">
            <a:off x="1189831" y="2534444"/>
            <a:ext cx="4465638" cy="2806700"/>
          </a:xfrm>
          <a:prstGeom prst="homePlate">
            <a:avLst>
              <a:gd name="adj" fmla="val 32214"/>
            </a:avLst>
          </a:prstGeom>
          <a:solidFill>
            <a:schemeClr val="accent5">
              <a:lumMod val="40000"/>
              <a:lumOff val="60000"/>
            </a:schemeClr>
          </a:solidFill>
          <a:ln>
            <a:noFill/>
          </a:ln>
        </p:spPr>
        <p:txBody>
          <a:bodyPr vert="eaVert"/>
          <a:lstStyle>
            <a:lvl1pPr eaLnBrk="0" hangingPunct="0">
              <a:spcBef>
                <a:spcPct val="20000"/>
              </a:spcBef>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第一点</a:t>
            </a:r>
            <a:endParaRPr kumimoji="0" lang="en-US"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在选题策划的过程中选题意向、备选课题再到最终的实践申报方案，</a:t>
            </a:r>
            <a:r>
              <a:rPr kumimoji="0" lang="zh-CN"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会有大量的或简略、或规范、或书面的规划筹备材料</a:t>
            </a:r>
            <a:endParaRPr kumimoji="0" lang="en-US"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000" b="0"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mn-cs"/>
              </a:rPr>
              <a:t>从整体上讲，具有一定的继承性，</a:t>
            </a:r>
            <a:r>
              <a:rPr kumimoji="0" lang="zh-CN" altLang="zh-CN" sz="2000" b="0" i="0" u="none" strike="noStrike" kern="1200" cap="none" spc="0" normalizeH="0" baseline="0" noProof="0" dirty="0">
                <a:ln>
                  <a:noFill/>
                </a:ln>
                <a:solidFill>
                  <a:srgbClr val="FF0000"/>
                </a:solidFill>
                <a:effectLst/>
                <a:uLnTx/>
                <a:uFillTx/>
                <a:latin typeface="Century Gothic" panose="020B0502020202020204" pitchFamily="34" charset="0"/>
                <a:ea typeface="宋体" panose="02010600030101010101" pitchFamily="2" charset="-122"/>
                <a:cs typeface="+mn-cs"/>
              </a:rPr>
              <a:t>是最终项目申报方案的来源和基础</a:t>
            </a:r>
            <a:endParaRPr kumimoji="0" lang="en-US"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选题设计初期，</a:t>
            </a:r>
            <a:r>
              <a:rPr kumimoji="0" lang="zh-CN"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有效把关筹备材料质量</a:t>
            </a:r>
            <a:endPar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p:txBody>
      </p:sp>
      <p:sp>
        <p:nvSpPr>
          <p:cNvPr id="28" name="五边形 47"/>
          <p:cNvSpPr>
            <a:spLocks noChangeArrowheads="1"/>
          </p:cNvSpPr>
          <p:nvPr/>
        </p:nvSpPr>
        <p:spPr bwMode="auto">
          <a:xfrm rot="16200000">
            <a:off x="3925888" y="2632075"/>
            <a:ext cx="4430713" cy="2646363"/>
          </a:xfrm>
          <a:prstGeom prst="homePlate">
            <a:avLst>
              <a:gd name="adj" fmla="val 32214"/>
            </a:avLst>
          </a:prstGeom>
          <a:solidFill>
            <a:schemeClr val="tx2">
              <a:lumMod val="20000"/>
              <a:lumOff val="80000"/>
            </a:schemeClr>
          </a:solidFill>
          <a:ln>
            <a:noFill/>
          </a:ln>
        </p:spPr>
        <p:txBody>
          <a:bodyPr vert="eaVert"/>
          <a:lstStyle>
            <a:lvl1pPr eaLnBrk="0" hangingPunct="0">
              <a:spcBef>
                <a:spcPct val="20000"/>
              </a:spcBef>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第二点</a:t>
            </a:r>
            <a:endParaRPr kumimoji="0" lang="en-US"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选题策划是</a:t>
            </a:r>
            <a:r>
              <a:rPr kumimoji="0" lang="zh-CN"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一个不</a:t>
            </a:r>
            <a:r>
              <a:rPr kumimoji="0" lang="zh-CN" altLang="en-US"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断</a:t>
            </a:r>
            <a:r>
              <a:rPr kumimoji="0" lang="zh-CN"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调整完善</a:t>
            </a: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的过程</a:t>
            </a:r>
            <a:endParaRPr kumimoji="0" lang="en-US"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不</a:t>
            </a:r>
            <a:r>
              <a:rPr kumimoji="0" lang="zh-CN" altLang="en-US"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止</a:t>
            </a: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一次进行适当的取舍</a:t>
            </a:r>
            <a:r>
              <a:rPr kumimoji="0" lang="zh-CN" altLang="en-US"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a:t>
            </a:r>
            <a:r>
              <a:rPr kumimoji="0" lang="zh-CN"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多咨询和听取专家老师的意见</a:t>
            </a:r>
            <a:endParaRPr kumimoji="0" lang="zh-CN"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endParaRPr>
          </a:p>
        </p:txBody>
      </p:sp>
      <p:sp>
        <p:nvSpPr>
          <p:cNvPr id="29" name="五边形 48"/>
          <p:cNvSpPr>
            <a:spLocks noChangeArrowheads="1"/>
          </p:cNvSpPr>
          <p:nvPr/>
        </p:nvSpPr>
        <p:spPr bwMode="auto">
          <a:xfrm rot="16200000">
            <a:off x="6625431" y="2543969"/>
            <a:ext cx="4465638" cy="2787650"/>
          </a:xfrm>
          <a:prstGeom prst="homePlate">
            <a:avLst>
              <a:gd name="adj" fmla="val 32214"/>
            </a:avLst>
          </a:prstGeom>
          <a:solidFill>
            <a:schemeClr val="accent3">
              <a:lumMod val="40000"/>
              <a:lumOff val="60000"/>
            </a:schemeClr>
          </a:solidFill>
          <a:ln>
            <a:noFill/>
          </a:ln>
        </p:spPr>
        <p:txBody>
          <a:bodyPr vert="eaVert"/>
          <a:lstStyle>
            <a:lvl1pPr eaLnBrk="0" hangingPunct="0">
              <a:spcBef>
                <a:spcPct val="20000"/>
              </a:spcBef>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第三点</a:t>
            </a:r>
            <a:endParaRPr kumimoji="0" lang="en-US"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选题策划阶段也是</a:t>
            </a:r>
            <a:r>
              <a:rPr kumimoji="0" lang="zh-CN"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一个会遇到多重困难的阶段</a:t>
            </a:r>
            <a:endParaRPr kumimoji="0" lang="en-US"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团队内部的意见分歧、不</a:t>
            </a:r>
            <a:r>
              <a:rPr kumimoji="0" lang="zh-CN" altLang="en-US"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断</a:t>
            </a: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联系实践单位</a:t>
            </a:r>
            <a:r>
              <a:rPr kumimoji="0" lang="zh-CN" altLang="en-US"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a:t>
            </a: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选题内容</a:t>
            </a:r>
            <a:r>
              <a:rPr kumimoji="0" lang="zh-CN"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反复调整</a:t>
            </a:r>
            <a:endParaRPr kumimoji="0" lang="en-US"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正常的现象</a:t>
            </a:r>
            <a:r>
              <a:rPr kumimoji="0" lang="zh-CN" altLang="en-US"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a:t>
            </a:r>
            <a:r>
              <a:rPr kumimoji="0" lang="zh-CN" altLang="zh-CN" sz="2000" b="0"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实践中复杂情况的预演</a:t>
            </a:r>
            <a:r>
              <a:rPr kumimoji="0" lang="zh-CN" altLang="en-US"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a:t>
            </a:r>
            <a:r>
              <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提前学会解决这些问题，做好充分的准备工作</a:t>
            </a:r>
            <a:endParaRPr kumimoji="0" lang="zh-CN" altLang="zh-CN" sz="20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schemeClr val="tx1"/>
              </a:solidFill>
              <a:effectLst/>
              <a:uLnTx/>
              <a:uFillTx/>
              <a:latin typeface="+mn-ea"/>
              <a:ea typeface="+mn-ea"/>
              <a:cs typeface="+mn-cs"/>
            </a:endParaRPr>
          </a:p>
        </p:txBody>
      </p:sp>
      <p:grpSp>
        <p:nvGrpSpPr>
          <p:cNvPr id="49164" name="组合 15"/>
          <p:cNvGrpSpPr/>
          <p:nvPr/>
        </p:nvGrpSpPr>
        <p:grpSpPr>
          <a:xfrm>
            <a:off x="1941513" y="1085850"/>
            <a:ext cx="4010025" cy="584200"/>
            <a:chOff x="417512" y="1051832"/>
            <a:chExt cx="2773515" cy="380764"/>
          </a:xfrm>
        </p:grpSpPr>
        <p:sp>
          <p:nvSpPr>
            <p:cNvPr id="16" name="AutoShape 3"/>
            <p:cNvSpPr>
              <a:spLocks noChangeArrowheads="1"/>
            </p:cNvSpPr>
            <p:nvPr/>
          </p:nvSpPr>
          <p:spPr bwMode="auto">
            <a:xfrm>
              <a:off x="417512" y="1121156"/>
              <a:ext cx="2698852" cy="311440"/>
            </a:xfrm>
            <a:prstGeom prst="rect">
              <a:avLst/>
            </a:prstGeom>
            <a:solidFill>
              <a:schemeClr val="tx1">
                <a:lumMod val="65000"/>
                <a:lumOff val="35000"/>
              </a:schemeClr>
            </a:solidFill>
            <a:ln w="12700" algn="ctr">
              <a:solidFill>
                <a:schemeClr val="bg1"/>
              </a:solidFill>
              <a:round/>
            </a:ln>
            <a:effectLst/>
          </p:spPr>
          <p:txBody>
            <a:bodyPr anchor="ctr"/>
            <a:lstStyle/>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grpSp>
          <p:nvGrpSpPr>
            <p:cNvPr id="49166" name="组合 5"/>
            <p:cNvGrpSpPr/>
            <p:nvPr/>
          </p:nvGrpSpPr>
          <p:grpSpPr>
            <a:xfrm>
              <a:off x="497894" y="1051832"/>
              <a:ext cx="2693133" cy="322833"/>
              <a:chOff x="1169226" y="4293196"/>
              <a:chExt cx="3663725" cy="482599"/>
            </a:xfrm>
          </p:grpSpPr>
          <p:sp>
            <p:nvSpPr>
              <p:cNvPr id="49167" name="AutoShape 3"/>
              <p:cNvSpPr/>
              <p:nvPr/>
            </p:nvSpPr>
            <p:spPr>
              <a:xfrm>
                <a:off x="1169226" y="4293196"/>
                <a:ext cx="3663725" cy="482599"/>
              </a:xfrm>
              <a:prstGeom prst="rect">
                <a:avLst/>
              </a:prstGeom>
              <a:solidFill>
                <a:srgbClr val="22BAD8">
                  <a:alpha val="87842"/>
                </a:srgbClr>
              </a:solidFill>
              <a:ln w="12700" cap="flat" cmpd="sng">
                <a:solidFill>
                  <a:schemeClr val="bg1"/>
                </a:solidFill>
                <a:prstDash val="solid"/>
                <a:roun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a:spcBef>
                    <a:spcPct val="0"/>
                  </a:spcBef>
                  <a:buFontTx/>
                  <a:buNone/>
                </a:pPr>
                <a:endParaRPr lang="zh-CN" altLang="zh-CN" sz="2000" dirty="0">
                  <a:solidFill>
                    <a:schemeClr val="tx2"/>
                  </a:solidFill>
                  <a:latin typeface="Calibri" panose="020F0502020204030204" pitchFamily="34" charset="0"/>
                  <a:ea typeface="微软雅黑" panose="020B0503020204020204" charset="-122"/>
                </a:endParaRPr>
              </a:p>
            </p:txBody>
          </p:sp>
          <p:sp>
            <p:nvSpPr>
              <p:cNvPr id="49168" name="Rectangle 13"/>
              <p:cNvSpPr/>
              <p:nvPr/>
            </p:nvSpPr>
            <p:spPr>
              <a:xfrm>
                <a:off x="1242013" y="4343602"/>
                <a:ext cx="3490461" cy="38854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dist" eaLnBrk="1" hangingPunct="1">
                  <a:spcBef>
                    <a:spcPct val="0"/>
                  </a:spcBef>
                  <a:buFontTx/>
                  <a:buNone/>
                </a:pPr>
                <a:r>
                  <a:rPr lang="zh-CN" altLang="en-US" sz="2000" b="1" dirty="0">
                    <a:solidFill>
                      <a:schemeClr val="bg1"/>
                    </a:solidFill>
                    <a:latin typeface="Arial" panose="020B0604020202020204" pitchFamily="34" charset="0"/>
                  </a:rPr>
                  <a:t>选题确定过程的注意事项</a:t>
                </a:r>
                <a:endParaRPr lang="zh-CN" altLang="zh-CN" sz="2000" dirty="0">
                  <a:solidFill>
                    <a:schemeClr val="bg1"/>
                  </a:solidFill>
                  <a:latin typeface="Arial" panose="020B0604020202020204" pitchFamily="34" charset="0"/>
                </a:endParaRPr>
              </a:p>
            </p:txBody>
          </p:sp>
        </p:grpSp>
      </p:gr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直接连接符 6"/>
          <p:cNvSpPr/>
          <p:nvPr/>
        </p:nvSpPr>
        <p:spPr>
          <a:xfrm>
            <a:off x="1801813" y="785813"/>
            <a:ext cx="755650" cy="1587"/>
          </a:xfrm>
          <a:prstGeom prst="line">
            <a:avLst/>
          </a:prstGeom>
          <a:ln w="15875" cap="flat" cmpd="sng">
            <a:solidFill>
              <a:srgbClr val="A5A5A5"/>
            </a:solidFill>
            <a:prstDash val="sysDash"/>
            <a:bevel/>
            <a:headEnd type="none" w="med" len="med"/>
            <a:tailEnd type="none" w="med" len="med"/>
          </a:ln>
        </p:spPr>
      </p:sp>
      <p:sp>
        <p:nvSpPr>
          <p:cNvPr id="52227" name="直接连接符 5"/>
          <p:cNvSpPr/>
          <p:nvPr/>
        </p:nvSpPr>
        <p:spPr>
          <a:xfrm rot="5400000">
            <a:off x="2138363" y="376238"/>
            <a:ext cx="755650" cy="3175"/>
          </a:xfrm>
          <a:prstGeom prst="line">
            <a:avLst/>
          </a:prstGeom>
          <a:ln w="15875" cap="flat" cmpd="sng">
            <a:solidFill>
              <a:srgbClr val="A5A5A5"/>
            </a:solidFill>
            <a:prstDash val="sysDash"/>
            <a:bevel/>
            <a:headEnd type="none" w="med" len="med"/>
            <a:tailEnd type="none" w="med" len="med"/>
          </a:ln>
        </p:spPr>
      </p:sp>
      <p:grpSp>
        <p:nvGrpSpPr>
          <p:cNvPr id="52228" name="组合 4"/>
          <p:cNvGrpSpPr/>
          <p:nvPr/>
        </p:nvGrpSpPr>
        <p:grpSpPr>
          <a:xfrm>
            <a:off x="2238375" y="500063"/>
            <a:ext cx="571500" cy="571500"/>
            <a:chOff x="0" y="0"/>
            <a:chExt cx="1143008" cy="1143008"/>
          </a:xfrm>
        </p:grpSpPr>
        <p:sp>
          <p:nvSpPr>
            <p:cNvPr id="52243"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52244" name="椭圆 2"/>
            <p:cNvSpPr/>
            <p:nvPr/>
          </p:nvSpPr>
          <p:spPr>
            <a:xfrm>
              <a:off x="139088" y="134068"/>
              <a:ext cx="864000" cy="864000"/>
            </a:xfrm>
            <a:prstGeom prst="ellipse">
              <a:avLst/>
            </a:prstGeom>
            <a:solidFill>
              <a:srgbClr val="BFBFBF"/>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方正特粗光辉简体" pitchFamily="2" charset="-122"/>
                  <a:ea typeface="方正特粗光辉简体" pitchFamily="2" charset="-122"/>
                  <a:sym typeface="方正特粗光辉简体" pitchFamily="2" charset="-122"/>
                </a:rPr>
                <a:t>7</a:t>
              </a:r>
              <a:endParaRPr lang="zh-CN" altLang="zh-CN" sz="2800" dirty="0">
                <a:solidFill>
                  <a:schemeClr val="bg1"/>
                </a:solidFill>
                <a:latin typeface="方正特粗光辉简体" pitchFamily="2" charset="-122"/>
                <a:ea typeface="方正特粗光辉简体" pitchFamily="2" charset="-122"/>
                <a:sym typeface="方正特粗光辉简体" pitchFamily="2" charset="-122"/>
              </a:endParaRPr>
            </a:p>
          </p:txBody>
        </p:sp>
        <p:sp>
          <p:nvSpPr>
            <p:cNvPr id="52245"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1800" dirty="0">
                <a:solidFill>
                  <a:schemeClr val="tx1"/>
                </a:solidFill>
                <a:latin typeface="宋体" panose="02010600030101010101" pitchFamily="2" charset="-122"/>
                <a:sym typeface="宋体" panose="02010600030101010101" pitchFamily="2" charset="-122"/>
              </a:endParaRPr>
            </a:p>
          </p:txBody>
        </p:sp>
      </p:grpSp>
      <p:sp>
        <p:nvSpPr>
          <p:cNvPr id="52229" name="直接连接符 7"/>
          <p:cNvSpPr/>
          <p:nvPr/>
        </p:nvSpPr>
        <p:spPr>
          <a:xfrm rot="5400000">
            <a:off x="-955675" y="3538538"/>
            <a:ext cx="5507038" cy="1587"/>
          </a:xfrm>
          <a:prstGeom prst="line">
            <a:avLst/>
          </a:prstGeom>
          <a:ln w="15875" cap="flat" cmpd="sng">
            <a:solidFill>
              <a:srgbClr val="A5A5A5"/>
            </a:solidFill>
            <a:prstDash val="sysDash"/>
            <a:bevel/>
            <a:headEnd type="none" w="med" len="med"/>
            <a:tailEnd type="none" w="med" len="med"/>
          </a:ln>
        </p:spPr>
      </p:sp>
      <p:sp>
        <p:nvSpPr>
          <p:cNvPr id="52230" name="直接连接符 8"/>
          <p:cNvSpPr/>
          <p:nvPr/>
        </p:nvSpPr>
        <p:spPr>
          <a:xfrm>
            <a:off x="1809750" y="6286500"/>
            <a:ext cx="684213" cy="1588"/>
          </a:xfrm>
          <a:prstGeom prst="line">
            <a:avLst/>
          </a:prstGeom>
          <a:ln w="15875" cap="flat" cmpd="sng">
            <a:solidFill>
              <a:srgbClr val="A5A5A5"/>
            </a:solidFill>
            <a:prstDash val="sysDash"/>
            <a:bevel/>
            <a:headEnd type="none" w="med" len="med"/>
            <a:tailEnd type="none" w="med" len="med"/>
          </a:ln>
        </p:spPr>
      </p:sp>
      <p:sp>
        <p:nvSpPr>
          <p:cNvPr id="52231" name="直接连接符 9"/>
          <p:cNvSpPr/>
          <p:nvPr/>
        </p:nvSpPr>
        <p:spPr>
          <a:xfrm rot="5400000">
            <a:off x="2216150" y="6597650"/>
            <a:ext cx="612775" cy="0"/>
          </a:xfrm>
          <a:prstGeom prst="line">
            <a:avLst/>
          </a:prstGeom>
          <a:ln w="15875" cap="flat" cmpd="sng">
            <a:solidFill>
              <a:srgbClr val="A5A5A5"/>
            </a:solidFill>
            <a:prstDash val="sysDash"/>
            <a:bevel/>
            <a:headEnd type="none" w="med" len="med"/>
            <a:tailEnd type="none" w="med" len="med"/>
          </a:ln>
        </p:spPr>
      </p:sp>
      <p:sp>
        <p:nvSpPr>
          <p:cNvPr id="52232" name="矩形 10"/>
          <p:cNvSpPr/>
          <p:nvPr/>
        </p:nvSpPr>
        <p:spPr>
          <a:xfrm>
            <a:off x="2952750" y="466725"/>
            <a:ext cx="4929188" cy="6429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en-US" sz="2800" b="1" dirty="0">
                <a:solidFill>
                  <a:schemeClr val="tx1"/>
                </a:solidFill>
                <a:latin typeface="Arial" panose="020B0604020202020204" pitchFamily="34" charset="0"/>
                <a:ea typeface="微软雅黑" panose="020B0503020204020204" charset="-122"/>
                <a:sym typeface="Arial" panose="020B0604020202020204" pitchFamily="34" charset="0"/>
              </a:rPr>
              <a:t>立项申报前期准备</a:t>
            </a:r>
            <a:endParaRPr lang="zh-CN" altLang="en-US" sz="2800" b="1" dirty="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1" name="Rectangle 62"/>
          <p:cNvSpPr>
            <a:spLocks noChangeArrowheads="1"/>
          </p:cNvSpPr>
          <p:nvPr/>
        </p:nvSpPr>
        <p:spPr bwMode="auto">
          <a:xfrm>
            <a:off x="1969754" y="1945388"/>
            <a:ext cx="2758496" cy="4034491"/>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2700000" scaled="1"/>
            <a:tileRect/>
          </a:grad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b"/>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FF0000"/>
                </a:solidFill>
                <a:effectLst/>
                <a:uLnTx/>
                <a:uFillTx/>
                <a:latin typeface="+mn-ea"/>
                <a:ea typeface="+mn-ea"/>
                <a:cs typeface="+mn-cs"/>
              </a:rPr>
              <a:t>双向选择</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：实践团成员的招募应以自愿原则为前提进行双向选择。</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000" b="1" i="0" u="none" strike="noStrike" kern="1200" cap="none" spc="0" normalizeH="0" baseline="0" noProof="0" dirty="0">
              <a:ln w="6350">
                <a:noFill/>
              </a:ln>
              <a:solidFill>
                <a:schemeClr val="tx1"/>
              </a:solidFill>
              <a:effectLst>
                <a:innerShdw blurRad="63500" dist="50800" dir="16200000">
                  <a:prstClr val="black">
                    <a:alpha val="50000"/>
                  </a:prstClr>
                </a:innerShdw>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0000"/>
                </a:solidFill>
                <a:effectLst/>
                <a:uLnTx/>
                <a:uFillTx/>
                <a:latin typeface="+mn-ea"/>
                <a:ea typeface="+mn-ea"/>
                <a:cs typeface="+mn-cs"/>
              </a:rPr>
              <a:t>人际交往圈</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：兴趣爱好相近，相互之间较为熟悉。</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0000"/>
                </a:solidFill>
                <a:effectLst/>
                <a:uLnTx/>
                <a:uFillTx/>
                <a:latin typeface="+mn-ea"/>
                <a:ea typeface="+mn-ea"/>
                <a:cs typeface="+mn-cs"/>
              </a:rPr>
              <a:t>网络征集</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：能够迅速找到符合条件的人员。相互熟悉程度差、缺乏一定的感情基础。</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dirty="0">
              <a:ln w="6350">
                <a:noFill/>
              </a:ln>
              <a:solidFill>
                <a:schemeClr val="tx1"/>
              </a:solidFill>
              <a:effectLst>
                <a:innerShdw blurRad="63500" dist="50800" dir="16200000">
                  <a:prstClr val="black">
                    <a:alpha val="50000"/>
                  </a:prstClr>
                </a:innerShdw>
              </a:effectLst>
              <a:uLnTx/>
              <a:uFillTx/>
              <a:latin typeface="+mn-ea"/>
              <a:ea typeface="+mn-ea"/>
              <a:cs typeface="+mn-cs"/>
            </a:endParaRPr>
          </a:p>
        </p:txBody>
      </p:sp>
      <p:sp>
        <p:nvSpPr>
          <p:cNvPr id="22" name="Freeform 63"/>
          <p:cNvSpPr/>
          <p:nvPr/>
        </p:nvSpPr>
        <p:spPr bwMode="auto">
          <a:xfrm>
            <a:off x="2187575" y="1228725"/>
            <a:ext cx="2182813" cy="414338"/>
          </a:xfrm>
          <a:custGeom>
            <a:avLst/>
            <a:gdLst>
              <a:gd name="T0" fmla="*/ 1472 w 1472"/>
              <a:gd name="T1" fmla="*/ 45 h 192"/>
              <a:gd name="T2" fmla="*/ 1427 w 1472"/>
              <a:gd name="T3" fmla="*/ 0 h 192"/>
              <a:gd name="T4" fmla="*/ 45 w 1472"/>
              <a:gd name="T5" fmla="*/ 0 h 192"/>
              <a:gd name="T6" fmla="*/ 0 w 1472"/>
              <a:gd name="T7" fmla="*/ 45 h 192"/>
              <a:gd name="T8" fmla="*/ 0 w 1472"/>
              <a:gd name="T9" fmla="*/ 147 h 192"/>
              <a:gd name="T10" fmla="*/ 45 w 1472"/>
              <a:gd name="T11" fmla="*/ 192 h 192"/>
              <a:gd name="T12" fmla="*/ 1427 w 1472"/>
              <a:gd name="T13" fmla="*/ 192 h 192"/>
              <a:gd name="T14" fmla="*/ 1472 w 1472"/>
              <a:gd name="T15" fmla="*/ 147 h 192"/>
              <a:gd name="T16" fmla="*/ 1472 w 1472"/>
              <a:gd name="T1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92">
                <a:moveTo>
                  <a:pt x="1472" y="45"/>
                </a:moveTo>
                <a:cubicBezTo>
                  <a:pt x="1472" y="20"/>
                  <a:pt x="1452" y="0"/>
                  <a:pt x="1427" y="0"/>
                </a:cubicBezTo>
                <a:cubicBezTo>
                  <a:pt x="45" y="0"/>
                  <a:pt x="45" y="0"/>
                  <a:pt x="45" y="0"/>
                </a:cubicBezTo>
                <a:cubicBezTo>
                  <a:pt x="20" y="0"/>
                  <a:pt x="0" y="20"/>
                  <a:pt x="0" y="45"/>
                </a:cubicBezTo>
                <a:cubicBezTo>
                  <a:pt x="0" y="147"/>
                  <a:pt x="0" y="147"/>
                  <a:pt x="0" y="147"/>
                </a:cubicBezTo>
                <a:cubicBezTo>
                  <a:pt x="0" y="172"/>
                  <a:pt x="20" y="192"/>
                  <a:pt x="45" y="192"/>
                </a:cubicBezTo>
                <a:cubicBezTo>
                  <a:pt x="1427" y="192"/>
                  <a:pt x="1427" y="192"/>
                  <a:pt x="1427" y="192"/>
                </a:cubicBezTo>
                <a:cubicBezTo>
                  <a:pt x="1452" y="192"/>
                  <a:pt x="1472" y="172"/>
                  <a:pt x="1472" y="147"/>
                </a:cubicBezTo>
                <a:lnTo>
                  <a:pt x="1472" y="45"/>
                </a:lnTo>
                <a:close/>
              </a:path>
            </a:pathLst>
          </a:custGeom>
          <a:noFill/>
          <a:ln w="6350">
            <a:solidFill>
              <a:srgbClr val="00C37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w="6350">
                  <a:noFill/>
                </a:ln>
                <a:solidFill>
                  <a:schemeClr val="tx1"/>
                </a:solidFill>
                <a:effectLst/>
                <a:uLnTx/>
                <a:uFillTx/>
                <a:latin typeface="Impact" panose="020B0806030902050204" pitchFamily="34" charset="0"/>
                <a:ea typeface="微软雅黑" panose="020B0503020204020204" charset="-122"/>
                <a:cs typeface="+mn-cs"/>
              </a:rPr>
              <a:t>成员组织招募</a:t>
            </a:r>
            <a:endParaRPr kumimoji="0" lang="zh-CN" altLang="en-US" sz="2000" b="1" i="0" u="none" strike="noStrike" kern="1200" cap="none" spc="0" normalizeH="0" baseline="0" noProof="0" dirty="0">
              <a:ln w="6350">
                <a:noFill/>
              </a:ln>
              <a:solidFill>
                <a:schemeClr val="tx1"/>
              </a:solidFill>
              <a:effectLst/>
              <a:uLnTx/>
              <a:uFillTx/>
              <a:latin typeface="Impact" panose="020B0806030902050204" pitchFamily="34" charset="0"/>
              <a:ea typeface="微软雅黑" panose="020B0503020204020204" charset="-122"/>
              <a:cs typeface="+mn-cs"/>
            </a:endParaRPr>
          </a:p>
        </p:txBody>
      </p:sp>
      <p:sp>
        <p:nvSpPr>
          <p:cNvPr id="24" name="Freeform 65"/>
          <p:cNvSpPr/>
          <p:nvPr/>
        </p:nvSpPr>
        <p:spPr bwMode="auto">
          <a:xfrm>
            <a:off x="7733120" y="1228816"/>
            <a:ext cx="2467164" cy="414714"/>
          </a:xfrm>
          <a:custGeom>
            <a:avLst/>
            <a:gdLst>
              <a:gd name="T0" fmla="*/ 1472 w 1472"/>
              <a:gd name="T1" fmla="*/ 45 h 192"/>
              <a:gd name="T2" fmla="*/ 1427 w 1472"/>
              <a:gd name="T3" fmla="*/ 0 h 192"/>
              <a:gd name="T4" fmla="*/ 45 w 1472"/>
              <a:gd name="T5" fmla="*/ 0 h 192"/>
              <a:gd name="T6" fmla="*/ 0 w 1472"/>
              <a:gd name="T7" fmla="*/ 45 h 192"/>
              <a:gd name="T8" fmla="*/ 0 w 1472"/>
              <a:gd name="T9" fmla="*/ 147 h 192"/>
              <a:gd name="T10" fmla="*/ 45 w 1472"/>
              <a:gd name="T11" fmla="*/ 192 h 192"/>
              <a:gd name="T12" fmla="*/ 1427 w 1472"/>
              <a:gd name="T13" fmla="*/ 192 h 192"/>
              <a:gd name="T14" fmla="*/ 1472 w 1472"/>
              <a:gd name="T15" fmla="*/ 147 h 192"/>
              <a:gd name="T16" fmla="*/ 1472 w 1472"/>
              <a:gd name="T1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92">
                <a:moveTo>
                  <a:pt x="1472" y="45"/>
                </a:moveTo>
                <a:cubicBezTo>
                  <a:pt x="1472" y="20"/>
                  <a:pt x="1452" y="0"/>
                  <a:pt x="1427" y="0"/>
                </a:cubicBezTo>
                <a:cubicBezTo>
                  <a:pt x="45" y="0"/>
                  <a:pt x="45" y="0"/>
                  <a:pt x="45" y="0"/>
                </a:cubicBezTo>
                <a:cubicBezTo>
                  <a:pt x="20" y="0"/>
                  <a:pt x="0" y="20"/>
                  <a:pt x="0" y="45"/>
                </a:cubicBezTo>
                <a:cubicBezTo>
                  <a:pt x="0" y="147"/>
                  <a:pt x="0" y="147"/>
                  <a:pt x="0" y="147"/>
                </a:cubicBezTo>
                <a:cubicBezTo>
                  <a:pt x="0" y="172"/>
                  <a:pt x="20" y="192"/>
                  <a:pt x="45" y="192"/>
                </a:cubicBezTo>
                <a:cubicBezTo>
                  <a:pt x="1427" y="192"/>
                  <a:pt x="1427" y="192"/>
                  <a:pt x="1427" y="192"/>
                </a:cubicBezTo>
                <a:cubicBezTo>
                  <a:pt x="1452" y="192"/>
                  <a:pt x="1472" y="172"/>
                  <a:pt x="1472" y="147"/>
                </a:cubicBezTo>
                <a:lnTo>
                  <a:pt x="1472" y="45"/>
                </a:lnTo>
                <a:close/>
              </a:path>
            </a:pathLst>
          </a:custGeom>
          <a:noFill/>
          <a:ln w="6350">
            <a:solidFill>
              <a:srgbClr val="0619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w="6350">
                  <a:noFill/>
                </a:ln>
                <a:gradFill flip="none" rotWithShape="1">
                  <a:gsLst>
                    <a:gs pos="88750">
                      <a:srgbClr val="1A456C"/>
                    </a:gs>
                    <a:gs pos="64000">
                      <a:srgbClr val="061926"/>
                    </a:gs>
                    <a:gs pos="63000">
                      <a:srgbClr val="1A456C"/>
                    </a:gs>
                    <a:gs pos="11000">
                      <a:srgbClr val="061926"/>
                    </a:gs>
                  </a:gsLst>
                  <a:lin ang="1200000" scaled="0"/>
                  <a:tileRect/>
                </a:gradFill>
                <a:effectLst>
                  <a:innerShdw blurRad="63500" dist="50800" dir="16200000">
                    <a:prstClr val="black">
                      <a:alpha val="50000"/>
                    </a:prstClr>
                  </a:innerShdw>
                </a:effectLst>
                <a:uLnTx/>
                <a:uFillTx/>
                <a:latin typeface="Impact" panose="020B0806030902050204" pitchFamily="34" charset="0"/>
                <a:ea typeface="微软雅黑" panose="020B0503020204020204" charset="-122"/>
                <a:cs typeface="+mn-cs"/>
              </a:rPr>
              <a:t>实践地选择与联络</a:t>
            </a:r>
            <a:endParaRPr kumimoji="0" lang="zh-CN" altLang="en-US" sz="2000" b="1" i="0" u="none" strike="noStrike" kern="1200" cap="none" spc="0" normalizeH="0" baseline="0" noProof="0" dirty="0">
              <a:ln w="6350">
                <a:noFill/>
              </a:ln>
              <a:gradFill flip="none" rotWithShape="1">
                <a:gsLst>
                  <a:gs pos="88750">
                    <a:srgbClr val="1A456C"/>
                  </a:gs>
                  <a:gs pos="64000">
                    <a:srgbClr val="061926"/>
                  </a:gs>
                  <a:gs pos="63000">
                    <a:srgbClr val="1A456C"/>
                  </a:gs>
                  <a:gs pos="11000">
                    <a:srgbClr val="061926"/>
                  </a:gs>
                </a:gsLst>
                <a:lin ang="1200000" scaled="0"/>
                <a:tileRect/>
              </a:gradFill>
              <a:effectLst>
                <a:innerShdw blurRad="63500" dist="50800" dir="16200000">
                  <a:prstClr val="black">
                    <a:alpha val="50000"/>
                  </a:prstClr>
                </a:innerShdw>
              </a:effectLst>
              <a:uLnTx/>
              <a:uFillTx/>
              <a:latin typeface="Impact" panose="020B0806030902050204" pitchFamily="34" charset="0"/>
              <a:ea typeface="微软雅黑" panose="020B0503020204020204" charset="-122"/>
              <a:cs typeface="+mn-cs"/>
            </a:endParaRPr>
          </a:p>
        </p:txBody>
      </p:sp>
      <p:sp>
        <p:nvSpPr>
          <p:cNvPr id="26" name="Freeform 67"/>
          <p:cNvSpPr/>
          <p:nvPr/>
        </p:nvSpPr>
        <p:spPr bwMode="auto">
          <a:xfrm>
            <a:off x="5101831" y="1228816"/>
            <a:ext cx="2182449" cy="414714"/>
          </a:xfrm>
          <a:custGeom>
            <a:avLst/>
            <a:gdLst>
              <a:gd name="T0" fmla="*/ 1472 w 1472"/>
              <a:gd name="T1" fmla="*/ 45 h 192"/>
              <a:gd name="T2" fmla="*/ 1427 w 1472"/>
              <a:gd name="T3" fmla="*/ 0 h 192"/>
              <a:gd name="T4" fmla="*/ 45 w 1472"/>
              <a:gd name="T5" fmla="*/ 0 h 192"/>
              <a:gd name="T6" fmla="*/ 0 w 1472"/>
              <a:gd name="T7" fmla="*/ 45 h 192"/>
              <a:gd name="T8" fmla="*/ 0 w 1472"/>
              <a:gd name="T9" fmla="*/ 147 h 192"/>
              <a:gd name="T10" fmla="*/ 45 w 1472"/>
              <a:gd name="T11" fmla="*/ 192 h 192"/>
              <a:gd name="T12" fmla="*/ 1427 w 1472"/>
              <a:gd name="T13" fmla="*/ 192 h 192"/>
              <a:gd name="T14" fmla="*/ 1472 w 1472"/>
              <a:gd name="T15" fmla="*/ 147 h 192"/>
              <a:gd name="T16" fmla="*/ 1472 w 1472"/>
              <a:gd name="T1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92">
                <a:moveTo>
                  <a:pt x="1472" y="45"/>
                </a:moveTo>
                <a:cubicBezTo>
                  <a:pt x="1472" y="20"/>
                  <a:pt x="1452" y="0"/>
                  <a:pt x="1427" y="0"/>
                </a:cubicBezTo>
                <a:cubicBezTo>
                  <a:pt x="45" y="0"/>
                  <a:pt x="45" y="0"/>
                  <a:pt x="45" y="0"/>
                </a:cubicBezTo>
                <a:cubicBezTo>
                  <a:pt x="20" y="0"/>
                  <a:pt x="0" y="20"/>
                  <a:pt x="0" y="45"/>
                </a:cubicBezTo>
                <a:cubicBezTo>
                  <a:pt x="0" y="147"/>
                  <a:pt x="0" y="147"/>
                  <a:pt x="0" y="147"/>
                </a:cubicBezTo>
                <a:cubicBezTo>
                  <a:pt x="0" y="172"/>
                  <a:pt x="20" y="192"/>
                  <a:pt x="45" y="192"/>
                </a:cubicBezTo>
                <a:cubicBezTo>
                  <a:pt x="1427" y="192"/>
                  <a:pt x="1427" y="192"/>
                  <a:pt x="1427" y="192"/>
                </a:cubicBezTo>
                <a:cubicBezTo>
                  <a:pt x="1452" y="192"/>
                  <a:pt x="1472" y="172"/>
                  <a:pt x="1472" y="147"/>
                </a:cubicBezTo>
                <a:lnTo>
                  <a:pt x="1472" y="45"/>
                </a:lnTo>
                <a:close/>
              </a:path>
            </a:pathLst>
          </a:custGeom>
          <a:noFill/>
          <a:ln w="6350">
            <a:solidFill>
              <a:srgbClr val="00C37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w="6350">
                  <a:noFill/>
                </a:ln>
                <a:solidFill>
                  <a:schemeClr val="tx1"/>
                </a:solidFill>
                <a:effectLst>
                  <a:innerShdw blurRad="63500" dist="50800" dir="16200000">
                    <a:prstClr val="black">
                      <a:alpha val="50000"/>
                    </a:prstClr>
                  </a:innerShdw>
                </a:effectLst>
                <a:uLnTx/>
                <a:uFillTx/>
                <a:latin typeface="Impact" panose="020B0806030902050204" pitchFamily="34" charset="0"/>
                <a:ea typeface="微软雅黑" panose="020B0503020204020204" charset="-122"/>
                <a:cs typeface="+mn-cs"/>
              </a:rPr>
              <a:t>指导老师邀请</a:t>
            </a:r>
            <a:endParaRPr kumimoji="0" lang="zh-CN" altLang="en-US" sz="2000" b="1" i="0" u="none" strike="noStrike" kern="1200" cap="none" spc="0" normalizeH="0" baseline="0" noProof="0" dirty="0">
              <a:ln w="6350">
                <a:noFill/>
              </a:ln>
              <a:solidFill>
                <a:schemeClr val="tx1"/>
              </a:solidFill>
              <a:effectLst>
                <a:innerShdw blurRad="63500" dist="50800" dir="16200000">
                  <a:prstClr val="black">
                    <a:alpha val="50000"/>
                  </a:prstClr>
                </a:innerShdw>
              </a:effectLst>
              <a:uLnTx/>
              <a:uFillTx/>
              <a:latin typeface="Impact" panose="020B0806030902050204" pitchFamily="34" charset="0"/>
              <a:ea typeface="微软雅黑" panose="020B0503020204020204" charset="-122"/>
              <a:cs typeface="+mn-cs"/>
            </a:endParaRPr>
          </a:p>
        </p:txBody>
      </p:sp>
      <p:sp>
        <p:nvSpPr>
          <p:cNvPr id="18" name="Rectangle 62"/>
          <p:cNvSpPr>
            <a:spLocks noChangeArrowheads="1"/>
          </p:cNvSpPr>
          <p:nvPr/>
        </p:nvSpPr>
        <p:spPr bwMode="auto">
          <a:xfrm>
            <a:off x="4813807" y="1924399"/>
            <a:ext cx="2758495" cy="4034491"/>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2700000" scaled="1"/>
            <a:tileRect/>
          </a:grad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b"/>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rgbClr val="FF0000"/>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rgbClr val="FF0000"/>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rgbClr val="FF0000"/>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rgbClr val="FF0000"/>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rgbClr val="FF0000"/>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rgbClr val="FF0000"/>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FF0000"/>
                </a:solidFill>
                <a:effectLst/>
                <a:uLnTx/>
                <a:uFillTx/>
                <a:latin typeface="+mn-ea"/>
                <a:ea typeface="+mn-ea"/>
                <a:cs typeface="+mn-cs"/>
              </a:rPr>
              <a:t>   </a:t>
            </a:r>
            <a:endParaRPr kumimoji="0" lang="en-US" altLang="zh-CN" sz="2000" b="0" i="0" u="none" strike="noStrike" kern="1200" cap="none" spc="0" normalizeH="0" baseline="0" noProof="0" dirty="0">
              <a:ln>
                <a:noFill/>
              </a:ln>
              <a:solidFill>
                <a:srgbClr val="FF0000"/>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FF0000"/>
                </a:solidFill>
                <a:effectLst/>
                <a:uLnTx/>
                <a:uFillTx/>
                <a:latin typeface="+mn-ea"/>
                <a:ea typeface="+mn-ea"/>
                <a:cs typeface="+mn-cs"/>
              </a:rPr>
              <a:t>             </a:t>
            </a:r>
            <a:endParaRPr kumimoji="0" lang="zh-CN" altLang="en-US" sz="2000" b="1" i="0" u="none" strike="noStrike" kern="1200" cap="none" spc="0" normalizeH="0" baseline="0" noProof="0" dirty="0">
              <a:ln w="6350">
                <a:noFill/>
              </a:ln>
              <a:solidFill>
                <a:schemeClr val="tx1"/>
              </a:solidFill>
              <a:effectLst>
                <a:innerShdw blurRad="63500" dist="50800" dir="16200000">
                  <a:prstClr val="black">
                    <a:alpha val="50000"/>
                  </a:prstClr>
                </a:innerShdw>
              </a:effectLst>
              <a:uLnTx/>
              <a:uFillTx/>
              <a:latin typeface="+mn-ea"/>
              <a:ea typeface="+mn-ea"/>
              <a:cs typeface="+mn-cs"/>
            </a:endParaRPr>
          </a:p>
        </p:txBody>
      </p:sp>
      <p:sp>
        <p:nvSpPr>
          <p:cNvPr id="20" name="Rectangle 62"/>
          <p:cNvSpPr>
            <a:spLocks noChangeArrowheads="1"/>
          </p:cNvSpPr>
          <p:nvPr/>
        </p:nvSpPr>
        <p:spPr bwMode="auto">
          <a:xfrm>
            <a:off x="7654555" y="1919289"/>
            <a:ext cx="2758496" cy="4034491"/>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2700000" scaled="1"/>
            <a:tileRect/>
          </a:grad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b"/>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dirty="0">
              <a:ln w="6350">
                <a:noFill/>
              </a:ln>
              <a:solidFill>
                <a:schemeClr val="tx1"/>
              </a:solidFill>
              <a:effectLst>
                <a:innerShdw blurRad="63500" dist="50800" dir="16200000">
                  <a:prstClr val="black">
                    <a:alpha val="50000"/>
                  </a:prstClr>
                </a:innerShdw>
              </a:effectLst>
              <a:uLnTx/>
              <a:uFillTx/>
              <a:latin typeface="+mn-ea"/>
              <a:ea typeface="+mn-ea"/>
              <a:cs typeface="+mn-cs"/>
            </a:endParaRPr>
          </a:p>
        </p:txBody>
      </p:sp>
      <p:sp>
        <p:nvSpPr>
          <p:cNvPr id="2" name="文本框 1"/>
          <p:cNvSpPr txBox="1"/>
          <p:nvPr/>
        </p:nvSpPr>
        <p:spPr>
          <a:xfrm>
            <a:off x="4899025" y="1916113"/>
            <a:ext cx="2673350" cy="3969385"/>
          </a:xfrm>
          <a:prstGeom prst="rect">
            <a:avLst/>
          </a:prstGeom>
          <a:noFill/>
        </p:spPr>
        <p:txBody>
          <a:bodyPr wrap="square" rtlCol="0">
            <a:spAutoFit/>
          </a:bodyPr>
          <a:lstStyle/>
          <a:p>
            <a:pPr marR="0" defTabSz="914400" eaLnBrk="1" hangingPunct="1">
              <a:buClrTx/>
              <a:buSzTx/>
              <a:buFont typeface="Arial" panose="020B0604020202020204" pitchFamily="34" charset="0"/>
              <a:defRPr/>
            </a:pPr>
            <a:r>
              <a:rPr kumimoji="0" lang="zh-CN" altLang="en-US" kern="1200" cap="none" spc="0" normalizeH="0" baseline="0" noProof="0" dirty="0">
                <a:solidFill>
                  <a:srgbClr val="FF0000"/>
                </a:solidFill>
                <a:latin typeface="+mn-ea"/>
                <a:ea typeface="宋体" panose="02010600030101010101" pitchFamily="2" charset="-122"/>
                <a:cs typeface="+mn-cs"/>
              </a:rPr>
              <a:t>选择条件及要求</a:t>
            </a:r>
            <a:r>
              <a:rPr kumimoji="0" lang="zh-CN" altLang="en-US" kern="1200" cap="none" spc="0" normalizeH="0" baseline="0" noProof="0" dirty="0">
                <a:latin typeface="+mn-ea"/>
                <a:ea typeface="宋体" panose="02010600030101010101" pitchFamily="2" charset="-122"/>
                <a:cs typeface="+mn-cs"/>
              </a:rPr>
              <a:t>：有指导经验的老师，以明确权责，双方自愿、理解互信为准则。</a:t>
            </a:r>
            <a:endParaRPr kumimoji="0" lang="en-US" altLang="zh-CN" kern="1200" cap="none" spc="0" normalizeH="0" baseline="0" noProof="0" dirty="0">
              <a:latin typeface="+mn-ea"/>
              <a:ea typeface="宋体" panose="02010600030101010101" pitchFamily="2" charset="-122"/>
              <a:cs typeface="+mn-cs"/>
            </a:endParaRPr>
          </a:p>
          <a:p>
            <a:pPr marR="0" indent="457200" defTabSz="914400" eaLnBrk="1" hangingPunct="1">
              <a:buClrTx/>
              <a:buSzTx/>
              <a:buFont typeface="Arial" panose="020B0604020202020204" pitchFamily="34" charset="0"/>
              <a:defRPr/>
            </a:pPr>
            <a:endParaRPr kumimoji="0" lang="en-US" altLang="zh-CN" kern="1200" cap="none" spc="0" normalizeH="0" baseline="0" noProof="0" dirty="0">
              <a:solidFill>
                <a:schemeClr val="bg1"/>
              </a:solidFill>
              <a:latin typeface="+mn-ea"/>
              <a:ea typeface="宋体" panose="02010600030101010101" pitchFamily="2" charset="-122"/>
              <a:cs typeface="+mn-cs"/>
            </a:endParaRPr>
          </a:p>
          <a:p>
            <a:pPr marR="0" defTabSz="914400" eaLnBrk="1" hangingPunct="1">
              <a:buClrTx/>
              <a:buSzTx/>
              <a:buFont typeface="Arial" panose="020B0604020202020204" pitchFamily="34" charset="0"/>
              <a:defRPr/>
            </a:pPr>
            <a:r>
              <a:rPr kumimoji="0" lang="zh-CN" altLang="en-US" kern="1200" cap="none" spc="0" normalizeH="0" baseline="0" noProof="0" dirty="0">
                <a:solidFill>
                  <a:srgbClr val="FF0000"/>
                </a:solidFill>
                <a:latin typeface="+mn-ea"/>
                <a:ea typeface="宋体" panose="02010600030101010101" pitchFamily="2" charset="-122"/>
                <a:cs typeface="+mn-cs"/>
              </a:rPr>
              <a:t>可选范围</a:t>
            </a:r>
            <a:r>
              <a:rPr kumimoji="0" lang="zh-CN" altLang="en-US" kern="1200" cap="none" spc="0" normalizeH="0" baseline="0" noProof="0" dirty="0">
                <a:latin typeface="+mn-ea"/>
                <a:ea typeface="宋体" panose="02010600030101010101" pitchFamily="2" charset="-122"/>
                <a:cs typeface="+mn-cs"/>
              </a:rPr>
              <a:t>：实践团队指导教师可选择职任课教师、党政干部、学生辅导员等。</a:t>
            </a:r>
            <a:endParaRPr kumimoji="0" lang="en-US" altLang="zh-CN" kern="1200" cap="none" spc="0" normalizeH="0" baseline="0" noProof="0" dirty="0">
              <a:latin typeface="+mn-ea"/>
              <a:ea typeface="宋体" panose="02010600030101010101" pitchFamily="2" charset="-122"/>
              <a:cs typeface="+mn-cs"/>
            </a:endParaRPr>
          </a:p>
          <a:p>
            <a:pPr marR="0" defTabSz="914400" eaLnBrk="1" hangingPunct="1">
              <a:buClrTx/>
              <a:buSzTx/>
              <a:buFont typeface="Arial" panose="020B0604020202020204" pitchFamily="34" charset="0"/>
              <a:defRPr/>
            </a:pPr>
            <a:endParaRPr kumimoji="0" lang="en-US" altLang="zh-CN" kern="1200" cap="none" spc="0" normalizeH="0" baseline="0" noProof="0" dirty="0">
              <a:solidFill>
                <a:schemeClr val="bg1"/>
              </a:solidFill>
              <a:latin typeface="+mn-ea"/>
              <a:ea typeface="宋体" panose="02010600030101010101" pitchFamily="2" charset="-122"/>
              <a:cs typeface="+mn-cs"/>
            </a:endParaRPr>
          </a:p>
          <a:p>
            <a:pPr marR="0" defTabSz="914400" eaLnBrk="1" hangingPunct="1">
              <a:buClrTx/>
              <a:buSzTx/>
              <a:buFont typeface="Arial" panose="020B0604020202020204" pitchFamily="34" charset="0"/>
              <a:defRPr/>
            </a:pPr>
            <a:r>
              <a:rPr kumimoji="0" lang="zh-CN" altLang="en-US" kern="1200" cap="none" spc="0" normalizeH="0" baseline="0" noProof="0" dirty="0">
                <a:solidFill>
                  <a:srgbClr val="FF0000"/>
                </a:solidFill>
                <a:latin typeface="+mn-ea"/>
                <a:ea typeface="宋体" panose="02010600030101010101" pitchFamily="2" charset="-122"/>
                <a:cs typeface="+mn-cs"/>
              </a:rPr>
              <a:t>遵循的准则</a:t>
            </a:r>
            <a:r>
              <a:rPr kumimoji="0" lang="zh-CN" altLang="en-US" kern="1200" cap="none" spc="0" normalizeH="0" baseline="0" noProof="0" dirty="0">
                <a:latin typeface="+mn-ea"/>
                <a:ea typeface="宋体" panose="02010600030101010101" pitchFamily="2" charset="-122"/>
                <a:cs typeface="+mn-cs"/>
              </a:rPr>
              <a:t>：</a:t>
            </a:r>
            <a:r>
              <a:rPr kumimoji="0" lang="zh-CN" altLang="zh-CN" kern="1200" cap="none" spc="0" normalizeH="0" baseline="0" noProof="0" dirty="0">
                <a:latin typeface="+mn-ea"/>
                <a:ea typeface="宋体" panose="02010600030101010101" pitchFamily="2" charset="-122"/>
                <a:cs typeface="+mn-cs"/>
              </a:rPr>
              <a:t>遵循明确权责，双方自愿、理解互信的准则</a:t>
            </a:r>
            <a:endParaRPr kumimoji="0" lang="en-US" altLang="zh-CN" kern="1200" cap="none" spc="0" normalizeH="0" baseline="0" noProof="0" dirty="0">
              <a:latin typeface="+mn-ea"/>
              <a:ea typeface="宋体" panose="02010600030101010101" pitchFamily="2" charset="-122"/>
              <a:cs typeface="+mn-cs"/>
            </a:endParaRPr>
          </a:p>
          <a:p>
            <a:pPr marR="0" defTabSz="914400">
              <a:buClrTx/>
              <a:buSzTx/>
              <a:buFontTx/>
              <a:defRPr/>
            </a:pPr>
            <a:endParaRPr kumimoji="0" lang="zh-CN" altLang="en-US" kern="1200" cap="none" spc="0" normalizeH="0" baseline="0" noProof="0" dirty="0">
              <a:latin typeface="Arial" panose="020B0604020202020204" pitchFamily="34" charset="0"/>
              <a:ea typeface="宋体" panose="02010600030101010101" pitchFamily="2" charset="-122"/>
              <a:cs typeface="+mn-cs"/>
            </a:endParaRPr>
          </a:p>
        </p:txBody>
      </p:sp>
      <p:sp>
        <p:nvSpPr>
          <p:cNvPr id="3" name="文本框 2"/>
          <p:cNvSpPr txBox="1"/>
          <p:nvPr/>
        </p:nvSpPr>
        <p:spPr>
          <a:xfrm>
            <a:off x="7654925" y="1916113"/>
            <a:ext cx="2617788" cy="3969385"/>
          </a:xfrm>
          <a:prstGeom prst="rect">
            <a:avLst/>
          </a:prstGeom>
          <a:noFill/>
        </p:spPr>
        <p:txBody>
          <a:bodyPr wrap="square" rtlCol="0">
            <a:spAutoFit/>
          </a:bodyPr>
          <a:lstStyle/>
          <a:p>
            <a:pPr marR="0" defTabSz="914400" eaLnBrk="1" hangingPunct="1">
              <a:buClrTx/>
              <a:buSzTx/>
              <a:buFont typeface="Arial" panose="020B0604020202020204" pitchFamily="34" charset="0"/>
              <a:defRPr/>
            </a:pPr>
            <a:r>
              <a:rPr kumimoji="0" lang="zh-CN" altLang="en-US" kern="1200" cap="none" spc="0" normalizeH="0" baseline="0" noProof="0" dirty="0">
                <a:solidFill>
                  <a:srgbClr val="FF0000"/>
                </a:solidFill>
                <a:latin typeface="+mn-ea"/>
                <a:ea typeface="宋体" panose="02010600030101010101" pitchFamily="2" charset="-122"/>
                <a:cs typeface="+mn-cs"/>
              </a:rPr>
              <a:t>契合选题方向</a:t>
            </a:r>
            <a:r>
              <a:rPr kumimoji="0" lang="zh-CN" altLang="en-US" kern="1200" cap="none" spc="0" normalizeH="0" baseline="0" noProof="0" dirty="0">
                <a:latin typeface="+mn-ea"/>
                <a:ea typeface="宋体" panose="02010600030101010101" pitchFamily="2" charset="-122"/>
                <a:cs typeface="+mn-cs"/>
              </a:rPr>
              <a:t>：</a:t>
            </a:r>
            <a:r>
              <a:rPr kumimoji="0" lang="zh-CN" altLang="zh-CN" kern="1200" cap="none" spc="0" normalizeH="0" baseline="0" noProof="0" dirty="0">
                <a:latin typeface="+mn-ea"/>
                <a:ea typeface="宋体" panose="02010600030101010101" pitchFamily="2" charset="-122"/>
                <a:cs typeface="+mn-cs"/>
              </a:rPr>
              <a:t>与选题方向紧密契合</a:t>
            </a:r>
            <a:r>
              <a:rPr kumimoji="0" lang="zh-CN" altLang="en-US" kern="1200" cap="none" spc="0" normalizeH="0" baseline="0" noProof="0" dirty="0">
                <a:latin typeface="+mn-ea"/>
                <a:ea typeface="宋体" panose="02010600030101010101" pitchFamily="2" charset="-122"/>
                <a:cs typeface="+mn-cs"/>
              </a:rPr>
              <a:t>，</a:t>
            </a:r>
            <a:r>
              <a:rPr kumimoji="0" lang="zh-CN" altLang="zh-CN" kern="1200" cap="none" spc="0" normalizeH="0" baseline="0" noProof="0" dirty="0">
                <a:latin typeface="Arial" panose="020B0604020202020204" pitchFamily="34" charset="0"/>
                <a:ea typeface="宋体" panose="02010600030101010101" pitchFamily="2" charset="-122"/>
                <a:cs typeface="+mn-cs"/>
              </a:rPr>
              <a:t>能够实现实践活动的目标。</a:t>
            </a:r>
            <a:endParaRPr kumimoji="0" lang="en-US" altLang="zh-CN" kern="1200" cap="none" spc="0" normalizeH="0" baseline="0" noProof="0" dirty="0">
              <a:latin typeface="+mn-ea"/>
              <a:ea typeface="宋体" panose="02010600030101010101" pitchFamily="2" charset="-122"/>
              <a:cs typeface="+mn-cs"/>
            </a:endParaRPr>
          </a:p>
          <a:p>
            <a:pPr marR="0" defTabSz="914400" eaLnBrk="1" hangingPunct="1">
              <a:buClrTx/>
              <a:buSzTx/>
              <a:buFont typeface="Arial" panose="020B0604020202020204" pitchFamily="34" charset="0"/>
              <a:defRPr/>
            </a:pPr>
            <a:endParaRPr kumimoji="0" lang="en-US" altLang="zh-CN" kern="1200" cap="none" spc="0" normalizeH="0" baseline="0" noProof="0" dirty="0">
              <a:latin typeface="+mn-ea"/>
              <a:ea typeface="宋体" panose="02010600030101010101" pitchFamily="2" charset="-122"/>
              <a:cs typeface="+mn-cs"/>
            </a:endParaRPr>
          </a:p>
          <a:p>
            <a:pPr marR="0" defTabSz="914400" eaLnBrk="1" hangingPunct="1">
              <a:buClrTx/>
              <a:buSzTx/>
              <a:buFont typeface="Arial" panose="020B0604020202020204" pitchFamily="34" charset="0"/>
              <a:defRPr/>
            </a:pPr>
            <a:r>
              <a:rPr kumimoji="0" lang="zh-CN" altLang="en-US" kern="1200" cap="none" spc="0" normalizeH="0" baseline="0" noProof="0" dirty="0">
                <a:solidFill>
                  <a:srgbClr val="FF0000"/>
                </a:solidFill>
                <a:latin typeface="+mn-ea"/>
                <a:ea typeface="宋体" panose="02010600030101010101" pitchFamily="2" charset="-122"/>
                <a:cs typeface="+mn-cs"/>
              </a:rPr>
              <a:t>地点交通情况</a:t>
            </a:r>
            <a:r>
              <a:rPr kumimoji="0" lang="zh-CN" altLang="en-US" kern="1200" cap="none" spc="0" normalizeH="0" baseline="0" noProof="0" dirty="0">
                <a:latin typeface="+mn-ea"/>
                <a:ea typeface="宋体" panose="02010600030101010101" pitchFamily="2" charset="-122"/>
                <a:cs typeface="+mn-cs"/>
              </a:rPr>
              <a:t>：</a:t>
            </a:r>
            <a:r>
              <a:rPr kumimoji="0" lang="zh-CN" altLang="zh-CN" kern="1200" cap="none" spc="0" normalizeH="0" baseline="0" noProof="0" dirty="0">
                <a:latin typeface="Arial" panose="020B0604020202020204" pitchFamily="34" charset="0"/>
                <a:ea typeface="宋体" panose="02010600030101010101" pitchFamily="2" charset="-122"/>
                <a:cs typeface="+mn-cs"/>
              </a:rPr>
              <a:t>选择</a:t>
            </a:r>
            <a:r>
              <a:rPr kumimoji="0" lang="zh-CN" altLang="en-US" kern="1200" cap="none" spc="0" normalizeH="0" baseline="0" noProof="0" dirty="0">
                <a:latin typeface="Arial" panose="020B0604020202020204" pitchFamily="34" charset="0"/>
                <a:ea typeface="宋体" panose="02010600030101010101" pitchFamily="2" charset="-122"/>
                <a:cs typeface="+mn-cs"/>
              </a:rPr>
              <a:t>合适</a:t>
            </a:r>
            <a:r>
              <a:rPr kumimoji="0" lang="zh-CN" altLang="zh-CN" kern="1200" cap="none" spc="0" normalizeH="0" baseline="0" noProof="0" dirty="0">
                <a:latin typeface="Arial" panose="020B0604020202020204" pitchFamily="34" charset="0"/>
                <a:ea typeface="宋体" panose="02010600030101010101" pitchFamily="2" charset="-122"/>
                <a:cs typeface="+mn-cs"/>
              </a:rPr>
              <a:t>实践地，可以减少支出的同时获得最大化的实践成效。</a:t>
            </a:r>
            <a:endParaRPr kumimoji="0" lang="en-US" altLang="zh-CN"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buFont typeface="Arial" panose="020B0604020202020204" pitchFamily="34" charset="0"/>
              <a:defRPr/>
            </a:pPr>
            <a:endParaRPr kumimoji="0" lang="en-US" altLang="zh-CN" kern="1200" cap="none" spc="0" normalizeH="0" baseline="0" noProof="0" dirty="0">
              <a:latin typeface="+mn-ea"/>
              <a:ea typeface="宋体" panose="02010600030101010101" pitchFamily="2" charset="-122"/>
              <a:cs typeface="+mn-cs"/>
            </a:endParaRPr>
          </a:p>
          <a:p>
            <a:pPr marR="0" defTabSz="914400" eaLnBrk="1" hangingPunct="1">
              <a:buClrTx/>
              <a:buSzTx/>
              <a:buFontTx/>
              <a:defRPr/>
            </a:pPr>
            <a:r>
              <a:rPr kumimoji="0" lang="zh-CN" altLang="en-US" kern="1200" cap="none" spc="0" normalizeH="0" baseline="0" noProof="0" dirty="0">
                <a:solidFill>
                  <a:srgbClr val="FF0000"/>
                </a:solidFill>
                <a:latin typeface="+mn-ea"/>
                <a:ea typeface="宋体" panose="02010600030101010101" pitchFamily="2" charset="-122"/>
                <a:cs typeface="+mn-cs"/>
              </a:rPr>
              <a:t>确保安全</a:t>
            </a:r>
            <a:r>
              <a:rPr kumimoji="0" lang="zh-CN" altLang="en-US" kern="1200" cap="none" spc="0" normalizeH="0" baseline="0" noProof="0" dirty="0">
                <a:latin typeface="+mn-ea"/>
                <a:ea typeface="宋体" panose="02010600030101010101" pitchFamily="2" charset="-122"/>
                <a:cs typeface="+mn-cs"/>
              </a:rPr>
              <a:t>：</a:t>
            </a:r>
            <a:r>
              <a:rPr kumimoji="0" lang="zh-CN" altLang="zh-CN" kern="1200" cap="none" spc="0" normalizeH="0" baseline="0" noProof="0" dirty="0">
                <a:latin typeface="Arial" panose="020B0604020202020204" pitchFamily="34" charset="0"/>
                <a:ea typeface="宋体" panose="02010600030101010101" pitchFamily="2" charset="-122"/>
                <a:cs typeface="+mn-cs"/>
              </a:rPr>
              <a:t>充分考虑到当地的治安情况</a:t>
            </a:r>
            <a:r>
              <a:rPr kumimoji="0" lang="zh-CN" altLang="en-US" kern="1200" cap="none" spc="0" normalizeH="0" baseline="0" noProof="0" dirty="0">
                <a:latin typeface="Arial" panose="020B0604020202020204" pitchFamily="34" charset="0"/>
                <a:ea typeface="宋体" panose="02010600030101010101" pitchFamily="2" charset="-122"/>
                <a:cs typeface="+mn-cs"/>
              </a:rPr>
              <a:t>以及气候条件。</a:t>
            </a:r>
            <a:r>
              <a:rPr kumimoji="0" lang="zh-CN" altLang="zh-CN" kern="1200" cap="none" spc="0" normalizeH="0" baseline="0" noProof="0" dirty="0">
                <a:latin typeface="+mn-ea"/>
                <a:ea typeface="宋体" panose="02010600030101010101" pitchFamily="2" charset="-122"/>
                <a:cs typeface="+mn-cs"/>
              </a:rPr>
              <a:t>提前联系实践地，做好调整</a:t>
            </a:r>
            <a:r>
              <a:rPr kumimoji="0" lang="zh-CN" altLang="en-US" kern="1200" cap="none" spc="0" normalizeH="0" baseline="0" noProof="0" dirty="0">
                <a:latin typeface="+mn-ea"/>
                <a:ea typeface="宋体" panose="02010600030101010101" pitchFamily="2" charset="-122"/>
                <a:cs typeface="+mn-cs"/>
              </a:rPr>
              <a:t>准备。</a:t>
            </a:r>
            <a:endParaRPr kumimoji="0" lang="en-US" altLang="zh-CN" kern="1200" cap="none" spc="0" normalizeH="0" baseline="0" noProof="0" dirty="0">
              <a:latin typeface="+mn-ea"/>
              <a:ea typeface="宋体" panose="02010600030101010101" pitchFamily="2" charset="-122"/>
              <a:cs typeface="+mn-cs"/>
            </a:endParaRPr>
          </a:p>
          <a:p>
            <a:pPr marR="0" defTabSz="914400">
              <a:buClrTx/>
              <a:buSzTx/>
              <a:buFontTx/>
              <a:defRPr/>
            </a:pPr>
            <a:endParaRPr kumimoji="0" lang="zh-CN" altLang="en-US" kern="1200" cap="none" spc="0" normalizeH="0" baseline="0" noProof="0" dirty="0">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直接连接符 6"/>
          <p:cNvSpPr/>
          <p:nvPr/>
        </p:nvSpPr>
        <p:spPr>
          <a:xfrm>
            <a:off x="1801813" y="785813"/>
            <a:ext cx="755650" cy="1587"/>
          </a:xfrm>
          <a:prstGeom prst="line">
            <a:avLst/>
          </a:prstGeom>
          <a:ln w="15875" cap="flat" cmpd="sng">
            <a:solidFill>
              <a:srgbClr val="352F2F"/>
            </a:solidFill>
            <a:prstDash val="sysDash"/>
            <a:bevel/>
            <a:headEnd type="none" w="med" len="med"/>
            <a:tailEnd type="none" w="med" len="med"/>
          </a:ln>
        </p:spPr>
      </p:sp>
      <p:sp>
        <p:nvSpPr>
          <p:cNvPr id="54275" name="直接连接符 5"/>
          <p:cNvSpPr/>
          <p:nvPr/>
        </p:nvSpPr>
        <p:spPr>
          <a:xfrm rot="5400000">
            <a:off x="2138363" y="376238"/>
            <a:ext cx="755650" cy="3175"/>
          </a:xfrm>
          <a:prstGeom prst="line">
            <a:avLst/>
          </a:prstGeom>
          <a:ln w="15875" cap="flat" cmpd="sng">
            <a:solidFill>
              <a:srgbClr val="352F2F"/>
            </a:solidFill>
            <a:prstDash val="sysDash"/>
            <a:bevel/>
            <a:headEnd type="none" w="med" len="med"/>
            <a:tailEnd type="none" w="med" len="med"/>
          </a:ln>
        </p:spPr>
      </p:sp>
      <p:grpSp>
        <p:nvGrpSpPr>
          <p:cNvPr id="54276" name="组合 4"/>
          <p:cNvGrpSpPr/>
          <p:nvPr/>
        </p:nvGrpSpPr>
        <p:grpSpPr>
          <a:xfrm>
            <a:off x="2238375" y="484188"/>
            <a:ext cx="571500" cy="571500"/>
            <a:chOff x="0" y="0"/>
            <a:chExt cx="1143008" cy="1143008"/>
          </a:xfrm>
        </p:grpSpPr>
        <p:sp>
          <p:nvSpPr>
            <p:cNvPr id="54284"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54285" name="椭圆 2"/>
            <p:cNvSpPr/>
            <p:nvPr/>
          </p:nvSpPr>
          <p:spPr>
            <a:xfrm>
              <a:off x="139088" y="134068"/>
              <a:ext cx="864000" cy="864000"/>
            </a:xfrm>
            <a:prstGeom prst="ellipse">
              <a:avLst/>
            </a:prstGeom>
            <a:solidFill>
              <a:srgbClr val="352F2F"/>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8</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54286"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54277" name="直接连接符 7"/>
          <p:cNvSpPr/>
          <p:nvPr/>
        </p:nvSpPr>
        <p:spPr>
          <a:xfrm rot="5400000">
            <a:off x="-955675" y="3538538"/>
            <a:ext cx="5507038" cy="1587"/>
          </a:xfrm>
          <a:prstGeom prst="line">
            <a:avLst/>
          </a:prstGeom>
          <a:ln w="15875" cap="flat" cmpd="sng">
            <a:solidFill>
              <a:srgbClr val="352F2F"/>
            </a:solidFill>
            <a:prstDash val="sysDash"/>
            <a:bevel/>
            <a:headEnd type="none" w="med" len="med"/>
            <a:tailEnd type="none" w="med" len="med"/>
          </a:ln>
        </p:spPr>
      </p:sp>
      <p:sp>
        <p:nvSpPr>
          <p:cNvPr id="54278" name="直接连接符 8"/>
          <p:cNvSpPr/>
          <p:nvPr/>
        </p:nvSpPr>
        <p:spPr>
          <a:xfrm>
            <a:off x="1809750" y="6284913"/>
            <a:ext cx="684213" cy="1587"/>
          </a:xfrm>
          <a:prstGeom prst="line">
            <a:avLst/>
          </a:prstGeom>
          <a:ln w="15875" cap="flat" cmpd="sng">
            <a:solidFill>
              <a:srgbClr val="352F2F"/>
            </a:solidFill>
            <a:prstDash val="sysDash"/>
            <a:bevel/>
            <a:headEnd type="none" w="med" len="med"/>
            <a:tailEnd type="none" w="med" len="med"/>
          </a:ln>
        </p:spPr>
      </p:sp>
      <p:sp>
        <p:nvSpPr>
          <p:cNvPr id="54279" name="直接连接符 9"/>
          <p:cNvSpPr/>
          <p:nvPr/>
        </p:nvSpPr>
        <p:spPr>
          <a:xfrm rot="5400000">
            <a:off x="2216150" y="6597650"/>
            <a:ext cx="612775" cy="0"/>
          </a:xfrm>
          <a:prstGeom prst="line">
            <a:avLst/>
          </a:prstGeom>
          <a:ln w="15875" cap="flat" cmpd="sng">
            <a:solidFill>
              <a:srgbClr val="352F2F"/>
            </a:solidFill>
            <a:prstDash val="sysDash"/>
            <a:bevel/>
            <a:headEnd type="none" w="med" len="med"/>
            <a:tailEnd type="none" w="med" len="med"/>
          </a:ln>
        </p:spPr>
      </p:sp>
      <p:sp>
        <p:nvSpPr>
          <p:cNvPr id="54280" name="矩形 10"/>
          <p:cNvSpPr/>
          <p:nvPr/>
        </p:nvSpPr>
        <p:spPr>
          <a:xfrm>
            <a:off x="2952750" y="466725"/>
            <a:ext cx="6743700" cy="6048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zh-CN" sz="2800" b="1" dirty="0">
                <a:solidFill>
                  <a:schemeClr val="tx1"/>
                </a:solidFill>
                <a:latin typeface="微软雅黑" panose="020B0503020204020204" charset="-122"/>
                <a:ea typeface="微软雅黑" panose="020B0503020204020204" charset="-122"/>
              </a:rPr>
              <a:t>如何撰写高质量的社会实践项目申报书？</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54281" name="矩形 7"/>
          <p:cNvSpPr/>
          <p:nvPr/>
        </p:nvSpPr>
        <p:spPr>
          <a:xfrm>
            <a:off x="2138363" y="1052513"/>
            <a:ext cx="8134350" cy="1368425"/>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457200" eaLnBrk="1" hangingPunct="1">
              <a:lnSpc>
                <a:spcPct val="150000"/>
              </a:lnSpc>
              <a:spcBef>
                <a:spcPct val="0"/>
              </a:spcBef>
              <a:buNone/>
            </a:pPr>
            <a:r>
              <a:rPr lang="zh-CN" altLang="en-US" dirty="0">
                <a:solidFill>
                  <a:srgbClr val="000000"/>
                </a:solidFill>
                <a:latin typeface="宋体" panose="02010600030101010101" pitchFamily="2" charset="-122"/>
                <a:sym typeface="Arial" panose="020B0604020202020204" pitchFamily="34" charset="0"/>
              </a:rPr>
              <a:t>社会实践项目申报书既是开展社会实践的</a:t>
            </a:r>
            <a:r>
              <a:rPr lang="zh-CN" altLang="en-US" dirty="0">
                <a:solidFill>
                  <a:srgbClr val="FF0000"/>
                </a:solidFill>
                <a:latin typeface="宋体" panose="02010600030101010101" pitchFamily="2" charset="-122"/>
                <a:sym typeface="Arial" panose="020B0604020202020204" pitchFamily="34" charset="0"/>
              </a:rPr>
              <a:t>行动指南</a:t>
            </a:r>
            <a:r>
              <a:rPr lang="zh-CN" altLang="en-US" dirty="0">
                <a:solidFill>
                  <a:srgbClr val="000000"/>
                </a:solidFill>
                <a:latin typeface="宋体" panose="02010600030101010101" pitchFamily="2" charset="-122"/>
                <a:sym typeface="Arial" panose="020B0604020202020204" pitchFamily="34" charset="0"/>
              </a:rPr>
              <a:t>。写好申报书，可以</a:t>
            </a:r>
            <a:r>
              <a:rPr lang="zh-CN" altLang="en-US" dirty="0">
                <a:solidFill>
                  <a:srgbClr val="FF0000"/>
                </a:solidFill>
                <a:latin typeface="宋体" panose="02010600030101010101" pitchFamily="2" charset="-122"/>
                <a:sym typeface="Arial" panose="020B0604020202020204" pitchFamily="34" charset="0"/>
              </a:rPr>
              <a:t>使专家在评审时就对实践项目“一见钟情”</a:t>
            </a:r>
            <a:r>
              <a:rPr lang="zh-CN" altLang="en-US" dirty="0">
                <a:solidFill>
                  <a:srgbClr val="000000"/>
                </a:solidFill>
                <a:latin typeface="宋体" panose="02010600030101010101" pitchFamily="2" charset="-122"/>
                <a:sym typeface="Arial" panose="020B0604020202020204" pitchFamily="34" charset="0"/>
              </a:rPr>
              <a:t>。</a:t>
            </a:r>
            <a:endParaRPr lang="zh-CN" altLang="en-US" dirty="0">
              <a:solidFill>
                <a:srgbClr val="000000"/>
              </a:solidFill>
              <a:latin typeface="宋体" panose="02010600030101010101" pitchFamily="2" charset="-122"/>
              <a:sym typeface="Arial" panose="020B0604020202020204" pitchFamily="34" charset="0"/>
            </a:endParaRPr>
          </a:p>
        </p:txBody>
      </p:sp>
      <p:sp>
        <p:nvSpPr>
          <p:cNvPr id="16" name="文本框 23"/>
          <p:cNvSpPr txBox="1">
            <a:spLocks noChangeArrowheads="1"/>
          </p:cNvSpPr>
          <p:nvPr/>
        </p:nvSpPr>
        <p:spPr bwMode="auto">
          <a:xfrm>
            <a:off x="2489200" y="2536825"/>
            <a:ext cx="4318000"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什么是社会实践申报书？</a:t>
            </a:r>
            <a:endPar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457200" algn="l" defTabSz="914400" rtl="0" eaLnBrk="1" fontAlgn="base"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社会实践项目申报书，是进行社会实践活动在选题、组织和策划阶段的总结性文字表述；也是社会实践项目获得学校审批许可和支持的</a:t>
            </a:r>
            <a:r>
              <a:rPr kumimoji="0" lang="zh-CN" altLang="en-US"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必要文书</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endParaRPr kumimoji="0" lang="zh-CN" altLang="en-US" sz="2800" b="0" i="0" u="none" strike="noStrike" kern="1200" cap="none" spc="0" normalizeH="0" baseline="0" noProof="0" dirty="0">
              <a:ln>
                <a:noFill/>
              </a:ln>
              <a:solidFill>
                <a:srgbClr val="000000"/>
              </a:solidFill>
              <a:effectLst/>
              <a:uLnTx/>
              <a:uFillTx/>
              <a:latin typeface="Calibri Light" panose="020F0302020204030204" pitchFamily="34" charset="0"/>
              <a:ea typeface="微软雅黑" panose="020B0503020204020204" charset="-122"/>
              <a:cs typeface="+mn-cs"/>
            </a:endParaRPr>
          </a:p>
        </p:txBody>
      </p:sp>
      <p:pic>
        <p:nvPicPr>
          <p:cNvPr id="18" name="图片 17"/>
          <p:cNvPicPr>
            <a:picLocks noChangeAspect="1"/>
          </p:cNvPicPr>
          <p:nvPr/>
        </p:nvPicPr>
        <p:blipFill>
          <a:blip r:embed="rId1"/>
          <a:stretch>
            <a:fillRect/>
          </a:stretch>
        </p:blipFill>
        <p:spPr>
          <a:xfrm>
            <a:off x="7391400" y="2413000"/>
            <a:ext cx="2965450" cy="418465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直接连接符 6"/>
          <p:cNvSpPr/>
          <p:nvPr/>
        </p:nvSpPr>
        <p:spPr>
          <a:xfrm>
            <a:off x="1801813" y="785813"/>
            <a:ext cx="755650" cy="1587"/>
          </a:xfrm>
          <a:prstGeom prst="line">
            <a:avLst/>
          </a:prstGeom>
          <a:ln w="15875" cap="flat" cmpd="sng">
            <a:solidFill>
              <a:srgbClr val="352F2F"/>
            </a:solidFill>
            <a:prstDash val="sysDash"/>
            <a:bevel/>
            <a:headEnd type="none" w="med" len="med"/>
            <a:tailEnd type="none" w="med" len="med"/>
          </a:ln>
        </p:spPr>
      </p:sp>
      <p:sp>
        <p:nvSpPr>
          <p:cNvPr id="55299" name="直接连接符 5"/>
          <p:cNvSpPr/>
          <p:nvPr/>
        </p:nvSpPr>
        <p:spPr>
          <a:xfrm rot="5400000">
            <a:off x="2138363" y="376238"/>
            <a:ext cx="755650" cy="3175"/>
          </a:xfrm>
          <a:prstGeom prst="line">
            <a:avLst/>
          </a:prstGeom>
          <a:ln w="15875" cap="flat" cmpd="sng">
            <a:solidFill>
              <a:srgbClr val="352F2F"/>
            </a:solidFill>
            <a:prstDash val="sysDash"/>
            <a:bevel/>
            <a:headEnd type="none" w="med" len="med"/>
            <a:tailEnd type="none" w="med" len="med"/>
          </a:ln>
        </p:spPr>
      </p:sp>
      <p:grpSp>
        <p:nvGrpSpPr>
          <p:cNvPr id="55300" name="组合 4"/>
          <p:cNvGrpSpPr/>
          <p:nvPr/>
        </p:nvGrpSpPr>
        <p:grpSpPr>
          <a:xfrm>
            <a:off x="2238375" y="484188"/>
            <a:ext cx="571500" cy="571500"/>
            <a:chOff x="0" y="0"/>
            <a:chExt cx="1143008" cy="1143008"/>
          </a:xfrm>
        </p:grpSpPr>
        <p:sp>
          <p:nvSpPr>
            <p:cNvPr id="55307"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55308" name="椭圆 2"/>
            <p:cNvSpPr/>
            <p:nvPr/>
          </p:nvSpPr>
          <p:spPr>
            <a:xfrm>
              <a:off x="139088" y="134068"/>
              <a:ext cx="864000" cy="864000"/>
            </a:xfrm>
            <a:prstGeom prst="ellipse">
              <a:avLst/>
            </a:prstGeom>
            <a:solidFill>
              <a:srgbClr val="352F2F"/>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8</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55309"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55301" name="直接连接符 7"/>
          <p:cNvSpPr/>
          <p:nvPr/>
        </p:nvSpPr>
        <p:spPr>
          <a:xfrm rot="5400000">
            <a:off x="-955675" y="3538538"/>
            <a:ext cx="5507038" cy="1587"/>
          </a:xfrm>
          <a:prstGeom prst="line">
            <a:avLst/>
          </a:prstGeom>
          <a:ln w="15875" cap="flat" cmpd="sng">
            <a:solidFill>
              <a:srgbClr val="352F2F"/>
            </a:solidFill>
            <a:prstDash val="sysDash"/>
            <a:bevel/>
            <a:headEnd type="none" w="med" len="med"/>
            <a:tailEnd type="none" w="med" len="med"/>
          </a:ln>
        </p:spPr>
      </p:sp>
      <p:sp>
        <p:nvSpPr>
          <p:cNvPr id="55302" name="直接连接符 8"/>
          <p:cNvSpPr/>
          <p:nvPr/>
        </p:nvSpPr>
        <p:spPr>
          <a:xfrm>
            <a:off x="1809750" y="6284913"/>
            <a:ext cx="684213" cy="1587"/>
          </a:xfrm>
          <a:prstGeom prst="line">
            <a:avLst/>
          </a:prstGeom>
          <a:ln w="15875" cap="flat" cmpd="sng">
            <a:solidFill>
              <a:srgbClr val="352F2F"/>
            </a:solidFill>
            <a:prstDash val="sysDash"/>
            <a:bevel/>
            <a:headEnd type="none" w="med" len="med"/>
            <a:tailEnd type="none" w="med" len="med"/>
          </a:ln>
        </p:spPr>
      </p:sp>
      <p:sp>
        <p:nvSpPr>
          <p:cNvPr id="55303" name="直接连接符 9"/>
          <p:cNvSpPr/>
          <p:nvPr/>
        </p:nvSpPr>
        <p:spPr>
          <a:xfrm rot="5400000">
            <a:off x="2216150" y="6597650"/>
            <a:ext cx="612775" cy="0"/>
          </a:xfrm>
          <a:prstGeom prst="line">
            <a:avLst/>
          </a:prstGeom>
          <a:ln w="15875" cap="flat" cmpd="sng">
            <a:solidFill>
              <a:srgbClr val="352F2F"/>
            </a:solidFill>
            <a:prstDash val="sysDash"/>
            <a:bevel/>
            <a:headEnd type="none" w="med" len="med"/>
            <a:tailEnd type="none" w="med" len="med"/>
          </a:ln>
        </p:spPr>
      </p:sp>
      <p:sp>
        <p:nvSpPr>
          <p:cNvPr id="55304" name="矩形 10"/>
          <p:cNvSpPr/>
          <p:nvPr/>
        </p:nvSpPr>
        <p:spPr>
          <a:xfrm>
            <a:off x="2952750" y="466725"/>
            <a:ext cx="6743700" cy="6048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zh-CN" sz="2800" b="1" dirty="0">
                <a:solidFill>
                  <a:schemeClr val="tx1"/>
                </a:solidFill>
                <a:latin typeface="微软雅黑" panose="020B0503020204020204" charset="-122"/>
                <a:ea typeface="微软雅黑" panose="020B0503020204020204" charset="-122"/>
              </a:rPr>
              <a:t>如何撰写高质量的社会实践项目申报书？</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pic>
        <p:nvPicPr>
          <p:cNvPr id="55305" name="图片 1"/>
          <p:cNvPicPr>
            <a:picLocks noChangeAspect="1"/>
          </p:cNvPicPr>
          <p:nvPr/>
        </p:nvPicPr>
        <p:blipFill>
          <a:blip r:embed="rId1"/>
          <a:stretch>
            <a:fillRect/>
          </a:stretch>
        </p:blipFill>
        <p:spPr>
          <a:xfrm>
            <a:off x="7212013" y="4552950"/>
            <a:ext cx="3421062" cy="2279650"/>
          </a:xfrm>
          <a:prstGeom prst="rect">
            <a:avLst/>
          </a:prstGeom>
          <a:noFill/>
          <a:ln w="9525">
            <a:noFill/>
          </a:ln>
        </p:spPr>
      </p:pic>
      <p:sp>
        <p:nvSpPr>
          <p:cNvPr id="12" name="文本框 24"/>
          <p:cNvSpPr txBox="1">
            <a:spLocks noChangeArrowheads="1"/>
          </p:cNvSpPr>
          <p:nvPr/>
        </p:nvSpPr>
        <p:spPr bwMode="auto">
          <a:xfrm>
            <a:off x="2212975" y="1492250"/>
            <a:ext cx="74676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❶ </a:t>
            </a:r>
            <a:r>
              <a:rPr kumimoji="0" lang="zh-CN" altLang="en-US" sz="2000" b="1" i="0" u="none" strike="noStrike" kern="1200" cap="none" spc="0" normalizeH="0" baseline="0" noProof="0" dirty="0">
                <a:ln>
                  <a:noFill/>
                </a:ln>
                <a:solidFill>
                  <a:srgbClr val="FF0000"/>
                </a:solidFill>
                <a:effectLst/>
                <a:uLnTx/>
                <a:uFillTx/>
                <a:latin typeface="+mn-ea"/>
                <a:ea typeface="+mn-ea"/>
                <a:cs typeface="+mn-cs"/>
              </a:rPr>
              <a:t>思路清晰，考虑周全</a:t>
            </a:r>
            <a:endParaRPr kumimoji="0" lang="en-US" altLang="zh-CN" sz="2000" b="1" i="0" u="none" strike="noStrike" kern="1200" cap="none" spc="0" normalizeH="0" baseline="0" noProof="0" dirty="0">
              <a:ln>
                <a:noFill/>
              </a:ln>
              <a:solidFill>
                <a:srgbClr val="FF0000"/>
              </a:solidFill>
              <a:effectLst/>
              <a:uLnTx/>
              <a:uFillTx/>
              <a:latin typeface="+mn-ea"/>
              <a:ea typeface="+mn-ea"/>
              <a:cs typeface="+mn-cs"/>
            </a:endParaRPr>
          </a:p>
          <a:p>
            <a:pPr marL="0" marR="0" lvl="0" indent="45720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cs"/>
              </a:rPr>
              <a:t>逻辑清晰、逐项填写、考虑全面，对于因实际情况会出现调整的部分，写明可能出现的情况。</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❷ </a:t>
            </a:r>
            <a:r>
              <a:rPr kumimoji="0" lang="zh-CN" altLang="en-US" sz="2000" b="1" i="0" u="none" strike="noStrike" kern="1200" cap="none" spc="0" normalizeH="0" baseline="0" noProof="0" dirty="0">
                <a:ln>
                  <a:noFill/>
                </a:ln>
                <a:solidFill>
                  <a:srgbClr val="FF0000"/>
                </a:solidFill>
                <a:effectLst/>
                <a:uLnTx/>
                <a:uFillTx/>
                <a:latin typeface="+mn-ea"/>
                <a:ea typeface="+mn-ea"/>
                <a:cs typeface="+mn-cs"/>
              </a:rPr>
              <a:t>内容完整，格式规范</a:t>
            </a:r>
            <a:endParaRPr kumimoji="0" lang="en-US" altLang="zh-CN" sz="2000" b="1" i="0" u="none" strike="noStrike" kern="1200" cap="none" spc="0" normalizeH="0" baseline="0" noProof="0" dirty="0">
              <a:ln>
                <a:noFill/>
              </a:ln>
              <a:solidFill>
                <a:srgbClr val="FF0000"/>
              </a:solidFill>
              <a:effectLst/>
              <a:uLnTx/>
              <a:uFillTx/>
              <a:latin typeface="+mn-ea"/>
              <a:ea typeface="+mn-ea"/>
              <a:cs typeface="+mn-cs"/>
            </a:endParaRPr>
          </a:p>
          <a:p>
            <a:pPr marL="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cs"/>
              </a:rPr>
              <a:t>填写完整、避免遗漏，详略得当、有所侧重、言简意赅，遵守字数要求，不少于最高字数的</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80%</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，不超过上限。</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❸ </a:t>
            </a:r>
            <a:r>
              <a:rPr kumimoji="0" lang="zh-CN" altLang="en-US" sz="2000" b="1" i="0" u="none" strike="noStrike" kern="1200" cap="none" spc="0" normalizeH="0" baseline="0" noProof="0" dirty="0">
                <a:ln>
                  <a:noFill/>
                </a:ln>
                <a:solidFill>
                  <a:srgbClr val="FF0000"/>
                </a:solidFill>
                <a:effectLst/>
                <a:uLnTx/>
                <a:uFillTx/>
                <a:latin typeface="+mn-ea"/>
                <a:ea typeface="+mn-ea"/>
                <a:cs typeface="+mn-cs"/>
              </a:rPr>
              <a:t>真实有效，及时提交</a:t>
            </a:r>
            <a:endParaRPr kumimoji="0" lang="en-US" altLang="zh-CN" sz="2000" b="1" i="0" u="none" strike="noStrike" kern="1200" cap="none" spc="0" normalizeH="0" baseline="0" noProof="0" dirty="0">
              <a:ln>
                <a:noFill/>
              </a:ln>
              <a:solidFill>
                <a:srgbClr val="FF0000"/>
              </a:solidFill>
              <a:effectLst/>
              <a:uLnTx/>
              <a:uFillTx/>
              <a:latin typeface="+mn-ea"/>
              <a:ea typeface="+mn-ea"/>
              <a:cs typeface="+mn-cs"/>
            </a:endParaRPr>
          </a:p>
          <a:p>
            <a:pPr marL="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cs"/>
              </a:rPr>
              <a:t>申报方案内的实践单位、学生联系方式等信息必须是真实有效的，以便学校在意外情况下及时进行联络。</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cs"/>
              </a:rPr>
              <a:t>一经提交，不做重大调整。</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cs"/>
              </a:rPr>
              <a:t>存在时间限制，按时提交。</a:t>
            </a:r>
            <a:endParaRPr kumimoji="0" lang="en-US" altLang="zh-CN" sz="20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直接连接符 6"/>
          <p:cNvSpPr/>
          <p:nvPr/>
        </p:nvSpPr>
        <p:spPr>
          <a:xfrm>
            <a:off x="1801813" y="785813"/>
            <a:ext cx="755650" cy="1587"/>
          </a:xfrm>
          <a:prstGeom prst="line">
            <a:avLst/>
          </a:prstGeom>
          <a:ln w="15875" cap="flat" cmpd="sng">
            <a:solidFill>
              <a:srgbClr val="352F2F"/>
            </a:solidFill>
            <a:prstDash val="sysDash"/>
            <a:bevel/>
            <a:headEnd type="none" w="med" len="med"/>
            <a:tailEnd type="none" w="med" len="med"/>
          </a:ln>
        </p:spPr>
      </p:sp>
      <p:sp>
        <p:nvSpPr>
          <p:cNvPr id="56323" name="直接连接符 5"/>
          <p:cNvSpPr/>
          <p:nvPr/>
        </p:nvSpPr>
        <p:spPr>
          <a:xfrm rot="5400000">
            <a:off x="2138363" y="376238"/>
            <a:ext cx="755650" cy="3175"/>
          </a:xfrm>
          <a:prstGeom prst="line">
            <a:avLst/>
          </a:prstGeom>
          <a:ln w="15875" cap="flat" cmpd="sng">
            <a:solidFill>
              <a:srgbClr val="352F2F"/>
            </a:solidFill>
            <a:prstDash val="sysDash"/>
            <a:bevel/>
            <a:headEnd type="none" w="med" len="med"/>
            <a:tailEnd type="none" w="med" len="med"/>
          </a:ln>
        </p:spPr>
      </p:sp>
      <p:grpSp>
        <p:nvGrpSpPr>
          <p:cNvPr id="56324" name="组合 4"/>
          <p:cNvGrpSpPr/>
          <p:nvPr/>
        </p:nvGrpSpPr>
        <p:grpSpPr>
          <a:xfrm>
            <a:off x="2238375" y="484188"/>
            <a:ext cx="571500" cy="571500"/>
            <a:chOff x="0" y="0"/>
            <a:chExt cx="1143008" cy="1143008"/>
          </a:xfrm>
        </p:grpSpPr>
        <p:sp>
          <p:nvSpPr>
            <p:cNvPr id="56347"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56348" name="椭圆 2"/>
            <p:cNvSpPr/>
            <p:nvPr/>
          </p:nvSpPr>
          <p:spPr>
            <a:xfrm>
              <a:off x="139088" y="134068"/>
              <a:ext cx="864000" cy="864000"/>
            </a:xfrm>
            <a:prstGeom prst="ellipse">
              <a:avLst/>
            </a:prstGeom>
            <a:solidFill>
              <a:srgbClr val="352F2F"/>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8</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56349"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56325" name="直接连接符 7"/>
          <p:cNvSpPr/>
          <p:nvPr/>
        </p:nvSpPr>
        <p:spPr>
          <a:xfrm rot="5400000">
            <a:off x="-955675" y="3538538"/>
            <a:ext cx="5507038" cy="1587"/>
          </a:xfrm>
          <a:prstGeom prst="line">
            <a:avLst/>
          </a:prstGeom>
          <a:ln w="15875" cap="flat" cmpd="sng">
            <a:solidFill>
              <a:srgbClr val="352F2F"/>
            </a:solidFill>
            <a:prstDash val="sysDash"/>
            <a:bevel/>
            <a:headEnd type="none" w="med" len="med"/>
            <a:tailEnd type="none" w="med" len="med"/>
          </a:ln>
        </p:spPr>
      </p:sp>
      <p:sp>
        <p:nvSpPr>
          <p:cNvPr id="56326" name="直接连接符 8"/>
          <p:cNvSpPr/>
          <p:nvPr/>
        </p:nvSpPr>
        <p:spPr>
          <a:xfrm>
            <a:off x="1809750" y="6284913"/>
            <a:ext cx="684213" cy="1587"/>
          </a:xfrm>
          <a:prstGeom prst="line">
            <a:avLst/>
          </a:prstGeom>
          <a:ln w="15875" cap="flat" cmpd="sng">
            <a:solidFill>
              <a:srgbClr val="352F2F"/>
            </a:solidFill>
            <a:prstDash val="sysDash"/>
            <a:bevel/>
            <a:headEnd type="none" w="med" len="med"/>
            <a:tailEnd type="none" w="med" len="med"/>
          </a:ln>
        </p:spPr>
      </p:sp>
      <p:sp>
        <p:nvSpPr>
          <p:cNvPr id="56327" name="直接连接符 9"/>
          <p:cNvSpPr/>
          <p:nvPr/>
        </p:nvSpPr>
        <p:spPr>
          <a:xfrm rot="5400000">
            <a:off x="2216150" y="6597650"/>
            <a:ext cx="612775" cy="0"/>
          </a:xfrm>
          <a:prstGeom prst="line">
            <a:avLst/>
          </a:prstGeom>
          <a:ln w="15875" cap="flat" cmpd="sng">
            <a:solidFill>
              <a:srgbClr val="352F2F"/>
            </a:solidFill>
            <a:prstDash val="sysDash"/>
            <a:bevel/>
            <a:headEnd type="none" w="med" len="med"/>
            <a:tailEnd type="none" w="med" len="med"/>
          </a:ln>
        </p:spPr>
      </p:sp>
      <p:sp>
        <p:nvSpPr>
          <p:cNvPr id="56328" name="矩形 10"/>
          <p:cNvSpPr/>
          <p:nvPr/>
        </p:nvSpPr>
        <p:spPr>
          <a:xfrm>
            <a:off x="2952750" y="466725"/>
            <a:ext cx="6743700" cy="6048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zh-CN" sz="2800" b="1" dirty="0">
                <a:solidFill>
                  <a:schemeClr val="tx1"/>
                </a:solidFill>
                <a:latin typeface="微软雅黑" panose="020B0503020204020204" charset="-122"/>
                <a:ea typeface="微软雅黑" panose="020B0503020204020204" charset="-122"/>
              </a:rPr>
              <a:t>如何撰写高质量的社会实践项目申报书？</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56329" name="任意多边形 25"/>
          <p:cNvSpPr/>
          <p:nvPr/>
        </p:nvSpPr>
        <p:spPr>
          <a:xfrm>
            <a:off x="6311900" y="3832225"/>
            <a:ext cx="3338513" cy="1954213"/>
          </a:xfrm>
          <a:custGeom>
            <a:avLst/>
            <a:gdLst/>
            <a:ahLst/>
            <a:cxnLst>
              <a:cxn ang="0">
                <a:pos x="0" y="0"/>
              </a:cxn>
              <a:cxn ang="0">
                <a:pos x="14086151" y="0"/>
              </a:cxn>
              <a:cxn ang="0">
                <a:pos x="14086151" y="8243598"/>
              </a:cxn>
              <a:cxn ang="0">
                <a:pos x="0" y="8243598"/>
              </a:cxn>
              <a:cxn ang="0">
                <a:pos x="0" y="0"/>
              </a:cxn>
            </a:cxnLst>
            <a:pathLst>
              <a:path w="2928958" h="1714512">
                <a:moveTo>
                  <a:pt x="0" y="0"/>
                </a:moveTo>
                <a:lnTo>
                  <a:pt x="2928958" y="0"/>
                </a:lnTo>
                <a:lnTo>
                  <a:pt x="2928958" y="1714512"/>
                </a:lnTo>
                <a:lnTo>
                  <a:pt x="0" y="1714512"/>
                </a:lnTo>
                <a:lnTo>
                  <a:pt x="0" y="0"/>
                </a:lnTo>
                <a:close/>
              </a:path>
            </a:pathLst>
          </a:custGeom>
          <a:solidFill>
            <a:schemeClr val="bg1">
              <a:alpha val="100000"/>
            </a:schemeClr>
          </a:solidFill>
          <a:ln w="25400">
            <a:noFill/>
          </a:ln>
        </p:spPr>
        <p:txBody>
          <a:bodyPr/>
          <a:p>
            <a:endParaRPr lang="zh-CN" altLang="en-US"/>
          </a:p>
        </p:txBody>
      </p:sp>
      <p:sp>
        <p:nvSpPr>
          <p:cNvPr id="56330" name="任意多边形 24"/>
          <p:cNvSpPr/>
          <p:nvPr/>
        </p:nvSpPr>
        <p:spPr>
          <a:xfrm>
            <a:off x="2809875" y="3832225"/>
            <a:ext cx="3338513" cy="1954213"/>
          </a:xfrm>
          <a:custGeom>
            <a:avLst/>
            <a:gdLst/>
            <a:ahLst/>
            <a:cxnLst>
              <a:cxn ang="0">
                <a:pos x="0" y="0"/>
              </a:cxn>
              <a:cxn ang="0">
                <a:pos x="14086151" y="0"/>
              </a:cxn>
              <a:cxn ang="0">
                <a:pos x="14086151" y="8243598"/>
              </a:cxn>
              <a:cxn ang="0">
                <a:pos x="0" y="8243598"/>
              </a:cxn>
              <a:cxn ang="0">
                <a:pos x="0" y="0"/>
              </a:cxn>
            </a:cxnLst>
            <a:pathLst>
              <a:path w="2928958" h="1714512">
                <a:moveTo>
                  <a:pt x="0" y="0"/>
                </a:moveTo>
                <a:lnTo>
                  <a:pt x="2928958" y="0"/>
                </a:lnTo>
                <a:lnTo>
                  <a:pt x="2928958" y="1714512"/>
                </a:lnTo>
                <a:lnTo>
                  <a:pt x="0" y="1714512"/>
                </a:lnTo>
                <a:lnTo>
                  <a:pt x="0" y="0"/>
                </a:lnTo>
                <a:close/>
              </a:path>
            </a:pathLst>
          </a:custGeom>
          <a:solidFill>
            <a:schemeClr val="bg1">
              <a:alpha val="100000"/>
            </a:schemeClr>
          </a:solidFill>
          <a:ln w="25400">
            <a:noFill/>
          </a:ln>
        </p:spPr>
        <p:txBody>
          <a:bodyPr/>
          <a:p>
            <a:endParaRPr lang="zh-CN" altLang="en-US"/>
          </a:p>
        </p:txBody>
      </p:sp>
      <p:sp>
        <p:nvSpPr>
          <p:cNvPr id="14" name="任意多边形 28"/>
          <p:cNvSpPr>
            <a:spLocks noChangeArrowheads="1"/>
          </p:cNvSpPr>
          <p:nvPr/>
        </p:nvSpPr>
        <p:spPr bwMode="auto">
          <a:xfrm>
            <a:off x="6453186" y="2074068"/>
            <a:ext cx="3013077" cy="1647825"/>
          </a:xfrm>
          <a:custGeom>
            <a:avLst/>
            <a:gdLst>
              <a:gd name="T0" fmla="*/ 0 w 2928958"/>
              <a:gd name="T1" fmla="*/ 0 h 1714512"/>
              <a:gd name="T2" fmla="*/ 3188626 w 2928958"/>
              <a:gd name="T3" fmla="*/ 0 h 1714512"/>
              <a:gd name="T4" fmla="*/ 3188626 w 2928958"/>
              <a:gd name="T5" fmla="*/ 1522132 h 1714512"/>
              <a:gd name="T6" fmla="*/ 0 w 2928958"/>
              <a:gd name="T7" fmla="*/ 1522132 h 1714512"/>
              <a:gd name="T8" fmla="*/ 0 w 2928958"/>
              <a:gd name="T9" fmla="*/ 0 h 1714512"/>
              <a:gd name="T10" fmla="*/ 0 60000 65536"/>
              <a:gd name="T11" fmla="*/ 0 60000 65536"/>
              <a:gd name="T12" fmla="*/ 0 60000 65536"/>
              <a:gd name="T13" fmla="*/ 0 60000 65536"/>
              <a:gd name="T14" fmla="*/ 0 60000 65536"/>
              <a:gd name="T15" fmla="*/ 0 w 2928958"/>
              <a:gd name="T16" fmla="*/ 0 h 1714512"/>
              <a:gd name="T17" fmla="*/ 2928958 w 2928958"/>
              <a:gd name="T18" fmla="*/ 1714512 h 1714512"/>
            </a:gdLst>
            <a:ahLst/>
            <a:cxnLst>
              <a:cxn ang="T10">
                <a:pos x="T0" y="T1"/>
              </a:cxn>
              <a:cxn ang="T11">
                <a:pos x="T2" y="T3"/>
              </a:cxn>
              <a:cxn ang="T12">
                <a:pos x="T4" y="T5"/>
              </a:cxn>
              <a:cxn ang="T13">
                <a:pos x="T6" y="T7"/>
              </a:cxn>
              <a:cxn ang="T14">
                <a:pos x="T8" y="T9"/>
              </a:cxn>
            </a:cxnLst>
            <a:rect l="T15" t="T16" r="T17" b="T18"/>
            <a:pathLst>
              <a:path w="2928958" h="1714512">
                <a:moveTo>
                  <a:pt x="0" y="0"/>
                </a:moveTo>
                <a:lnTo>
                  <a:pt x="2928958" y="0"/>
                </a:lnTo>
                <a:lnTo>
                  <a:pt x="2928958" y="1714512"/>
                </a:lnTo>
                <a:lnTo>
                  <a:pt x="0" y="1714512"/>
                </a:lnTo>
                <a:lnTo>
                  <a:pt x="0" y="0"/>
                </a:lnTo>
                <a:close/>
              </a:path>
            </a:pathLst>
          </a:custGeom>
          <a:solidFill>
            <a:srgbClr val="6CAC00"/>
          </a:solidFill>
          <a:ln>
            <a:noFill/>
          </a:ln>
          <a:effectLst>
            <a:softEdge rad="317500"/>
          </a:effectLst>
          <a:extLst>
            <a:ext uri="{91240B29-F687-4F45-9708-019B960494DF}">
              <a14:hiddenLine xmlns:a14="http://schemas.microsoft.com/office/drawing/2010/main" w="25400">
                <a:solidFill>
                  <a:srgbClr val="395E8A"/>
                </a:solidFill>
                <a:bevel/>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5" name="任意多边形 29"/>
          <p:cNvSpPr>
            <a:spLocks noChangeArrowheads="1"/>
          </p:cNvSpPr>
          <p:nvPr/>
        </p:nvSpPr>
        <p:spPr bwMode="auto">
          <a:xfrm>
            <a:off x="6453185" y="3994150"/>
            <a:ext cx="3013077" cy="1647825"/>
          </a:xfrm>
          <a:custGeom>
            <a:avLst/>
            <a:gdLst>
              <a:gd name="T0" fmla="*/ 0 w 2928958"/>
              <a:gd name="T1" fmla="*/ 0 h 1714512"/>
              <a:gd name="T2" fmla="*/ 3188626 w 2928958"/>
              <a:gd name="T3" fmla="*/ 0 h 1714512"/>
              <a:gd name="T4" fmla="*/ 3188626 w 2928958"/>
              <a:gd name="T5" fmla="*/ 1522132 h 1714512"/>
              <a:gd name="T6" fmla="*/ 0 w 2928958"/>
              <a:gd name="T7" fmla="*/ 1522132 h 1714512"/>
              <a:gd name="T8" fmla="*/ 0 w 2928958"/>
              <a:gd name="T9" fmla="*/ 0 h 1714512"/>
              <a:gd name="T10" fmla="*/ 0 60000 65536"/>
              <a:gd name="T11" fmla="*/ 0 60000 65536"/>
              <a:gd name="T12" fmla="*/ 0 60000 65536"/>
              <a:gd name="T13" fmla="*/ 0 60000 65536"/>
              <a:gd name="T14" fmla="*/ 0 60000 65536"/>
              <a:gd name="T15" fmla="*/ 0 w 2928958"/>
              <a:gd name="T16" fmla="*/ 0 h 1714512"/>
              <a:gd name="T17" fmla="*/ 2928958 w 2928958"/>
              <a:gd name="T18" fmla="*/ 1714512 h 1714512"/>
            </a:gdLst>
            <a:ahLst/>
            <a:cxnLst>
              <a:cxn ang="T10">
                <a:pos x="T0" y="T1"/>
              </a:cxn>
              <a:cxn ang="T11">
                <a:pos x="T2" y="T3"/>
              </a:cxn>
              <a:cxn ang="T12">
                <a:pos x="T4" y="T5"/>
              </a:cxn>
              <a:cxn ang="T13">
                <a:pos x="T6" y="T7"/>
              </a:cxn>
              <a:cxn ang="T14">
                <a:pos x="T8" y="T9"/>
              </a:cxn>
            </a:cxnLst>
            <a:rect l="T15" t="T16" r="T17" b="T18"/>
            <a:pathLst>
              <a:path w="2928958" h="1714512">
                <a:moveTo>
                  <a:pt x="0" y="0"/>
                </a:moveTo>
                <a:lnTo>
                  <a:pt x="2928958" y="0"/>
                </a:lnTo>
                <a:lnTo>
                  <a:pt x="2928958" y="1714512"/>
                </a:lnTo>
                <a:lnTo>
                  <a:pt x="0" y="1714512"/>
                </a:lnTo>
                <a:lnTo>
                  <a:pt x="0" y="0"/>
                </a:lnTo>
                <a:close/>
              </a:path>
            </a:pathLst>
          </a:custGeom>
          <a:solidFill>
            <a:srgbClr val="352F2F"/>
          </a:solidFill>
          <a:ln>
            <a:noFill/>
          </a:ln>
          <a:effectLst>
            <a:softEdge rad="317500"/>
          </a:effectLst>
          <a:extLst>
            <a:ext uri="{91240B29-F687-4F45-9708-019B960494DF}">
              <a14:hiddenLine xmlns:a14="http://schemas.microsoft.com/office/drawing/2010/main" w="25400">
                <a:solidFill>
                  <a:srgbClr val="395E8A"/>
                </a:solidFill>
                <a:bevel/>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6" name="任意多边形 30"/>
          <p:cNvSpPr>
            <a:spLocks noChangeArrowheads="1"/>
          </p:cNvSpPr>
          <p:nvPr/>
        </p:nvSpPr>
        <p:spPr bwMode="auto">
          <a:xfrm>
            <a:off x="3015551" y="2087562"/>
            <a:ext cx="3013075" cy="1647825"/>
          </a:xfrm>
          <a:custGeom>
            <a:avLst/>
            <a:gdLst>
              <a:gd name="T0" fmla="*/ 0 w 2928958"/>
              <a:gd name="T1" fmla="*/ 0 h 1714512"/>
              <a:gd name="T2" fmla="*/ 3188626 w 2928958"/>
              <a:gd name="T3" fmla="*/ 0 h 1714512"/>
              <a:gd name="T4" fmla="*/ 3188626 w 2928958"/>
              <a:gd name="T5" fmla="*/ 1522132 h 1714512"/>
              <a:gd name="T6" fmla="*/ 0 w 2928958"/>
              <a:gd name="T7" fmla="*/ 1522132 h 1714512"/>
              <a:gd name="T8" fmla="*/ 0 w 2928958"/>
              <a:gd name="T9" fmla="*/ 0 h 1714512"/>
              <a:gd name="T10" fmla="*/ 0 60000 65536"/>
              <a:gd name="T11" fmla="*/ 0 60000 65536"/>
              <a:gd name="T12" fmla="*/ 0 60000 65536"/>
              <a:gd name="T13" fmla="*/ 0 60000 65536"/>
              <a:gd name="T14" fmla="*/ 0 60000 65536"/>
              <a:gd name="T15" fmla="*/ 0 w 2928958"/>
              <a:gd name="T16" fmla="*/ 0 h 1714512"/>
              <a:gd name="T17" fmla="*/ 2928958 w 2928958"/>
              <a:gd name="T18" fmla="*/ 1714512 h 1714512"/>
            </a:gdLst>
            <a:ahLst/>
            <a:cxnLst>
              <a:cxn ang="T10">
                <a:pos x="T0" y="T1"/>
              </a:cxn>
              <a:cxn ang="T11">
                <a:pos x="T2" y="T3"/>
              </a:cxn>
              <a:cxn ang="T12">
                <a:pos x="T4" y="T5"/>
              </a:cxn>
              <a:cxn ang="T13">
                <a:pos x="T6" y="T7"/>
              </a:cxn>
              <a:cxn ang="T14">
                <a:pos x="T8" y="T9"/>
              </a:cxn>
            </a:cxnLst>
            <a:rect l="T15" t="T16" r="T17" b="T18"/>
            <a:pathLst>
              <a:path w="2928958" h="1714512">
                <a:moveTo>
                  <a:pt x="0" y="0"/>
                </a:moveTo>
                <a:lnTo>
                  <a:pt x="2928958" y="0"/>
                </a:lnTo>
                <a:lnTo>
                  <a:pt x="2928958" y="1714512"/>
                </a:lnTo>
                <a:lnTo>
                  <a:pt x="0" y="1714512"/>
                </a:lnTo>
                <a:lnTo>
                  <a:pt x="0" y="0"/>
                </a:lnTo>
                <a:close/>
              </a:path>
            </a:pathLst>
          </a:custGeom>
          <a:solidFill>
            <a:srgbClr val="39A3CD"/>
          </a:solidFill>
          <a:ln>
            <a:noFill/>
          </a:ln>
          <a:effectLst>
            <a:outerShdw blurRad="57785" dist="33020" dir="3180000" algn="ctr">
              <a:srgbClr val="000000">
                <a:alpha val="30000"/>
              </a:srgbClr>
            </a:outerShdw>
            <a:softEdge rad="317500"/>
          </a:effectLst>
          <a:extLst>
            <a:ext uri="{91240B29-F687-4F45-9708-019B960494DF}">
              <a14:hiddenLine xmlns:a14="http://schemas.microsoft.com/office/drawing/2010/main" w="25400">
                <a:solidFill>
                  <a:srgbClr val="395E8A"/>
                </a:solidFill>
                <a:bevel/>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7" name="任意多边形 31"/>
          <p:cNvSpPr>
            <a:spLocks noChangeArrowheads="1"/>
          </p:cNvSpPr>
          <p:nvPr/>
        </p:nvSpPr>
        <p:spPr bwMode="auto">
          <a:xfrm>
            <a:off x="3015548" y="4014411"/>
            <a:ext cx="3013077" cy="1647825"/>
          </a:xfrm>
          <a:custGeom>
            <a:avLst/>
            <a:gdLst>
              <a:gd name="T0" fmla="*/ 0 w 2928958"/>
              <a:gd name="T1" fmla="*/ 0 h 1714512"/>
              <a:gd name="T2" fmla="*/ 3188626 w 2928958"/>
              <a:gd name="T3" fmla="*/ 0 h 1714512"/>
              <a:gd name="T4" fmla="*/ 3188626 w 2928958"/>
              <a:gd name="T5" fmla="*/ 1522132 h 1714512"/>
              <a:gd name="T6" fmla="*/ 0 w 2928958"/>
              <a:gd name="T7" fmla="*/ 1522132 h 1714512"/>
              <a:gd name="T8" fmla="*/ 0 w 2928958"/>
              <a:gd name="T9" fmla="*/ 0 h 1714512"/>
              <a:gd name="T10" fmla="*/ 0 60000 65536"/>
              <a:gd name="T11" fmla="*/ 0 60000 65536"/>
              <a:gd name="T12" fmla="*/ 0 60000 65536"/>
              <a:gd name="T13" fmla="*/ 0 60000 65536"/>
              <a:gd name="T14" fmla="*/ 0 60000 65536"/>
              <a:gd name="T15" fmla="*/ 0 w 2928958"/>
              <a:gd name="T16" fmla="*/ 0 h 1714512"/>
              <a:gd name="T17" fmla="*/ 2928958 w 2928958"/>
              <a:gd name="T18" fmla="*/ 1714512 h 1714512"/>
            </a:gdLst>
            <a:ahLst/>
            <a:cxnLst>
              <a:cxn ang="T10">
                <a:pos x="T0" y="T1"/>
              </a:cxn>
              <a:cxn ang="T11">
                <a:pos x="T2" y="T3"/>
              </a:cxn>
              <a:cxn ang="T12">
                <a:pos x="T4" y="T5"/>
              </a:cxn>
              <a:cxn ang="T13">
                <a:pos x="T6" y="T7"/>
              </a:cxn>
              <a:cxn ang="T14">
                <a:pos x="T8" y="T9"/>
              </a:cxn>
            </a:cxnLst>
            <a:rect l="T15" t="T16" r="T17" b="T18"/>
            <a:pathLst>
              <a:path w="2928958" h="1714512">
                <a:moveTo>
                  <a:pt x="0" y="0"/>
                </a:moveTo>
                <a:lnTo>
                  <a:pt x="2928958" y="0"/>
                </a:lnTo>
                <a:lnTo>
                  <a:pt x="2928958" y="1714512"/>
                </a:lnTo>
                <a:lnTo>
                  <a:pt x="0" y="1714512"/>
                </a:lnTo>
                <a:lnTo>
                  <a:pt x="0" y="0"/>
                </a:lnTo>
                <a:close/>
              </a:path>
            </a:pathLst>
          </a:custGeom>
          <a:solidFill>
            <a:srgbClr val="BFBFBF"/>
          </a:solidFill>
          <a:ln>
            <a:noFill/>
          </a:ln>
          <a:effectLst>
            <a:softEdge rad="317500"/>
          </a:effectLst>
          <a:extLst>
            <a:ext uri="{91240B29-F687-4F45-9708-019B960494DF}">
              <a14:hiddenLine xmlns:a14="http://schemas.microsoft.com/office/drawing/2010/main" w="25400">
                <a:solidFill>
                  <a:srgbClr val="395E8A"/>
                </a:solidFill>
                <a:bevel/>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6343" name="矩形 39"/>
          <p:cNvSpPr/>
          <p:nvPr/>
        </p:nvSpPr>
        <p:spPr>
          <a:xfrm>
            <a:off x="2971800" y="2479675"/>
            <a:ext cx="3071813" cy="73723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lnSpc>
                <a:spcPct val="150000"/>
              </a:lnSpc>
              <a:spcBef>
                <a:spcPct val="0"/>
              </a:spcBef>
              <a:spcAft>
                <a:spcPts val="600"/>
              </a:spcAft>
              <a:buNone/>
            </a:pPr>
            <a:r>
              <a:rPr lang="zh-CN" altLang="en-US" sz="2800" b="1" dirty="0">
                <a:solidFill>
                  <a:srgbClr val="FFFFFF"/>
                </a:solidFill>
                <a:latin typeface="Arial" panose="020B0604020202020204" pitchFamily="34" charset="0"/>
                <a:ea typeface="微软雅黑" panose="020B0503020204020204" charset="-122"/>
                <a:sym typeface="Arial" panose="020B0604020202020204" pitchFamily="34" charset="0"/>
              </a:rPr>
              <a:t>封面</a:t>
            </a:r>
            <a:endParaRPr lang="zh-CN" altLang="en-US" sz="2800" b="1"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56344" name="矩形 40"/>
          <p:cNvSpPr/>
          <p:nvPr/>
        </p:nvSpPr>
        <p:spPr>
          <a:xfrm>
            <a:off x="6472238" y="2433638"/>
            <a:ext cx="3071812" cy="73723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lnSpc>
                <a:spcPct val="150000"/>
              </a:lnSpc>
              <a:spcBef>
                <a:spcPct val="0"/>
              </a:spcBef>
              <a:spcAft>
                <a:spcPts val="600"/>
              </a:spcAft>
              <a:buNone/>
            </a:pPr>
            <a:r>
              <a:rPr lang="zh-CN" altLang="en-US" sz="2800" b="1" dirty="0">
                <a:solidFill>
                  <a:srgbClr val="FFFFFF"/>
                </a:solidFill>
                <a:latin typeface="Arial" panose="020B0604020202020204" pitchFamily="34" charset="0"/>
                <a:ea typeface="微软雅黑" panose="020B0503020204020204" charset="-122"/>
                <a:sym typeface="Arial" panose="020B0604020202020204" pitchFamily="34" charset="0"/>
              </a:rPr>
              <a:t>基本情况</a:t>
            </a:r>
            <a:endParaRPr lang="zh-CN" altLang="en-US" sz="2800" b="1"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56345" name="矩形 42"/>
          <p:cNvSpPr/>
          <p:nvPr/>
        </p:nvSpPr>
        <p:spPr>
          <a:xfrm>
            <a:off x="3016250" y="4422775"/>
            <a:ext cx="3071813" cy="73723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lnSpc>
                <a:spcPct val="150000"/>
              </a:lnSpc>
              <a:spcBef>
                <a:spcPct val="0"/>
              </a:spcBef>
              <a:spcAft>
                <a:spcPts val="600"/>
              </a:spcAft>
              <a:buNone/>
            </a:pPr>
            <a:r>
              <a:rPr lang="zh-CN" altLang="en-US" sz="2800" b="1" dirty="0">
                <a:solidFill>
                  <a:srgbClr val="FFFFFF"/>
                </a:solidFill>
                <a:latin typeface="Arial" panose="020B0604020202020204" pitchFamily="34" charset="0"/>
                <a:ea typeface="微软雅黑" panose="020B0503020204020204" charset="-122"/>
                <a:sym typeface="Arial" panose="020B0604020202020204" pitchFamily="34" charset="0"/>
              </a:rPr>
              <a:t>实践计划</a:t>
            </a:r>
            <a:endParaRPr lang="zh-CN" altLang="en-US" sz="1800" dirty="0">
              <a:solidFill>
                <a:srgbClr val="000000"/>
              </a:solidFill>
              <a:latin typeface="Arial" panose="020B0604020202020204" pitchFamily="34" charset="0"/>
              <a:sym typeface="Calibri" panose="020F0502020204030204" pitchFamily="34" charset="0"/>
            </a:endParaRPr>
          </a:p>
        </p:txBody>
      </p:sp>
      <p:sp>
        <p:nvSpPr>
          <p:cNvPr id="56346" name="矩形 44"/>
          <p:cNvSpPr/>
          <p:nvPr/>
        </p:nvSpPr>
        <p:spPr>
          <a:xfrm>
            <a:off x="6423025" y="4489450"/>
            <a:ext cx="3071813" cy="52197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zh-CN" altLang="en-US" sz="2800" b="1" dirty="0">
                <a:solidFill>
                  <a:srgbClr val="FFFFFF"/>
                </a:solidFill>
                <a:latin typeface="Arial" panose="020B0604020202020204" pitchFamily="34" charset="0"/>
                <a:ea typeface="微软雅黑" panose="020B0503020204020204" charset="-122"/>
              </a:rPr>
              <a:t>项目审核意见</a:t>
            </a:r>
            <a:endParaRPr lang="zh-CN" altLang="en-US" sz="2800" b="1" dirty="0">
              <a:solidFill>
                <a:srgbClr val="FFFFFF"/>
              </a:solidFill>
              <a:latin typeface="Arial" panose="020B0604020202020204" pitchFamily="34" charset="0"/>
              <a:ea typeface="微软雅黑" panose="020B0503020204020204" charset="-122"/>
            </a:endParaRP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直接连接符 6"/>
          <p:cNvSpPr/>
          <p:nvPr/>
        </p:nvSpPr>
        <p:spPr>
          <a:xfrm>
            <a:off x="1801813" y="785813"/>
            <a:ext cx="755650" cy="1587"/>
          </a:xfrm>
          <a:prstGeom prst="line">
            <a:avLst/>
          </a:prstGeom>
          <a:ln w="15875" cap="flat" cmpd="sng">
            <a:solidFill>
              <a:srgbClr val="352F2F"/>
            </a:solidFill>
            <a:prstDash val="sysDash"/>
            <a:bevel/>
            <a:headEnd type="none" w="med" len="med"/>
            <a:tailEnd type="none" w="med" len="med"/>
          </a:ln>
        </p:spPr>
      </p:sp>
      <p:sp>
        <p:nvSpPr>
          <p:cNvPr id="57347" name="直接连接符 5"/>
          <p:cNvSpPr/>
          <p:nvPr/>
        </p:nvSpPr>
        <p:spPr>
          <a:xfrm rot="5400000">
            <a:off x="2138363" y="376238"/>
            <a:ext cx="755650" cy="3175"/>
          </a:xfrm>
          <a:prstGeom prst="line">
            <a:avLst/>
          </a:prstGeom>
          <a:ln w="15875" cap="flat" cmpd="sng">
            <a:solidFill>
              <a:srgbClr val="352F2F"/>
            </a:solidFill>
            <a:prstDash val="sysDash"/>
            <a:bevel/>
            <a:headEnd type="none" w="med" len="med"/>
            <a:tailEnd type="none" w="med" len="med"/>
          </a:ln>
        </p:spPr>
      </p:sp>
      <p:grpSp>
        <p:nvGrpSpPr>
          <p:cNvPr id="57348" name="组合 4"/>
          <p:cNvGrpSpPr/>
          <p:nvPr/>
        </p:nvGrpSpPr>
        <p:grpSpPr>
          <a:xfrm>
            <a:off x="2238375" y="484188"/>
            <a:ext cx="571500" cy="571500"/>
            <a:chOff x="0" y="0"/>
            <a:chExt cx="1143008" cy="1143008"/>
          </a:xfrm>
        </p:grpSpPr>
        <p:sp>
          <p:nvSpPr>
            <p:cNvPr id="57358"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57359" name="椭圆 2"/>
            <p:cNvSpPr/>
            <p:nvPr/>
          </p:nvSpPr>
          <p:spPr>
            <a:xfrm>
              <a:off x="139088" y="134068"/>
              <a:ext cx="864000" cy="864000"/>
            </a:xfrm>
            <a:prstGeom prst="ellipse">
              <a:avLst/>
            </a:prstGeom>
            <a:solidFill>
              <a:srgbClr val="352F2F"/>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8</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57360"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57349" name="直接连接符 7"/>
          <p:cNvSpPr/>
          <p:nvPr/>
        </p:nvSpPr>
        <p:spPr>
          <a:xfrm rot="5400000">
            <a:off x="-955675" y="3538538"/>
            <a:ext cx="5507038" cy="1587"/>
          </a:xfrm>
          <a:prstGeom prst="line">
            <a:avLst/>
          </a:prstGeom>
          <a:ln w="15875" cap="flat" cmpd="sng">
            <a:solidFill>
              <a:srgbClr val="352F2F"/>
            </a:solidFill>
            <a:prstDash val="sysDash"/>
            <a:bevel/>
            <a:headEnd type="none" w="med" len="med"/>
            <a:tailEnd type="none" w="med" len="med"/>
          </a:ln>
        </p:spPr>
      </p:sp>
      <p:sp>
        <p:nvSpPr>
          <p:cNvPr id="57350" name="直接连接符 8"/>
          <p:cNvSpPr/>
          <p:nvPr/>
        </p:nvSpPr>
        <p:spPr>
          <a:xfrm>
            <a:off x="1809750" y="6284913"/>
            <a:ext cx="684213" cy="1587"/>
          </a:xfrm>
          <a:prstGeom prst="line">
            <a:avLst/>
          </a:prstGeom>
          <a:ln w="15875" cap="flat" cmpd="sng">
            <a:solidFill>
              <a:srgbClr val="352F2F"/>
            </a:solidFill>
            <a:prstDash val="sysDash"/>
            <a:bevel/>
            <a:headEnd type="none" w="med" len="med"/>
            <a:tailEnd type="none" w="med" len="med"/>
          </a:ln>
        </p:spPr>
      </p:sp>
      <p:sp>
        <p:nvSpPr>
          <p:cNvPr id="57351" name="直接连接符 9"/>
          <p:cNvSpPr/>
          <p:nvPr/>
        </p:nvSpPr>
        <p:spPr>
          <a:xfrm rot="5400000">
            <a:off x="2216150" y="6597650"/>
            <a:ext cx="612775" cy="0"/>
          </a:xfrm>
          <a:prstGeom prst="line">
            <a:avLst/>
          </a:prstGeom>
          <a:ln w="15875" cap="flat" cmpd="sng">
            <a:solidFill>
              <a:srgbClr val="352F2F"/>
            </a:solidFill>
            <a:prstDash val="sysDash"/>
            <a:bevel/>
            <a:headEnd type="none" w="med" len="med"/>
            <a:tailEnd type="none" w="med" len="med"/>
          </a:ln>
        </p:spPr>
      </p:sp>
      <p:sp>
        <p:nvSpPr>
          <p:cNvPr id="57352" name="矩形 10"/>
          <p:cNvSpPr/>
          <p:nvPr/>
        </p:nvSpPr>
        <p:spPr>
          <a:xfrm>
            <a:off x="2952750" y="466725"/>
            <a:ext cx="6743700" cy="6048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zh-CN" sz="2800" b="1" dirty="0">
                <a:solidFill>
                  <a:schemeClr val="tx1"/>
                </a:solidFill>
                <a:latin typeface="微软雅黑" panose="020B0503020204020204" charset="-122"/>
                <a:ea typeface="微软雅黑" panose="020B0503020204020204" charset="-122"/>
              </a:rPr>
              <a:t>如何撰写高质量的社会实践项目申报书？</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12" name="任意多边形 30"/>
          <p:cNvSpPr>
            <a:spLocks noChangeArrowheads="1"/>
          </p:cNvSpPr>
          <p:nvPr/>
        </p:nvSpPr>
        <p:spPr bwMode="auto">
          <a:xfrm>
            <a:off x="2307919" y="1196814"/>
            <a:ext cx="1656000" cy="828000"/>
          </a:xfrm>
          <a:custGeom>
            <a:avLst/>
            <a:gdLst>
              <a:gd name="T0" fmla="*/ 0 w 2928958"/>
              <a:gd name="T1" fmla="*/ 0 h 1714512"/>
              <a:gd name="T2" fmla="*/ 3188626 w 2928958"/>
              <a:gd name="T3" fmla="*/ 0 h 1714512"/>
              <a:gd name="T4" fmla="*/ 3188626 w 2928958"/>
              <a:gd name="T5" fmla="*/ 1522132 h 1714512"/>
              <a:gd name="T6" fmla="*/ 0 w 2928958"/>
              <a:gd name="T7" fmla="*/ 1522132 h 1714512"/>
              <a:gd name="T8" fmla="*/ 0 w 2928958"/>
              <a:gd name="T9" fmla="*/ 0 h 1714512"/>
              <a:gd name="T10" fmla="*/ 0 60000 65536"/>
              <a:gd name="T11" fmla="*/ 0 60000 65536"/>
              <a:gd name="T12" fmla="*/ 0 60000 65536"/>
              <a:gd name="T13" fmla="*/ 0 60000 65536"/>
              <a:gd name="T14" fmla="*/ 0 60000 65536"/>
              <a:gd name="T15" fmla="*/ 0 w 2928958"/>
              <a:gd name="T16" fmla="*/ 0 h 1714512"/>
              <a:gd name="T17" fmla="*/ 2928958 w 2928958"/>
              <a:gd name="T18" fmla="*/ 1714512 h 1714512"/>
            </a:gdLst>
            <a:ahLst/>
            <a:cxnLst>
              <a:cxn ang="T10">
                <a:pos x="T0" y="T1"/>
              </a:cxn>
              <a:cxn ang="T11">
                <a:pos x="T2" y="T3"/>
              </a:cxn>
              <a:cxn ang="T12">
                <a:pos x="T4" y="T5"/>
              </a:cxn>
              <a:cxn ang="T13">
                <a:pos x="T6" y="T7"/>
              </a:cxn>
              <a:cxn ang="T14">
                <a:pos x="T8" y="T9"/>
              </a:cxn>
            </a:cxnLst>
            <a:rect l="T15" t="T16" r="T17" b="T18"/>
            <a:pathLst>
              <a:path w="2928958" h="1714512">
                <a:moveTo>
                  <a:pt x="0" y="0"/>
                </a:moveTo>
                <a:lnTo>
                  <a:pt x="2928958" y="0"/>
                </a:lnTo>
                <a:lnTo>
                  <a:pt x="2928958" y="1714512"/>
                </a:lnTo>
                <a:lnTo>
                  <a:pt x="0" y="1714512"/>
                </a:lnTo>
                <a:lnTo>
                  <a:pt x="0" y="0"/>
                </a:lnTo>
                <a:close/>
              </a:path>
            </a:pathLst>
          </a:custGeom>
          <a:solidFill>
            <a:srgbClr val="39A3CD"/>
          </a:solidFill>
          <a:ln>
            <a:noFill/>
          </a:ln>
          <a:effectLst>
            <a:outerShdw blurRad="57785" dist="33020" dir="3180000" algn="ctr">
              <a:srgbClr val="000000">
                <a:alpha val="30000"/>
              </a:srgbClr>
            </a:outerShdw>
            <a:softEdge rad="317500"/>
          </a:effectLst>
          <a:extLst>
            <a:ext uri="{91240B29-F687-4F45-9708-019B960494DF}">
              <a14:hiddenLine xmlns:a14="http://schemas.microsoft.com/office/drawing/2010/main" w="25400">
                <a:solidFill>
                  <a:srgbClr val="395E8A"/>
                </a:solidFill>
                <a:bevel/>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封面</a:t>
            </a: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57356" name="图片 25"/>
          <p:cNvPicPr>
            <a:picLocks noChangeAspect="1"/>
          </p:cNvPicPr>
          <p:nvPr/>
        </p:nvPicPr>
        <p:blipFill>
          <a:blip r:embed="rId1"/>
          <a:stretch>
            <a:fillRect/>
          </a:stretch>
        </p:blipFill>
        <p:spPr>
          <a:xfrm>
            <a:off x="2493963" y="2187575"/>
            <a:ext cx="2519362" cy="3663950"/>
          </a:xfrm>
          <a:prstGeom prst="rect">
            <a:avLst/>
          </a:prstGeom>
          <a:noFill/>
          <a:ln w="38100" cap="flat" cmpd="sng">
            <a:solidFill>
              <a:srgbClr val="000000"/>
            </a:solidFill>
            <a:prstDash val="solid"/>
            <a:miter/>
            <a:headEnd type="none" w="med" len="med"/>
            <a:tailEnd type="none" w="med" len="med"/>
          </a:ln>
        </p:spPr>
      </p:pic>
      <p:sp>
        <p:nvSpPr>
          <p:cNvPr id="28" name="文本框 18"/>
          <p:cNvSpPr txBox="1">
            <a:spLocks noChangeArrowheads="1"/>
          </p:cNvSpPr>
          <p:nvPr/>
        </p:nvSpPr>
        <p:spPr bwMode="auto">
          <a:xfrm>
            <a:off x="5519738" y="1209675"/>
            <a:ext cx="4895850" cy="56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mn-ea"/>
                <a:ea typeface="+mn-ea"/>
                <a:cs typeface="+mn-cs"/>
              </a:rPr>
              <a:t>团队名称</a:t>
            </a:r>
            <a:endParaRPr kumimoji="0" lang="en-US" altLang="zh-CN" sz="2400" b="1"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mn-ea"/>
                <a:ea typeface="+mn-ea"/>
                <a:cs typeface="+mn-cs"/>
              </a:rPr>
              <a:t>集体组建（学院或社团等组织）的团队：</a:t>
            </a:r>
            <a:endParaRPr kumimoji="0" lang="en-US" altLang="zh-CN" sz="2400" b="1" i="0" u="none" strike="noStrike" kern="1200" cap="none" spc="0" normalizeH="0" baseline="0" noProof="0" dirty="0">
              <a:ln>
                <a:noFill/>
              </a:ln>
              <a:solidFill>
                <a:srgbClr val="000000"/>
              </a:solidFill>
              <a:effectLst/>
              <a:uLnTx/>
              <a:uFillTx/>
              <a:latin typeface="+mn-ea"/>
              <a:ea typeface="+mn-ea"/>
              <a:cs typeface="+mn-cs"/>
            </a:endParaRPr>
          </a:p>
          <a:p>
            <a:pPr marL="0" marR="0" lvl="0" indent="45720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中南大学</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（学院或社团等组织名称）赴</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（实践地点，具体到</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省</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市</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县）</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（实践活动内容，如：调查研究）暑期社会实践团</a:t>
            </a:r>
            <a:endParaRPr kumimoji="0" lang="en-US" altLang="zh-CN" sz="2400" b="0" i="0" u="none" strike="noStrike" kern="1200" cap="none" spc="0" normalizeH="0" baseline="0" noProof="0" dirty="0">
              <a:ln>
                <a:noFill/>
              </a:ln>
              <a:solidFill>
                <a:srgbClr val="FF0000"/>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400" b="1" i="0" u="none" strike="noStrike" kern="1200" cap="none" spc="0" normalizeH="0" baseline="0" noProof="0" dirty="0">
                <a:ln>
                  <a:noFill/>
                </a:ln>
                <a:solidFill>
                  <a:srgbClr val="000000"/>
                </a:solidFill>
                <a:effectLst/>
                <a:uLnTx/>
                <a:uFillTx/>
                <a:latin typeface="+mn-ea"/>
                <a:ea typeface="+mn-ea"/>
                <a:cs typeface="+mn-cs"/>
              </a:rPr>
              <a:t>学生自主联合组建的团队：</a:t>
            </a:r>
            <a:endParaRPr kumimoji="0" lang="en-US" altLang="zh-CN" sz="2400" b="1" i="0" u="none" strike="noStrike" kern="1200" cap="none" spc="0" normalizeH="0" baseline="0" noProof="0" dirty="0">
              <a:ln>
                <a:noFill/>
              </a:ln>
              <a:solidFill>
                <a:srgbClr val="000000"/>
              </a:solidFill>
              <a:effectLst/>
              <a:uLnTx/>
              <a:uFillTx/>
              <a:latin typeface="+mn-ea"/>
              <a:ea typeface="+mn-ea"/>
              <a:cs typeface="+mn-cs"/>
            </a:endParaRPr>
          </a:p>
          <a:p>
            <a:pPr marL="0" marR="0" lvl="0" indent="457200" algn="l" defTabSz="914400" rtl="0" eaLnBrk="1" fontAlgn="base" latinLnBrk="0" hangingPunct="1">
              <a:lnSpc>
                <a:spcPct val="100000"/>
              </a:lnSpc>
              <a:spcBef>
                <a:spcPct val="0"/>
              </a:spcBef>
              <a:spcAft>
                <a:spcPct val="0"/>
              </a:spcAft>
              <a:buClrTx/>
              <a:buSzTx/>
              <a:buFontTx/>
              <a:buNone/>
              <a:defRPr/>
            </a:pPr>
            <a:r>
              <a:rPr kumimoji="0" lang="zh-CN" altLang="zh-CN" sz="2400" b="0" i="0" u="none" strike="noStrike" kern="1200" cap="none" spc="0" normalizeH="0" baseline="0" noProof="0" dirty="0">
                <a:ln>
                  <a:noFill/>
                </a:ln>
                <a:solidFill>
                  <a:srgbClr val="FF0000"/>
                </a:solidFill>
                <a:effectLst/>
                <a:uLnTx/>
                <a:uFillTx/>
                <a:latin typeface="+mn-ea"/>
                <a:ea typeface="+mn-ea"/>
                <a:cs typeface="+mn-cs"/>
              </a:rPr>
              <a:t>中南大学赴×××（实践地点，具体到××省××市××县）×××（实践活动内容，如：建设社会主义新农村调查）暑期社会实践团</a:t>
            </a:r>
            <a:endParaRPr kumimoji="0" lang="zh-CN" altLang="en-US" sz="2400" b="0" i="0" u="none" strike="noStrike" kern="1200" cap="none" spc="0" normalizeH="0" baseline="0" noProof="0" dirty="0">
              <a:ln>
                <a:noFill/>
              </a:ln>
              <a:solidFill>
                <a:srgbClr val="FF0000"/>
              </a:solidFill>
              <a:effectLst/>
              <a:uLnTx/>
              <a:uFillTx/>
              <a:latin typeface="+mn-ea"/>
              <a:ea typeface="+mn-ea"/>
              <a:cs typeface="+mn-cs"/>
            </a:endParaRP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直接连接符 6"/>
          <p:cNvSpPr/>
          <p:nvPr/>
        </p:nvSpPr>
        <p:spPr>
          <a:xfrm>
            <a:off x="1801813" y="785813"/>
            <a:ext cx="755650" cy="1587"/>
          </a:xfrm>
          <a:prstGeom prst="line">
            <a:avLst/>
          </a:prstGeom>
          <a:ln w="15875" cap="flat" cmpd="sng">
            <a:solidFill>
              <a:srgbClr val="352F2F"/>
            </a:solidFill>
            <a:prstDash val="sysDash"/>
            <a:bevel/>
            <a:headEnd type="none" w="med" len="med"/>
            <a:tailEnd type="none" w="med" len="med"/>
          </a:ln>
        </p:spPr>
      </p:sp>
      <p:sp>
        <p:nvSpPr>
          <p:cNvPr id="58371" name="直接连接符 5"/>
          <p:cNvSpPr/>
          <p:nvPr/>
        </p:nvSpPr>
        <p:spPr>
          <a:xfrm rot="5400000">
            <a:off x="2138363" y="376238"/>
            <a:ext cx="755650" cy="3175"/>
          </a:xfrm>
          <a:prstGeom prst="line">
            <a:avLst/>
          </a:prstGeom>
          <a:ln w="15875" cap="flat" cmpd="sng">
            <a:solidFill>
              <a:srgbClr val="352F2F"/>
            </a:solidFill>
            <a:prstDash val="sysDash"/>
            <a:bevel/>
            <a:headEnd type="none" w="med" len="med"/>
            <a:tailEnd type="none" w="med" len="med"/>
          </a:ln>
        </p:spPr>
      </p:sp>
      <p:grpSp>
        <p:nvGrpSpPr>
          <p:cNvPr id="58372" name="组合 4"/>
          <p:cNvGrpSpPr/>
          <p:nvPr/>
        </p:nvGrpSpPr>
        <p:grpSpPr>
          <a:xfrm>
            <a:off x="2238375" y="484188"/>
            <a:ext cx="571500" cy="571500"/>
            <a:chOff x="0" y="0"/>
            <a:chExt cx="1143008" cy="1143008"/>
          </a:xfrm>
        </p:grpSpPr>
        <p:sp>
          <p:nvSpPr>
            <p:cNvPr id="58383"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58384" name="椭圆 2"/>
            <p:cNvSpPr/>
            <p:nvPr/>
          </p:nvSpPr>
          <p:spPr>
            <a:xfrm>
              <a:off x="139088" y="134068"/>
              <a:ext cx="864000" cy="864000"/>
            </a:xfrm>
            <a:prstGeom prst="ellipse">
              <a:avLst/>
            </a:prstGeom>
            <a:solidFill>
              <a:srgbClr val="352F2F"/>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8</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58385"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58373" name="直接连接符 7"/>
          <p:cNvSpPr/>
          <p:nvPr/>
        </p:nvSpPr>
        <p:spPr>
          <a:xfrm rot="5400000">
            <a:off x="-955675" y="3538538"/>
            <a:ext cx="5507038" cy="1587"/>
          </a:xfrm>
          <a:prstGeom prst="line">
            <a:avLst/>
          </a:prstGeom>
          <a:ln w="15875" cap="flat" cmpd="sng">
            <a:solidFill>
              <a:srgbClr val="352F2F"/>
            </a:solidFill>
            <a:prstDash val="sysDash"/>
            <a:bevel/>
            <a:headEnd type="none" w="med" len="med"/>
            <a:tailEnd type="none" w="med" len="med"/>
          </a:ln>
        </p:spPr>
      </p:sp>
      <p:sp>
        <p:nvSpPr>
          <p:cNvPr id="58374" name="直接连接符 8"/>
          <p:cNvSpPr/>
          <p:nvPr/>
        </p:nvSpPr>
        <p:spPr>
          <a:xfrm>
            <a:off x="1809750" y="6284913"/>
            <a:ext cx="684213" cy="1587"/>
          </a:xfrm>
          <a:prstGeom prst="line">
            <a:avLst/>
          </a:prstGeom>
          <a:ln w="15875" cap="flat" cmpd="sng">
            <a:solidFill>
              <a:srgbClr val="352F2F"/>
            </a:solidFill>
            <a:prstDash val="sysDash"/>
            <a:bevel/>
            <a:headEnd type="none" w="med" len="med"/>
            <a:tailEnd type="none" w="med" len="med"/>
          </a:ln>
        </p:spPr>
      </p:sp>
      <p:sp>
        <p:nvSpPr>
          <p:cNvPr id="58375" name="直接连接符 9"/>
          <p:cNvSpPr/>
          <p:nvPr/>
        </p:nvSpPr>
        <p:spPr>
          <a:xfrm rot="5400000">
            <a:off x="2216150" y="6597650"/>
            <a:ext cx="612775" cy="0"/>
          </a:xfrm>
          <a:prstGeom prst="line">
            <a:avLst/>
          </a:prstGeom>
          <a:ln w="15875" cap="flat" cmpd="sng">
            <a:solidFill>
              <a:srgbClr val="352F2F"/>
            </a:solidFill>
            <a:prstDash val="sysDash"/>
            <a:bevel/>
            <a:headEnd type="none" w="med" len="med"/>
            <a:tailEnd type="none" w="med" len="med"/>
          </a:ln>
        </p:spPr>
      </p:sp>
      <p:sp>
        <p:nvSpPr>
          <p:cNvPr id="58376" name="矩形 10"/>
          <p:cNvSpPr/>
          <p:nvPr/>
        </p:nvSpPr>
        <p:spPr>
          <a:xfrm>
            <a:off x="2952750" y="466725"/>
            <a:ext cx="6743700" cy="6048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zh-CN" sz="2800" b="1" dirty="0">
                <a:solidFill>
                  <a:schemeClr val="tx1"/>
                </a:solidFill>
                <a:latin typeface="微软雅黑" panose="020B0503020204020204" charset="-122"/>
                <a:ea typeface="微软雅黑" panose="020B0503020204020204" charset="-122"/>
              </a:rPr>
              <a:t>如何撰写高质量的社会实践项目申报书？</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12" name="任意多边形 28"/>
          <p:cNvSpPr>
            <a:spLocks noChangeArrowheads="1"/>
          </p:cNvSpPr>
          <p:nvPr/>
        </p:nvSpPr>
        <p:spPr bwMode="auto">
          <a:xfrm>
            <a:off x="2307917" y="1196813"/>
            <a:ext cx="1656002" cy="828000"/>
          </a:xfrm>
          <a:custGeom>
            <a:avLst/>
            <a:gdLst>
              <a:gd name="T0" fmla="*/ 0 w 2928958"/>
              <a:gd name="T1" fmla="*/ 0 h 1714512"/>
              <a:gd name="T2" fmla="*/ 3188626 w 2928958"/>
              <a:gd name="T3" fmla="*/ 0 h 1714512"/>
              <a:gd name="T4" fmla="*/ 3188626 w 2928958"/>
              <a:gd name="T5" fmla="*/ 1522132 h 1714512"/>
              <a:gd name="T6" fmla="*/ 0 w 2928958"/>
              <a:gd name="T7" fmla="*/ 1522132 h 1714512"/>
              <a:gd name="T8" fmla="*/ 0 w 2928958"/>
              <a:gd name="T9" fmla="*/ 0 h 1714512"/>
              <a:gd name="T10" fmla="*/ 0 60000 65536"/>
              <a:gd name="T11" fmla="*/ 0 60000 65536"/>
              <a:gd name="T12" fmla="*/ 0 60000 65536"/>
              <a:gd name="T13" fmla="*/ 0 60000 65536"/>
              <a:gd name="T14" fmla="*/ 0 60000 65536"/>
              <a:gd name="T15" fmla="*/ 0 w 2928958"/>
              <a:gd name="T16" fmla="*/ 0 h 1714512"/>
              <a:gd name="T17" fmla="*/ 2928958 w 2928958"/>
              <a:gd name="T18" fmla="*/ 1714512 h 1714512"/>
            </a:gdLst>
            <a:ahLst/>
            <a:cxnLst>
              <a:cxn ang="T10">
                <a:pos x="T0" y="T1"/>
              </a:cxn>
              <a:cxn ang="T11">
                <a:pos x="T2" y="T3"/>
              </a:cxn>
              <a:cxn ang="T12">
                <a:pos x="T4" y="T5"/>
              </a:cxn>
              <a:cxn ang="T13">
                <a:pos x="T6" y="T7"/>
              </a:cxn>
              <a:cxn ang="T14">
                <a:pos x="T8" y="T9"/>
              </a:cxn>
            </a:cxnLst>
            <a:rect l="T15" t="T16" r="T17" b="T18"/>
            <a:pathLst>
              <a:path w="2928958" h="1714512">
                <a:moveTo>
                  <a:pt x="0" y="0"/>
                </a:moveTo>
                <a:lnTo>
                  <a:pt x="2928958" y="0"/>
                </a:lnTo>
                <a:lnTo>
                  <a:pt x="2928958" y="1714512"/>
                </a:lnTo>
                <a:lnTo>
                  <a:pt x="0" y="1714512"/>
                </a:lnTo>
                <a:lnTo>
                  <a:pt x="0" y="0"/>
                </a:lnTo>
                <a:close/>
              </a:path>
            </a:pathLst>
          </a:custGeom>
          <a:solidFill>
            <a:srgbClr val="6CAC00"/>
          </a:solidFill>
          <a:ln>
            <a:noFill/>
          </a:ln>
          <a:effectLst>
            <a:softEdge rad="317500"/>
          </a:effectLst>
          <a:extLst>
            <a:ext uri="{91240B29-F687-4F45-9708-019B960494DF}">
              <a14:hiddenLine xmlns:a14="http://schemas.microsoft.com/office/drawing/2010/main" w="25400">
                <a:solidFill>
                  <a:srgbClr val="395E8A"/>
                </a:solidFill>
                <a:bevel/>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基本情况</a:t>
            </a: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8380" name="直接连接符 8"/>
          <p:cNvSpPr/>
          <p:nvPr/>
        </p:nvSpPr>
        <p:spPr>
          <a:xfrm>
            <a:off x="1809750" y="6286500"/>
            <a:ext cx="684213" cy="1588"/>
          </a:xfrm>
          <a:prstGeom prst="line">
            <a:avLst/>
          </a:prstGeom>
          <a:ln w="15875" cap="flat" cmpd="sng">
            <a:solidFill>
              <a:srgbClr val="6CAC00"/>
            </a:solidFill>
            <a:prstDash val="sysDash"/>
            <a:bevel/>
            <a:headEnd type="none" w="med" len="med"/>
            <a:tailEnd type="none" w="med" len="med"/>
          </a:ln>
        </p:spPr>
      </p:sp>
      <p:pic>
        <p:nvPicPr>
          <p:cNvPr id="58381" name="图片 14"/>
          <p:cNvPicPr>
            <a:picLocks noChangeAspect="1"/>
          </p:cNvPicPr>
          <p:nvPr/>
        </p:nvPicPr>
        <p:blipFill>
          <a:blip r:embed="rId1"/>
          <a:stretch>
            <a:fillRect/>
          </a:stretch>
        </p:blipFill>
        <p:spPr>
          <a:xfrm>
            <a:off x="2524125" y="2287588"/>
            <a:ext cx="2519363" cy="3617912"/>
          </a:xfrm>
          <a:prstGeom prst="rect">
            <a:avLst/>
          </a:prstGeom>
          <a:noFill/>
          <a:ln w="38100" cap="flat" cmpd="sng">
            <a:solidFill>
              <a:srgbClr val="000000"/>
            </a:solidFill>
            <a:prstDash val="solid"/>
            <a:miter/>
            <a:headEnd type="none" w="med" len="med"/>
            <a:tailEnd type="none" w="med" len="med"/>
          </a:ln>
        </p:spPr>
      </p:pic>
      <p:sp>
        <p:nvSpPr>
          <p:cNvPr id="16" name="文本框 19"/>
          <p:cNvSpPr txBox="1">
            <a:spLocks noChangeArrowheads="1"/>
          </p:cNvSpPr>
          <p:nvPr/>
        </p:nvSpPr>
        <p:spPr bwMode="auto">
          <a:xfrm>
            <a:off x="5519738" y="2287588"/>
            <a:ext cx="4746625" cy="304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45720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“实践地点”一栏应详写，例：</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湖南省</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市</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区</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乡</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村或湖南省</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市</a:t>
            </a:r>
            <a:r>
              <a:rPr kumimoji="0" lang="en-US" altLang="zh-CN" sz="2400" b="0"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单位</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。团队负责人的联系方式请尽量详细。</a:t>
            </a:r>
            <a:endParaRPr kumimoji="0" lang="en-US" altLang="zh-CN" sz="2400" b="0" i="0" u="none" strike="noStrike" kern="1200" cap="none" spc="0" normalizeH="0" baseline="0" noProof="0" dirty="0">
              <a:ln>
                <a:noFill/>
              </a:ln>
              <a:solidFill>
                <a:srgbClr val="000000"/>
              </a:solidFill>
              <a:effectLst/>
              <a:uLnTx/>
              <a:uFillTx/>
              <a:latin typeface="+mn-ea"/>
              <a:ea typeface="+mn-ea"/>
              <a:cs typeface="+mn-cs"/>
            </a:endParaRPr>
          </a:p>
          <a:p>
            <a:pPr marL="0" marR="0" lvl="0" indent="457200" algn="l"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rgbClr val="000000"/>
              </a:solidFill>
              <a:effectLst/>
              <a:uLnTx/>
              <a:uFillTx/>
              <a:latin typeface="+mn-ea"/>
              <a:ea typeface="+mn-ea"/>
              <a:cs typeface="+mn-cs"/>
            </a:endParaRPr>
          </a:p>
          <a:p>
            <a:pPr marL="0" marR="0" lvl="0" indent="45720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指导教师要全程随团参加、指导社会实践活动，</a:t>
            </a:r>
            <a:r>
              <a:rPr kumimoji="0" lang="zh-CN" altLang="en-US" sz="2400" b="0" i="0" u="none" strike="noStrike" kern="1200" cap="none" spc="0" normalizeH="0" baseline="0" noProof="0" dirty="0">
                <a:ln>
                  <a:noFill/>
                </a:ln>
                <a:solidFill>
                  <a:srgbClr val="FF0000"/>
                </a:solidFill>
                <a:effectLst/>
                <a:uLnTx/>
                <a:uFillTx/>
                <a:latin typeface="+mn-ea"/>
                <a:ea typeface="+mn-ea"/>
                <a:cs typeface="+mn-cs"/>
              </a:rPr>
              <a:t>指导老师要亲笔签字确认</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a:t>
            </a:r>
            <a:endParaRPr kumimoji="0" lang="zh-CN" altLang="en-US" sz="2400" b="0" i="0" u="none" strike="noStrike" kern="1200" cap="none" spc="0" normalizeH="0" baseline="0" noProof="0" dirty="0">
              <a:ln>
                <a:noFill/>
              </a:ln>
              <a:solidFill>
                <a:srgbClr val="000000"/>
              </a:solidFill>
              <a:effectLst/>
              <a:uLnTx/>
              <a:uFillTx/>
              <a:latin typeface="+mn-ea"/>
              <a:ea typeface="+mn-ea"/>
              <a:cs typeface="+mn-cs"/>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39" name="矩形 177"/>
          <p:cNvSpPr/>
          <p:nvPr/>
        </p:nvSpPr>
        <p:spPr>
          <a:xfrm>
            <a:off x="1542473" y="1025236"/>
            <a:ext cx="9316455" cy="4867564"/>
          </a:xfrm>
          <a:custGeom>
            <a:avLst/>
            <a:gdLst>
              <a:gd name="connsiteX0" fmla="*/ 0 w 7877577"/>
              <a:gd name="connsiteY0" fmla="*/ 0 h 6858000"/>
              <a:gd name="connsiteX1" fmla="*/ 7877577 w 7877577"/>
              <a:gd name="connsiteY1" fmla="*/ 0 h 6858000"/>
              <a:gd name="connsiteX2" fmla="*/ 7877577 w 7877577"/>
              <a:gd name="connsiteY2" fmla="*/ 6858000 h 6858000"/>
              <a:gd name="connsiteX3" fmla="*/ 0 w 7877577"/>
              <a:gd name="connsiteY3" fmla="*/ 6858000 h 6858000"/>
              <a:gd name="connsiteX4" fmla="*/ 0 w 7877577"/>
              <a:gd name="connsiteY4" fmla="*/ 0 h 6858000"/>
              <a:gd name="connsiteX0-1" fmla="*/ 3103809 w 10981386"/>
              <a:gd name="connsiteY0-2" fmla="*/ 0 h 6883757"/>
              <a:gd name="connsiteX1-3" fmla="*/ 10981386 w 10981386"/>
              <a:gd name="connsiteY1-4" fmla="*/ 0 h 6883757"/>
              <a:gd name="connsiteX2-5" fmla="*/ 10981386 w 10981386"/>
              <a:gd name="connsiteY2-6" fmla="*/ 6858000 h 6883757"/>
              <a:gd name="connsiteX3-7" fmla="*/ 0 w 10981386"/>
              <a:gd name="connsiteY3-8" fmla="*/ 6883757 h 6883757"/>
              <a:gd name="connsiteX4-9" fmla="*/ 3103809 w 10981386"/>
              <a:gd name="connsiteY4-10" fmla="*/ 0 h 6883757"/>
              <a:gd name="connsiteX0-11" fmla="*/ 3103809 w 10981386"/>
              <a:gd name="connsiteY0-12" fmla="*/ 0 h 6883757"/>
              <a:gd name="connsiteX1-13" fmla="*/ 10981386 w 10981386"/>
              <a:gd name="connsiteY1-14" fmla="*/ 0 h 6883757"/>
              <a:gd name="connsiteX2-15" fmla="*/ 10981386 w 10981386"/>
              <a:gd name="connsiteY2-16" fmla="*/ 6858000 h 6883757"/>
              <a:gd name="connsiteX3-17" fmla="*/ 0 w 10981386"/>
              <a:gd name="connsiteY3-18" fmla="*/ 6883757 h 6883757"/>
              <a:gd name="connsiteX4-19" fmla="*/ 3103809 w 10981386"/>
              <a:gd name="connsiteY4-20" fmla="*/ 0 h 6883757"/>
              <a:gd name="connsiteX0-21" fmla="*/ 4250029 w 10981386"/>
              <a:gd name="connsiteY0-22" fmla="*/ 0 h 6896636"/>
              <a:gd name="connsiteX1-23" fmla="*/ 10981386 w 10981386"/>
              <a:gd name="connsiteY1-24" fmla="*/ 12879 h 6896636"/>
              <a:gd name="connsiteX2-25" fmla="*/ 10981386 w 10981386"/>
              <a:gd name="connsiteY2-26" fmla="*/ 6870879 h 6896636"/>
              <a:gd name="connsiteX3-27" fmla="*/ 0 w 10981386"/>
              <a:gd name="connsiteY3-28" fmla="*/ 6896636 h 6896636"/>
              <a:gd name="connsiteX4-29" fmla="*/ 4250029 w 10981386"/>
              <a:gd name="connsiteY4-30" fmla="*/ 0 h 6896636"/>
              <a:gd name="connsiteX0-31" fmla="*/ 4250029 w 10981386"/>
              <a:gd name="connsiteY0-32" fmla="*/ 0 h 6896636"/>
              <a:gd name="connsiteX1-33" fmla="*/ 10981386 w 10981386"/>
              <a:gd name="connsiteY1-34" fmla="*/ 12879 h 6896636"/>
              <a:gd name="connsiteX2-35" fmla="*/ 10981386 w 10981386"/>
              <a:gd name="connsiteY2-36" fmla="*/ 6870879 h 6896636"/>
              <a:gd name="connsiteX3-37" fmla="*/ 0 w 10981386"/>
              <a:gd name="connsiteY3-38" fmla="*/ 6896636 h 6896636"/>
              <a:gd name="connsiteX4-39" fmla="*/ 4250029 w 10981386"/>
              <a:gd name="connsiteY4-40" fmla="*/ 0 h 6896636"/>
              <a:gd name="connsiteX0-41" fmla="*/ 2730322 w 10981386"/>
              <a:gd name="connsiteY0-42" fmla="*/ 12879 h 6883757"/>
              <a:gd name="connsiteX1-43" fmla="*/ 10981386 w 10981386"/>
              <a:gd name="connsiteY1-44" fmla="*/ 0 h 6883757"/>
              <a:gd name="connsiteX2-45" fmla="*/ 10981386 w 10981386"/>
              <a:gd name="connsiteY2-46" fmla="*/ 6858000 h 6883757"/>
              <a:gd name="connsiteX3-47" fmla="*/ 0 w 10981386"/>
              <a:gd name="connsiteY3-48" fmla="*/ 6883757 h 6883757"/>
              <a:gd name="connsiteX4-49" fmla="*/ 2730322 w 10981386"/>
              <a:gd name="connsiteY4-50" fmla="*/ 12879 h 6883757"/>
              <a:gd name="connsiteX0-51" fmla="*/ 2730322 w 10981386"/>
              <a:gd name="connsiteY0-52" fmla="*/ 12879 h 6883757"/>
              <a:gd name="connsiteX1-53" fmla="*/ 10981386 w 10981386"/>
              <a:gd name="connsiteY1-54" fmla="*/ 0 h 6883757"/>
              <a:gd name="connsiteX2-55" fmla="*/ 10981386 w 10981386"/>
              <a:gd name="connsiteY2-56" fmla="*/ 6858000 h 6883757"/>
              <a:gd name="connsiteX3-57" fmla="*/ 0 w 10981386"/>
              <a:gd name="connsiteY3-58" fmla="*/ 6883757 h 6883757"/>
              <a:gd name="connsiteX4-59" fmla="*/ 2730322 w 10981386"/>
              <a:gd name="connsiteY4-60" fmla="*/ 12879 h 6883757"/>
              <a:gd name="connsiteX0-61" fmla="*/ 3940936 w 12192000"/>
              <a:gd name="connsiteY0-62" fmla="*/ 12879 h 6870878"/>
              <a:gd name="connsiteX1-63" fmla="*/ 12192000 w 12192000"/>
              <a:gd name="connsiteY1-64" fmla="*/ 0 h 6870878"/>
              <a:gd name="connsiteX2-65" fmla="*/ 12192000 w 12192000"/>
              <a:gd name="connsiteY2-66" fmla="*/ 6858000 h 6870878"/>
              <a:gd name="connsiteX3-67" fmla="*/ 0 w 12192000"/>
              <a:gd name="connsiteY3-68" fmla="*/ 6870878 h 6870878"/>
              <a:gd name="connsiteX4-69" fmla="*/ 3940936 w 12192000"/>
              <a:gd name="connsiteY4-70" fmla="*/ 12879 h 6870878"/>
              <a:gd name="connsiteX0-71" fmla="*/ 3902300 w 12192000"/>
              <a:gd name="connsiteY0-72" fmla="*/ 0 h 6870878"/>
              <a:gd name="connsiteX1-73" fmla="*/ 12192000 w 12192000"/>
              <a:gd name="connsiteY1-74" fmla="*/ 0 h 6870878"/>
              <a:gd name="connsiteX2-75" fmla="*/ 12192000 w 12192000"/>
              <a:gd name="connsiteY2-76" fmla="*/ 6858000 h 6870878"/>
              <a:gd name="connsiteX3-77" fmla="*/ 0 w 12192000"/>
              <a:gd name="connsiteY3-78" fmla="*/ 6870878 h 6870878"/>
              <a:gd name="connsiteX4-79" fmla="*/ 3902300 w 12192000"/>
              <a:gd name="connsiteY4-80" fmla="*/ 0 h 68708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6870878">
                <a:moveTo>
                  <a:pt x="3902300" y="0"/>
                </a:moveTo>
                <a:lnTo>
                  <a:pt x="12192000" y="0"/>
                </a:lnTo>
                <a:lnTo>
                  <a:pt x="12192000" y="6858000"/>
                </a:lnTo>
                <a:lnTo>
                  <a:pt x="0" y="6870878"/>
                </a:lnTo>
                <a:cubicBezTo>
                  <a:pt x="4177048" y="5864180"/>
                  <a:pt x="5160137" y="2474890"/>
                  <a:pt x="3902300" y="0"/>
                </a:cubicBezTo>
                <a:close/>
              </a:path>
            </a:pathLst>
          </a:custGeom>
          <a:solidFill>
            <a:schemeClr val="bg1"/>
          </a:solidFill>
          <a:ln>
            <a:noFill/>
          </a:ln>
          <a:effectLst>
            <a:outerShdw blurRad="139700" dist="38100" dir="10800000" algn="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0140" tIns="60070" rIns="120140" bIns="60070" numCol="1" spcCol="0" rtlCol="0" fromWordArt="0" anchor="ctr" anchorCtr="0" forceAA="0" compatLnSpc="1">
            <a:noAutofit/>
          </a:bodyPr>
          <a:lstStyle/>
          <a:p>
            <a:pPr algn="ctr"/>
            <a:endParaRPr lang="zh-CN" altLang="en-US" sz="2365" dirty="0">
              <a:ln w="0"/>
              <a:solidFill>
                <a:schemeClr val="accent1"/>
              </a:solidFill>
              <a:effectLst>
                <a:outerShdw blurRad="38100" dist="25400" dir="5400000" algn="ctr" rotWithShape="0">
                  <a:srgbClr val="6E747A">
                    <a:alpha val="43000"/>
                  </a:srgbClr>
                </a:outerShdw>
              </a:effectLst>
            </a:endParaRPr>
          </a:p>
        </p:txBody>
      </p:sp>
      <p:sp>
        <p:nvSpPr>
          <p:cNvPr id="6" name="椭圆 5"/>
          <p:cNvSpPr/>
          <p:nvPr/>
        </p:nvSpPr>
        <p:spPr>
          <a:xfrm>
            <a:off x="1727199" y="1145309"/>
            <a:ext cx="600364" cy="600364"/>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471890" y="5934364"/>
            <a:ext cx="600364" cy="600364"/>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728363" y="6192982"/>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619345" y="3639127"/>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192000" y="2946400"/>
            <a:ext cx="812800" cy="2641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5278120" y="2707005"/>
            <a:ext cx="3609975" cy="219456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400" b="1" dirty="0">
                <a:solidFill>
                  <a:schemeClr val="tx1"/>
                </a:solidFill>
                <a:latin typeface="宋体" panose="02010600030101010101" pitchFamily="2" charset="-122"/>
                <a:ea typeface="宋体" panose="02010600030101010101" pitchFamily="2" charset="-122"/>
                <a:sym typeface="Gill Sans" charset="0"/>
              </a:rPr>
              <a:t>1.</a:t>
            </a:r>
            <a:r>
              <a:rPr lang="zh-CN" altLang="en-US" sz="2400" b="1" dirty="0">
                <a:solidFill>
                  <a:schemeClr val="tx1"/>
                </a:solidFill>
                <a:latin typeface="宋体" panose="02010600030101010101" pitchFamily="2" charset="-122"/>
                <a:ea typeface="宋体" panose="02010600030101010101" pitchFamily="2" charset="-122"/>
                <a:sym typeface="Gill Sans" charset="0"/>
              </a:rPr>
              <a:t>学分问题？</a:t>
            </a:r>
            <a:endParaRPr lang="zh-CN" altLang="en-US" sz="2400" b="1" dirty="0">
              <a:solidFill>
                <a:schemeClr val="tx1"/>
              </a:solidFill>
              <a:latin typeface="宋体" panose="02010600030101010101" pitchFamily="2" charset="-122"/>
              <a:ea typeface="宋体" panose="02010600030101010101" pitchFamily="2" charset="-122"/>
              <a:sym typeface="Gill Sans" charset="0"/>
            </a:endParaRPr>
          </a:p>
          <a:p>
            <a:pPr>
              <a:lnSpc>
                <a:spcPct val="114000"/>
              </a:lnSpc>
            </a:pPr>
            <a:r>
              <a:rPr lang="en-US" altLang="zh-CN" sz="2400" b="1" dirty="0">
                <a:solidFill>
                  <a:schemeClr val="tx1"/>
                </a:solidFill>
                <a:latin typeface="宋体" panose="02010600030101010101" pitchFamily="2" charset="-122"/>
                <a:ea typeface="宋体" panose="02010600030101010101" pitchFamily="2" charset="-122"/>
                <a:sym typeface="Gill Sans" charset="0"/>
              </a:rPr>
              <a:t>2.</a:t>
            </a:r>
            <a:r>
              <a:rPr lang="zh-CN" altLang="en-US" sz="2400" b="1" dirty="0">
                <a:solidFill>
                  <a:schemeClr val="tx1"/>
                </a:solidFill>
                <a:latin typeface="宋体" panose="02010600030101010101" pitchFamily="2" charset="-122"/>
                <a:ea typeface="宋体" panose="02010600030101010101" pitchFamily="2" charset="-122"/>
                <a:sym typeface="Gill Sans" charset="0"/>
              </a:rPr>
              <a:t>资金问题？</a:t>
            </a:r>
            <a:endParaRPr lang="zh-CN" altLang="en-US" sz="2400" b="1" dirty="0">
              <a:solidFill>
                <a:schemeClr val="tx1"/>
              </a:solidFill>
              <a:latin typeface="宋体" panose="02010600030101010101" pitchFamily="2" charset="-122"/>
              <a:ea typeface="宋体" panose="02010600030101010101" pitchFamily="2" charset="-122"/>
              <a:sym typeface="Gill Sans" charset="0"/>
            </a:endParaRPr>
          </a:p>
          <a:p>
            <a:pPr>
              <a:lnSpc>
                <a:spcPct val="114000"/>
              </a:lnSpc>
            </a:pPr>
            <a:r>
              <a:rPr lang="en-US" altLang="zh-CN" sz="2400" b="1" dirty="0">
                <a:solidFill>
                  <a:schemeClr val="tx1"/>
                </a:solidFill>
                <a:latin typeface="宋体" panose="02010600030101010101" pitchFamily="2" charset="-122"/>
                <a:ea typeface="宋体" panose="02010600030101010101" pitchFamily="2" charset="-122"/>
                <a:sym typeface="Gill Sans" charset="0"/>
              </a:rPr>
              <a:t>3.</a:t>
            </a:r>
            <a:r>
              <a:rPr lang="zh-CN" altLang="en-US" sz="2400" b="1" dirty="0">
                <a:solidFill>
                  <a:schemeClr val="tx1"/>
                </a:solidFill>
                <a:latin typeface="宋体" panose="02010600030101010101" pitchFamily="2" charset="-122"/>
                <a:ea typeface="宋体" panose="02010600030101010101" pitchFamily="2" charset="-122"/>
                <a:sym typeface="Gill Sans" charset="0"/>
              </a:rPr>
              <a:t>立项问题？</a:t>
            </a:r>
            <a:endParaRPr lang="zh-CN" altLang="en-US" sz="2400" b="1" dirty="0">
              <a:solidFill>
                <a:schemeClr val="tx1"/>
              </a:solidFill>
              <a:latin typeface="宋体" panose="02010600030101010101" pitchFamily="2" charset="-122"/>
              <a:ea typeface="宋体" panose="02010600030101010101" pitchFamily="2" charset="-122"/>
              <a:sym typeface="Gill Sans" charset="0"/>
            </a:endParaRPr>
          </a:p>
          <a:p>
            <a:pPr>
              <a:lnSpc>
                <a:spcPct val="114000"/>
              </a:lnSpc>
            </a:pPr>
            <a:r>
              <a:rPr lang="en-US" altLang="zh-CN" sz="2400" b="1" dirty="0">
                <a:solidFill>
                  <a:schemeClr val="tx1"/>
                </a:solidFill>
                <a:latin typeface="宋体" panose="02010600030101010101" pitchFamily="2" charset="-122"/>
                <a:ea typeface="宋体" panose="02010600030101010101" pitchFamily="2" charset="-122"/>
                <a:sym typeface="Gill Sans" charset="0"/>
              </a:rPr>
              <a:t>4.</a:t>
            </a:r>
            <a:r>
              <a:rPr lang="zh-CN" altLang="en-US" sz="2400" b="1" dirty="0">
                <a:solidFill>
                  <a:schemeClr val="tx1"/>
                </a:solidFill>
                <a:latin typeface="宋体" panose="02010600030101010101" pitchFamily="2" charset="-122"/>
                <a:ea typeface="宋体" panose="02010600030101010101" pitchFamily="2" charset="-122"/>
                <a:sym typeface="Gill Sans" charset="0"/>
              </a:rPr>
              <a:t>评优问题？</a:t>
            </a:r>
            <a:endParaRPr lang="zh-CN" altLang="en-US" sz="2400" b="1" dirty="0">
              <a:solidFill>
                <a:schemeClr val="tx1"/>
              </a:solidFill>
              <a:latin typeface="宋体" panose="02010600030101010101" pitchFamily="2" charset="-122"/>
              <a:ea typeface="宋体" panose="02010600030101010101" pitchFamily="2" charset="-122"/>
              <a:sym typeface="Gill Sans" charset="0"/>
            </a:endParaRPr>
          </a:p>
          <a:p>
            <a:pPr>
              <a:lnSpc>
                <a:spcPct val="114000"/>
              </a:lnSpc>
            </a:pPr>
            <a:r>
              <a:rPr lang="en-US" altLang="zh-CN" sz="2400" b="1" dirty="0">
                <a:solidFill>
                  <a:schemeClr val="tx1"/>
                </a:solidFill>
                <a:latin typeface="宋体" panose="02010600030101010101" pitchFamily="2" charset="-122"/>
                <a:ea typeface="宋体" panose="02010600030101010101" pitchFamily="2" charset="-122"/>
                <a:sym typeface="Gill Sans" charset="0"/>
              </a:rPr>
              <a:t>5.</a:t>
            </a:r>
            <a:r>
              <a:rPr lang="zh-CN" altLang="en-US" sz="2400" b="1" dirty="0">
                <a:solidFill>
                  <a:schemeClr val="tx1"/>
                </a:solidFill>
                <a:latin typeface="宋体" panose="02010600030101010101" pitchFamily="2" charset="-122"/>
                <a:ea typeface="宋体" panose="02010600030101010101" pitchFamily="2" charset="-122"/>
                <a:sym typeface="Gill Sans" charset="0"/>
              </a:rPr>
              <a:t>去年的情况</a:t>
            </a:r>
            <a:endParaRPr lang="zh-CN" altLang="en-US" sz="2400" b="1" dirty="0">
              <a:solidFill>
                <a:schemeClr val="tx1"/>
              </a:solidFill>
              <a:latin typeface="宋体" panose="02010600030101010101" pitchFamily="2" charset="-122"/>
              <a:ea typeface="宋体" panose="02010600030101010101" pitchFamily="2" charset="-122"/>
              <a:sym typeface="Gill Sans" charset="0"/>
            </a:endParaRPr>
          </a:p>
        </p:txBody>
      </p:sp>
      <p:sp>
        <p:nvSpPr>
          <p:cNvPr id="37" name="矩形 36"/>
          <p:cNvSpPr/>
          <p:nvPr/>
        </p:nvSpPr>
        <p:spPr>
          <a:xfrm>
            <a:off x="4718685" y="1745615"/>
            <a:ext cx="4728845" cy="460375"/>
          </a:xfrm>
          <a:prstGeom prst="rect">
            <a:avLst/>
          </a:prstGeom>
        </p:spPr>
        <p:txBody>
          <a:bodyPr wrap="square">
            <a:spAutoFit/>
          </a:bodyPr>
          <a:lstStyle/>
          <a:p>
            <a:r>
              <a:rPr lang="en-US" altLang="zh-CN" sz="2400" b="1" dirty="0">
                <a:latin typeface="Noto Sans S Chinese Light" panose="020B0300000000000000" pitchFamily="34" charset="-122"/>
                <a:ea typeface="Noto Sans S Chinese Light" panose="020B0300000000000000" pitchFamily="34" charset="-122"/>
                <a:sym typeface="微软雅黑" panose="020B0503020204020204" charset="-122"/>
              </a:rPr>
              <a:t>PART 02</a:t>
            </a:r>
            <a:r>
              <a:rPr lang="zh-CN" altLang="en-US" sz="24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sym typeface="+mn-ea"/>
              </a:rPr>
              <a:t>能源院暑期社会实践政策</a:t>
            </a:r>
            <a:endParaRPr lang="zh-CN" altLang="en-US" sz="24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sym typeface="微软雅黑" panose="020B0503020204020204" charset="-122"/>
            </a:endParaRPr>
          </a:p>
        </p:txBody>
      </p:sp>
      <p:sp>
        <p:nvSpPr>
          <p:cNvPr id="40" name="椭圆 39"/>
          <p:cNvSpPr/>
          <p:nvPr/>
        </p:nvSpPr>
        <p:spPr>
          <a:xfrm>
            <a:off x="2523548" y="2366817"/>
            <a:ext cx="1257300" cy="1209675"/>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37"/>
          <p:cNvSpPr txBox="1"/>
          <p:nvPr/>
        </p:nvSpPr>
        <p:spPr>
          <a:xfrm>
            <a:off x="2884864" y="2707053"/>
            <a:ext cx="491962" cy="530915"/>
          </a:xfrm>
          <a:prstGeom prst="rect">
            <a:avLst/>
          </a:prstGeom>
          <a:noFill/>
        </p:spPr>
        <p:txBody>
          <a:bodyPr wrap="none" anchor="ctr">
            <a:noAutofit/>
          </a:bodyPr>
          <a:lstStyle/>
          <a:p>
            <a:pPr algn="ctr"/>
            <a:r>
              <a:rPr lang="en-US" altLang="zh-CN" sz="5400" dirty="0">
                <a:solidFill>
                  <a:schemeClr val="tx1">
                    <a:lumMod val="85000"/>
                    <a:lumOff val="15000"/>
                  </a:schemeClr>
                </a:solidFill>
                <a:latin typeface="Noto Sans S Chinese Light" panose="020B0300000000000000" pitchFamily="34" charset="-122"/>
                <a:ea typeface="Noto Sans S Chinese Light" panose="020B0300000000000000" pitchFamily="34" charset="-122"/>
              </a:rPr>
              <a:t>02</a:t>
            </a:r>
            <a:endParaRPr lang="en-US" altLang="zh-CN" sz="5400" dirty="0">
              <a:solidFill>
                <a:schemeClr val="tx1">
                  <a:lumMod val="85000"/>
                  <a:lumOff val="15000"/>
                </a:schemeClr>
              </a:solidFill>
              <a:latin typeface="Noto Sans S Chinese Light" panose="020B0300000000000000" pitchFamily="34" charset="-122"/>
              <a:ea typeface="Noto Sans S Chinese Light" panose="020B0300000000000000" pitchFamily="34" charset="-122"/>
            </a:endParaRPr>
          </a:p>
        </p:txBody>
      </p:sp>
      <p:pic>
        <p:nvPicPr>
          <p:cNvPr id="2" name="图片 1" descr="能源院"/>
          <p:cNvPicPr>
            <a:picLocks noChangeAspect="1"/>
          </p:cNvPicPr>
          <p:nvPr/>
        </p:nvPicPr>
        <p:blipFill>
          <a:blip r:embed="rId2"/>
          <a:stretch>
            <a:fillRect/>
          </a:stretch>
        </p:blipFill>
        <p:spPr>
          <a:xfrm>
            <a:off x="9257665" y="1025525"/>
            <a:ext cx="1601470" cy="1598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直接连接符 6"/>
          <p:cNvSpPr/>
          <p:nvPr/>
        </p:nvSpPr>
        <p:spPr>
          <a:xfrm>
            <a:off x="1801813" y="785813"/>
            <a:ext cx="755650" cy="1587"/>
          </a:xfrm>
          <a:prstGeom prst="line">
            <a:avLst/>
          </a:prstGeom>
          <a:ln w="15875" cap="flat" cmpd="sng">
            <a:solidFill>
              <a:srgbClr val="352F2F"/>
            </a:solidFill>
            <a:prstDash val="sysDash"/>
            <a:bevel/>
            <a:headEnd type="none" w="med" len="med"/>
            <a:tailEnd type="none" w="med" len="med"/>
          </a:ln>
        </p:spPr>
      </p:sp>
      <p:sp>
        <p:nvSpPr>
          <p:cNvPr id="59395" name="直接连接符 5"/>
          <p:cNvSpPr/>
          <p:nvPr/>
        </p:nvSpPr>
        <p:spPr>
          <a:xfrm rot="5400000">
            <a:off x="2138363" y="376238"/>
            <a:ext cx="755650" cy="3175"/>
          </a:xfrm>
          <a:prstGeom prst="line">
            <a:avLst/>
          </a:prstGeom>
          <a:ln w="15875" cap="flat" cmpd="sng">
            <a:solidFill>
              <a:srgbClr val="352F2F"/>
            </a:solidFill>
            <a:prstDash val="sysDash"/>
            <a:bevel/>
            <a:headEnd type="none" w="med" len="med"/>
            <a:tailEnd type="none" w="med" len="med"/>
          </a:ln>
        </p:spPr>
      </p:sp>
      <p:grpSp>
        <p:nvGrpSpPr>
          <p:cNvPr id="59396" name="组合 4"/>
          <p:cNvGrpSpPr/>
          <p:nvPr/>
        </p:nvGrpSpPr>
        <p:grpSpPr>
          <a:xfrm>
            <a:off x="2238375" y="484188"/>
            <a:ext cx="571500" cy="571500"/>
            <a:chOff x="0" y="0"/>
            <a:chExt cx="1143008" cy="1143008"/>
          </a:xfrm>
        </p:grpSpPr>
        <p:sp>
          <p:nvSpPr>
            <p:cNvPr id="59410"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59411" name="椭圆 2"/>
            <p:cNvSpPr/>
            <p:nvPr/>
          </p:nvSpPr>
          <p:spPr>
            <a:xfrm>
              <a:off x="139088" y="134068"/>
              <a:ext cx="864000" cy="864000"/>
            </a:xfrm>
            <a:prstGeom prst="ellipse">
              <a:avLst/>
            </a:prstGeom>
            <a:solidFill>
              <a:srgbClr val="352F2F"/>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8</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59412"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59397" name="直接连接符 7"/>
          <p:cNvSpPr/>
          <p:nvPr/>
        </p:nvSpPr>
        <p:spPr>
          <a:xfrm rot="5400000">
            <a:off x="-955675" y="3538538"/>
            <a:ext cx="5507038" cy="1587"/>
          </a:xfrm>
          <a:prstGeom prst="line">
            <a:avLst/>
          </a:prstGeom>
          <a:ln w="15875" cap="flat" cmpd="sng">
            <a:solidFill>
              <a:srgbClr val="352F2F"/>
            </a:solidFill>
            <a:prstDash val="sysDash"/>
            <a:bevel/>
            <a:headEnd type="none" w="med" len="med"/>
            <a:tailEnd type="none" w="med" len="med"/>
          </a:ln>
        </p:spPr>
      </p:sp>
      <p:sp>
        <p:nvSpPr>
          <p:cNvPr id="59398" name="直接连接符 8"/>
          <p:cNvSpPr/>
          <p:nvPr/>
        </p:nvSpPr>
        <p:spPr>
          <a:xfrm>
            <a:off x="1809750" y="6284913"/>
            <a:ext cx="684213" cy="1587"/>
          </a:xfrm>
          <a:prstGeom prst="line">
            <a:avLst/>
          </a:prstGeom>
          <a:ln w="15875" cap="flat" cmpd="sng">
            <a:solidFill>
              <a:srgbClr val="352F2F"/>
            </a:solidFill>
            <a:prstDash val="sysDash"/>
            <a:bevel/>
            <a:headEnd type="none" w="med" len="med"/>
            <a:tailEnd type="none" w="med" len="med"/>
          </a:ln>
        </p:spPr>
      </p:sp>
      <p:sp>
        <p:nvSpPr>
          <p:cNvPr id="59399" name="直接连接符 9"/>
          <p:cNvSpPr/>
          <p:nvPr/>
        </p:nvSpPr>
        <p:spPr>
          <a:xfrm rot="5400000">
            <a:off x="2216150" y="6597650"/>
            <a:ext cx="612775" cy="0"/>
          </a:xfrm>
          <a:prstGeom prst="line">
            <a:avLst/>
          </a:prstGeom>
          <a:ln w="15875" cap="flat" cmpd="sng">
            <a:solidFill>
              <a:srgbClr val="352F2F"/>
            </a:solidFill>
            <a:prstDash val="sysDash"/>
            <a:bevel/>
            <a:headEnd type="none" w="med" len="med"/>
            <a:tailEnd type="none" w="med" len="med"/>
          </a:ln>
        </p:spPr>
      </p:sp>
      <p:sp>
        <p:nvSpPr>
          <p:cNvPr id="59400" name="矩形 10"/>
          <p:cNvSpPr/>
          <p:nvPr/>
        </p:nvSpPr>
        <p:spPr>
          <a:xfrm>
            <a:off x="2952750" y="466725"/>
            <a:ext cx="6743700" cy="6048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zh-CN" sz="2800" b="1" dirty="0">
                <a:solidFill>
                  <a:schemeClr val="tx1"/>
                </a:solidFill>
                <a:latin typeface="微软雅黑" panose="020B0503020204020204" charset="-122"/>
                <a:ea typeface="微软雅黑" panose="020B0503020204020204" charset="-122"/>
              </a:rPr>
              <a:t>如何撰写高质量的社会实践项目申报书？</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13" name="任意多边形 31"/>
          <p:cNvSpPr>
            <a:spLocks noChangeArrowheads="1"/>
          </p:cNvSpPr>
          <p:nvPr/>
        </p:nvSpPr>
        <p:spPr bwMode="auto">
          <a:xfrm>
            <a:off x="2266689" y="1160880"/>
            <a:ext cx="1655998" cy="828000"/>
          </a:xfrm>
          <a:custGeom>
            <a:avLst/>
            <a:gdLst>
              <a:gd name="T0" fmla="*/ 0 w 2928958"/>
              <a:gd name="T1" fmla="*/ 0 h 1714512"/>
              <a:gd name="T2" fmla="*/ 3188626 w 2928958"/>
              <a:gd name="T3" fmla="*/ 0 h 1714512"/>
              <a:gd name="T4" fmla="*/ 3188626 w 2928958"/>
              <a:gd name="T5" fmla="*/ 1522132 h 1714512"/>
              <a:gd name="T6" fmla="*/ 0 w 2928958"/>
              <a:gd name="T7" fmla="*/ 1522132 h 1714512"/>
              <a:gd name="T8" fmla="*/ 0 w 2928958"/>
              <a:gd name="T9" fmla="*/ 0 h 1714512"/>
              <a:gd name="T10" fmla="*/ 0 60000 65536"/>
              <a:gd name="T11" fmla="*/ 0 60000 65536"/>
              <a:gd name="T12" fmla="*/ 0 60000 65536"/>
              <a:gd name="T13" fmla="*/ 0 60000 65536"/>
              <a:gd name="T14" fmla="*/ 0 60000 65536"/>
              <a:gd name="T15" fmla="*/ 0 w 2928958"/>
              <a:gd name="T16" fmla="*/ 0 h 1714512"/>
              <a:gd name="T17" fmla="*/ 2928958 w 2928958"/>
              <a:gd name="T18" fmla="*/ 1714512 h 1714512"/>
            </a:gdLst>
            <a:ahLst/>
            <a:cxnLst>
              <a:cxn ang="T10">
                <a:pos x="T0" y="T1"/>
              </a:cxn>
              <a:cxn ang="T11">
                <a:pos x="T2" y="T3"/>
              </a:cxn>
              <a:cxn ang="T12">
                <a:pos x="T4" y="T5"/>
              </a:cxn>
              <a:cxn ang="T13">
                <a:pos x="T6" y="T7"/>
              </a:cxn>
              <a:cxn ang="T14">
                <a:pos x="T8" y="T9"/>
              </a:cxn>
            </a:cxnLst>
            <a:rect l="T15" t="T16" r="T17" b="T18"/>
            <a:pathLst>
              <a:path w="2928958" h="1714512">
                <a:moveTo>
                  <a:pt x="0" y="0"/>
                </a:moveTo>
                <a:lnTo>
                  <a:pt x="2928958" y="0"/>
                </a:lnTo>
                <a:lnTo>
                  <a:pt x="2928958" y="1714512"/>
                </a:lnTo>
                <a:lnTo>
                  <a:pt x="0" y="1714512"/>
                </a:lnTo>
                <a:lnTo>
                  <a:pt x="0" y="0"/>
                </a:lnTo>
                <a:close/>
              </a:path>
            </a:pathLst>
          </a:custGeom>
          <a:solidFill>
            <a:srgbClr val="BFBFBF"/>
          </a:solidFill>
          <a:ln>
            <a:noFill/>
          </a:ln>
          <a:effectLst>
            <a:softEdge rad="317500"/>
          </a:effectLst>
          <a:extLst>
            <a:ext uri="{91240B29-F687-4F45-9708-019B960494DF}">
              <a14:hiddenLine xmlns:a14="http://schemas.microsoft.com/office/drawing/2010/main" w="25400">
                <a:solidFill>
                  <a:srgbClr val="395E8A"/>
                </a:solidFill>
                <a:bevel/>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prstClr val="black"/>
                </a:solidFill>
                <a:effectLst/>
                <a:uLnTx/>
                <a:uFillTx/>
                <a:latin typeface="+mn-ea"/>
                <a:ea typeface="+mn-ea"/>
                <a:cs typeface="+mn-cs"/>
              </a:rPr>
              <a:t>实践计划</a:t>
            </a:r>
            <a:endParaRPr kumimoji="0" lang="zh-CN" altLang="en-US" sz="2400" b="1" i="0" u="none" strike="noStrike" kern="1200" cap="none" spc="0" normalizeH="0" baseline="0" noProof="0" dirty="0">
              <a:ln>
                <a:noFill/>
              </a:ln>
              <a:solidFill>
                <a:prstClr val="black"/>
              </a:solidFill>
              <a:effectLst/>
              <a:uLnTx/>
              <a:uFillTx/>
              <a:latin typeface="+mn-ea"/>
              <a:ea typeface="+mn-ea"/>
              <a:cs typeface="+mn-cs"/>
            </a:endParaRPr>
          </a:p>
        </p:txBody>
      </p:sp>
      <p:sp>
        <p:nvSpPr>
          <p:cNvPr id="16" name="椭圆 15"/>
          <p:cNvSpPr>
            <a:spLocks noChangeArrowheads="1"/>
          </p:cNvSpPr>
          <p:nvPr/>
        </p:nvSpPr>
        <p:spPr bwMode="auto">
          <a:xfrm>
            <a:off x="2184400" y="2216150"/>
            <a:ext cx="619125" cy="644525"/>
          </a:xfrm>
          <a:prstGeom prst="ellipse">
            <a:avLst/>
          </a:prstGeom>
          <a:solidFill>
            <a:srgbClr val="352F2F"/>
          </a:solidFill>
          <a:ln>
            <a:noFill/>
          </a:ln>
          <a:extLst>
            <a:ext uri="{91240B29-F687-4F45-9708-019B960494DF}">
              <a14:hiddenLine xmlns:a14="http://schemas.microsoft.com/office/drawing/2010/main" w="25400">
                <a:solidFill>
                  <a:srgbClr val="395E8A"/>
                </a:solidFill>
                <a:bevel/>
              </a14:hiddenLine>
            </a:ext>
          </a:extLst>
        </p:spPr>
        <p:txBody>
          <a:bodyPr lIns="0" tIns="0" rIns="0" bIns="0"/>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FFFF"/>
                </a:solidFill>
                <a:effectLst/>
                <a:uLnTx/>
                <a:uFillTx/>
                <a:latin typeface="+mn-ea"/>
                <a:ea typeface="+mn-ea"/>
                <a:cs typeface="+mn-cs"/>
                <a:sym typeface="Calibri" panose="020F0502020204030204" pitchFamily="34" charset="0"/>
              </a:rPr>
              <a:t>1</a:t>
            </a:r>
            <a:endParaRPr kumimoji="0" lang="zh-CN" altLang="en-US" sz="2400" b="1" i="0" u="none" strike="noStrike" kern="1200" cap="none" spc="0" normalizeH="0" baseline="0" noProof="0" dirty="0">
              <a:ln>
                <a:noFill/>
              </a:ln>
              <a:solidFill>
                <a:srgbClr val="FFFFFF"/>
              </a:solidFill>
              <a:effectLst/>
              <a:uLnTx/>
              <a:uFillTx/>
              <a:latin typeface="+mn-ea"/>
              <a:ea typeface="+mn-ea"/>
              <a:cs typeface="+mn-cs"/>
              <a:sym typeface="宋体" panose="02010600030101010101" pitchFamily="2" charset="-122"/>
            </a:endParaRPr>
          </a:p>
        </p:txBody>
      </p:sp>
      <p:sp>
        <p:nvSpPr>
          <p:cNvPr id="18" name="椭圆 20"/>
          <p:cNvSpPr>
            <a:spLocks noChangeArrowheads="1"/>
          </p:cNvSpPr>
          <p:nvPr/>
        </p:nvSpPr>
        <p:spPr bwMode="auto">
          <a:xfrm>
            <a:off x="2184400" y="3592513"/>
            <a:ext cx="619125" cy="644525"/>
          </a:xfrm>
          <a:prstGeom prst="ellipse">
            <a:avLst/>
          </a:prstGeom>
          <a:solidFill>
            <a:srgbClr val="39A3CD"/>
          </a:solidFill>
          <a:ln>
            <a:noFill/>
          </a:ln>
          <a:extLst>
            <a:ext uri="{91240B29-F687-4F45-9708-019B960494DF}">
              <a14:hiddenLine xmlns:a14="http://schemas.microsoft.com/office/drawing/2010/main" w="25400">
                <a:solidFill>
                  <a:srgbClr val="395E8A"/>
                </a:solidFill>
                <a:bevel/>
              </a14:hiddenLine>
            </a:ext>
          </a:extLst>
        </p:spPr>
        <p:txBody>
          <a:bodyPr lIns="0" tIns="0" rIns="0" bIns="0" anchor="ctr"/>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FFFF"/>
                </a:solidFill>
                <a:effectLst/>
                <a:uLnTx/>
                <a:uFillTx/>
                <a:latin typeface="+mn-ea"/>
                <a:ea typeface="+mn-ea"/>
                <a:cs typeface="+mn-cs"/>
                <a:sym typeface="宋体" panose="02010600030101010101" pitchFamily="2" charset="-122"/>
              </a:rPr>
              <a:t>2</a:t>
            </a:r>
            <a:endParaRPr kumimoji="0" lang="zh-CN" altLang="en-US" sz="2400" b="1" i="0" u="none" strike="noStrike" kern="1200" cap="none" spc="0" normalizeH="0" baseline="0" noProof="0" dirty="0">
              <a:ln>
                <a:noFill/>
              </a:ln>
              <a:solidFill>
                <a:srgbClr val="FFFFFF"/>
              </a:solidFill>
              <a:effectLst/>
              <a:uLnTx/>
              <a:uFillTx/>
              <a:latin typeface="+mn-ea"/>
              <a:ea typeface="+mn-ea"/>
              <a:cs typeface="+mn-cs"/>
              <a:sym typeface="宋体" panose="02010600030101010101" pitchFamily="2" charset="-122"/>
            </a:endParaRPr>
          </a:p>
        </p:txBody>
      </p:sp>
      <p:sp>
        <p:nvSpPr>
          <p:cNvPr id="20" name="椭圆 22"/>
          <p:cNvSpPr>
            <a:spLocks noChangeArrowheads="1"/>
          </p:cNvSpPr>
          <p:nvPr/>
        </p:nvSpPr>
        <p:spPr bwMode="auto">
          <a:xfrm>
            <a:off x="2184400" y="4967288"/>
            <a:ext cx="590550" cy="584200"/>
          </a:xfrm>
          <a:prstGeom prst="ellipse">
            <a:avLst/>
          </a:prstGeom>
          <a:solidFill>
            <a:srgbClr val="6CAC00"/>
          </a:solidFill>
          <a:ln>
            <a:noFill/>
          </a:ln>
          <a:extLst>
            <a:ext uri="{91240B29-F687-4F45-9708-019B960494DF}">
              <a14:hiddenLine xmlns:a14="http://schemas.microsoft.com/office/drawing/2010/main" w="25400">
                <a:solidFill>
                  <a:srgbClr val="395E8A"/>
                </a:solidFill>
                <a:bevel/>
              </a14:hiddenLine>
            </a:ext>
          </a:extLst>
        </p:spPr>
        <p:txBody>
          <a:bodyPr lIns="0" tIns="0" rIns="0" bIns="0"/>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FFFF"/>
                </a:solidFill>
                <a:effectLst/>
                <a:uLnTx/>
                <a:uFillTx/>
                <a:latin typeface="+mn-ea"/>
                <a:ea typeface="+mn-ea"/>
                <a:cs typeface="+mn-cs"/>
                <a:sym typeface="宋体" panose="02010600030101010101" pitchFamily="2" charset="-122"/>
              </a:rPr>
              <a:t>3</a:t>
            </a:r>
            <a:endParaRPr kumimoji="0" lang="zh-CN" altLang="en-US" sz="2400" b="1" i="0" u="none" strike="noStrike" kern="1200" cap="none" spc="0" normalizeH="0" baseline="0" noProof="0" dirty="0">
              <a:ln>
                <a:noFill/>
              </a:ln>
              <a:solidFill>
                <a:srgbClr val="FFFFFF"/>
              </a:solidFill>
              <a:effectLst/>
              <a:uLnTx/>
              <a:uFillTx/>
              <a:latin typeface="+mn-ea"/>
              <a:ea typeface="+mn-ea"/>
              <a:cs typeface="+mn-cs"/>
              <a:sym typeface="宋体" panose="02010600030101010101" pitchFamily="2" charset="-122"/>
            </a:endParaRPr>
          </a:p>
        </p:txBody>
      </p:sp>
      <p:sp>
        <p:nvSpPr>
          <p:cNvPr id="2" name="矩形 1"/>
          <p:cNvSpPr/>
          <p:nvPr/>
        </p:nvSpPr>
        <p:spPr>
          <a:xfrm>
            <a:off x="2973388" y="4872038"/>
            <a:ext cx="7466013" cy="1938020"/>
          </a:xfrm>
          <a:prstGeom prst="rect">
            <a:avLst/>
          </a:prstGeom>
        </p:spPr>
        <p:txBody>
          <a:bodyPr>
            <a:spAutoFit/>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zh-CN" sz="2000" b="1" i="0" u="none" strike="noStrike" kern="1200" cap="none" spc="0" normalizeH="0" baseline="0" noProof="0" dirty="0">
                <a:ln>
                  <a:noFill/>
                </a:ln>
                <a:solidFill>
                  <a:srgbClr val="92D050"/>
                </a:solidFill>
                <a:effectLst/>
                <a:uLnTx/>
                <a:uFillTx/>
                <a:latin typeface="+mn-ea"/>
                <a:ea typeface="+mn-ea"/>
                <a:cs typeface="+mn-cs"/>
              </a:rPr>
              <a:t>活动组织方式构想</a:t>
            </a:r>
            <a:r>
              <a:rPr kumimoji="0" lang="zh-CN" altLang="en-US" sz="2000" b="1" i="0" u="none" strike="noStrike" kern="1200" cap="none" spc="0" normalizeH="0" baseline="0" noProof="0" dirty="0">
                <a:ln>
                  <a:noFill/>
                </a:ln>
                <a:solidFill>
                  <a:srgbClr val="92D050"/>
                </a:solidFill>
                <a:effectLst/>
                <a:uLnTx/>
                <a:uFillTx/>
                <a:latin typeface="+mn-ea"/>
                <a:ea typeface="+mn-ea"/>
                <a:cs typeface="+mn-cs"/>
              </a:rPr>
              <a:t>：</a:t>
            </a:r>
            <a:endParaRPr kumimoji="0" lang="en-US" altLang="zh-CN" sz="2000" b="1" i="0" u="none" strike="noStrike" kern="1200" cap="none" spc="0" normalizeH="0" baseline="0" noProof="0" dirty="0">
              <a:ln>
                <a:noFill/>
              </a:ln>
              <a:solidFill>
                <a:srgbClr val="92D050"/>
              </a:solidFill>
              <a:effectLst/>
              <a:uLnTx/>
              <a:uFillTx/>
              <a:latin typeface="+mn-ea"/>
              <a:ea typeface="+mn-ea"/>
              <a:cs typeface="+mn-cs"/>
            </a:endParaRPr>
          </a:p>
          <a:p>
            <a:pPr marL="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社会实践采用的方法或工具，</a:t>
            </a:r>
            <a:r>
              <a:rPr kumimoji="0" lang="zh-CN" altLang="zh-CN" sz="2000" b="0" i="0" u="none" strike="noStrike" kern="1200" cap="none" spc="0" normalizeH="0" baseline="0" noProof="0" dirty="0">
                <a:ln>
                  <a:noFill/>
                </a:ln>
                <a:solidFill>
                  <a:srgbClr val="FF0000"/>
                </a:solidFill>
                <a:effectLst/>
                <a:uLnTx/>
                <a:uFillTx/>
                <a:latin typeface="+mn-ea"/>
                <a:ea typeface="+mn-ea"/>
                <a:cs typeface="+mn-cs"/>
              </a:rPr>
              <a:t>可行性</a:t>
            </a: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（具备可开展时间的主客观条件、保证安全、准备是否充分），</a:t>
            </a:r>
            <a:r>
              <a:rPr kumimoji="0" lang="zh-CN" altLang="zh-CN" sz="2000" b="0" i="0" u="none" strike="noStrike" kern="1200" cap="none" spc="0" normalizeH="0" baseline="0" noProof="0" dirty="0">
                <a:ln>
                  <a:noFill/>
                </a:ln>
                <a:solidFill>
                  <a:srgbClr val="FF0000"/>
                </a:solidFill>
                <a:effectLst/>
                <a:uLnTx/>
                <a:uFillTx/>
                <a:latin typeface="+mn-ea"/>
                <a:ea typeface="+mn-ea"/>
                <a:cs typeface="+mn-cs"/>
              </a:rPr>
              <a:t>创新性</a:t>
            </a: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（形成何种有价值的成果）等。</a:t>
            </a:r>
            <a:endParaRPr kumimoji="0" lang="zh-CN" altLang="en-US" sz="2000" b="0" i="0" u="none" strike="noStrike" kern="1200" cap="none" spc="0" normalizeH="0" baseline="0" noProof="0" dirty="0">
              <a:ln>
                <a:noFill/>
              </a:ln>
              <a:solidFill>
                <a:schemeClr val="tx1"/>
              </a:solidFill>
              <a:effectLst/>
              <a:uLnTx/>
              <a:uFillTx/>
              <a:latin typeface="+mn-ea"/>
              <a:ea typeface="+mn-ea"/>
              <a:cs typeface="+mn-cs"/>
            </a:endParaRPr>
          </a:p>
        </p:txBody>
      </p:sp>
      <p:sp>
        <p:nvSpPr>
          <p:cNvPr id="3" name="矩形 2"/>
          <p:cNvSpPr/>
          <p:nvPr/>
        </p:nvSpPr>
        <p:spPr>
          <a:xfrm>
            <a:off x="2973388" y="2012950"/>
            <a:ext cx="7466013" cy="132207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zh-CN" sz="2000" b="1" i="0" u="none" strike="noStrike" kern="1200" cap="none" spc="0" normalizeH="0" baseline="0" noProof="0" dirty="0">
                <a:ln>
                  <a:noFill/>
                </a:ln>
                <a:solidFill>
                  <a:srgbClr val="000000"/>
                </a:solidFill>
                <a:effectLst/>
                <a:uLnTx/>
                <a:uFillTx/>
                <a:latin typeface="+mn-ea"/>
                <a:ea typeface="+mn-ea"/>
                <a:cs typeface="+mn-cs"/>
              </a:rPr>
              <a:t>主要活动内容</a:t>
            </a:r>
            <a:r>
              <a:rPr kumimoji="0" lang="zh-CN" altLang="en-US" sz="2000" b="1" i="0" u="none" strike="noStrike" kern="1200" cap="none" spc="0" normalizeH="0" baseline="0" noProof="0" dirty="0">
                <a:ln>
                  <a:noFill/>
                </a:ln>
                <a:solidFill>
                  <a:srgbClr val="000000"/>
                </a:solidFill>
                <a:effectLst/>
                <a:uLnTx/>
                <a:uFillTx/>
                <a:latin typeface="+mn-ea"/>
                <a:ea typeface="+mn-ea"/>
                <a:cs typeface="+mn-cs"/>
              </a:rPr>
              <a:t>：</a:t>
            </a:r>
            <a:endParaRPr kumimoji="0" lang="en-US" altLang="zh-CN" sz="2000" b="1" i="0" u="none" strike="noStrike" kern="1200" cap="none" spc="0" normalizeH="0" baseline="0" noProof="0" dirty="0">
              <a:ln>
                <a:noFill/>
              </a:ln>
              <a:solidFill>
                <a:srgbClr val="000000"/>
              </a:solidFill>
              <a:effectLst/>
              <a:uLnTx/>
              <a:uFillTx/>
              <a:latin typeface="+mn-ea"/>
              <a:ea typeface="+mn-ea"/>
              <a:cs typeface="+mn-cs"/>
            </a:endParaRPr>
          </a:p>
          <a:p>
            <a:pPr marL="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0000"/>
                </a:solidFill>
                <a:effectLst/>
                <a:uLnTx/>
                <a:uFillTx/>
                <a:latin typeface="+mn-ea"/>
                <a:ea typeface="+mn-ea"/>
                <a:cs typeface="+mn-cs"/>
              </a:rPr>
              <a:t>简</a:t>
            </a:r>
            <a:r>
              <a:rPr kumimoji="0" lang="zh-CN" altLang="zh-CN" sz="2000" b="0" i="0" u="none" strike="noStrike" kern="1200" cap="none" spc="0" normalizeH="0" baseline="0" noProof="0" dirty="0">
                <a:ln>
                  <a:noFill/>
                </a:ln>
                <a:solidFill>
                  <a:srgbClr val="FF0000"/>
                </a:solidFill>
                <a:effectLst/>
                <a:uLnTx/>
                <a:uFillTx/>
                <a:latin typeface="+mn-ea"/>
                <a:ea typeface="+mn-ea"/>
                <a:cs typeface="+mn-cs"/>
              </a:rPr>
              <a:t>要介绍课题的理论依据或者实际背景、活动内容</a:t>
            </a: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，方便评委了解实践项目的重要性</a:t>
            </a:r>
            <a:r>
              <a:rPr kumimoji="0" lang="zh-CN" altLang="en-US" sz="2000" b="0" i="0" u="none" strike="noStrike" kern="1200" cap="none" spc="0" normalizeH="0" baseline="0" noProof="0" dirty="0">
                <a:ln>
                  <a:noFill/>
                </a:ln>
                <a:solidFill>
                  <a:srgbClr val="000000"/>
                </a:solidFill>
                <a:effectLst/>
                <a:uLnTx/>
                <a:uFillTx/>
                <a:latin typeface="+mn-ea"/>
                <a:ea typeface="+mn-ea"/>
                <a:cs typeface="+mn-cs"/>
              </a:rPr>
              <a:t>。</a:t>
            </a:r>
            <a:endParaRPr kumimoji="0" lang="en-US" altLang="zh-CN" sz="2000" b="0" i="0" u="none" strike="noStrike" kern="1200" cap="none" spc="0" normalizeH="0" baseline="0" noProof="0" dirty="0">
              <a:ln>
                <a:noFill/>
              </a:ln>
              <a:solidFill>
                <a:srgbClr val="000000"/>
              </a:solidFill>
              <a:effectLst/>
              <a:uLnTx/>
              <a:uFillTx/>
              <a:latin typeface="+mn-ea"/>
              <a:ea typeface="+mn-ea"/>
              <a:cs typeface="+mn-cs"/>
            </a:endParaRPr>
          </a:p>
        </p:txBody>
      </p:sp>
      <p:sp>
        <p:nvSpPr>
          <p:cNvPr id="4" name="矩形 3"/>
          <p:cNvSpPr/>
          <p:nvPr/>
        </p:nvSpPr>
        <p:spPr>
          <a:xfrm>
            <a:off x="2973388" y="3373438"/>
            <a:ext cx="7466013" cy="1476375"/>
          </a:xfrm>
          <a:prstGeom prst="rect">
            <a:avLst/>
          </a:prstGeom>
        </p:spPr>
        <p:txBody>
          <a:bodyPr>
            <a:spAutoFit/>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zh-CN" sz="2000" b="1" i="0" u="none" strike="noStrike" kern="1200" cap="none" spc="0" normalizeH="0" baseline="0" noProof="0" dirty="0">
                <a:ln>
                  <a:noFill/>
                </a:ln>
                <a:solidFill>
                  <a:srgbClr val="00B0F0"/>
                </a:solidFill>
                <a:effectLst/>
                <a:uLnTx/>
                <a:uFillTx/>
                <a:latin typeface="+mn-ea"/>
                <a:ea typeface="+mn-ea"/>
                <a:cs typeface="+mn-cs"/>
              </a:rPr>
              <a:t>活动简要计划</a:t>
            </a:r>
            <a:r>
              <a:rPr kumimoji="0" lang="zh-CN" altLang="en-US" sz="2000" b="1" i="0" u="none" strike="noStrike" kern="1200" cap="none" spc="0" normalizeH="0" baseline="0" noProof="0" dirty="0">
                <a:ln>
                  <a:noFill/>
                </a:ln>
                <a:solidFill>
                  <a:srgbClr val="00B0F0"/>
                </a:solidFill>
                <a:effectLst/>
                <a:uLnTx/>
                <a:uFillTx/>
                <a:latin typeface="+mn-ea"/>
                <a:ea typeface="+mn-ea"/>
                <a:cs typeface="+mn-cs"/>
              </a:rPr>
              <a:t>：</a:t>
            </a:r>
            <a:endParaRPr kumimoji="0" lang="en-US" altLang="zh-CN" sz="2000" b="1" i="0" u="none" strike="noStrike" kern="1200" cap="none" spc="0" normalizeH="0" baseline="0" noProof="0" dirty="0">
              <a:ln>
                <a:noFill/>
              </a:ln>
              <a:solidFill>
                <a:srgbClr val="00B0F0"/>
              </a:solidFill>
              <a:effectLst/>
              <a:uLnTx/>
              <a:uFillTx/>
              <a:latin typeface="+mn-ea"/>
              <a:ea typeface="+mn-ea"/>
              <a:cs typeface="+mn-cs"/>
            </a:endParaRPr>
          </a:p>
          <a:p>
            <a:pPr marL="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该部分是申报方案填写的重点。</a:t>
            </a:r>
            <a:r>
              <a:rPr kumimoji="0" lang="zh-CN" altLang="zh-CN" sz="2000" b="0" i="0" u="none" strike="noStrike" kern="1200" cap="none" spc="0" normalizeH="0" baseline="0" noProof="0" dirty="0">
                <a:ln>
                  <a:noFill/>
                </a:ln>
                <a:solidFill>
                  <a:srgbClr val="FF0000"/>
                </a:solidFill>
                <a:effectLst/>
                <a:uLnTx/>
                <a:uFillTx/>
                <a:latin typeface="+mn-ea"/>
                <a:ea typeface="+mn-ea"/>
                <a:cs typeface="+mn-cs"/>
              </a:rPr>
              <a:t>一般应包括社会实践项目内容类型、实践对象、采用的方法或工具等</a:t>
            </a: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，简要的计划安排。</a:t>
            </a:r>
            <a:endParaRPr kumimoji="0" lang="en-US" altLang="zh-CN" sz="2000" b="0" i="0" u="none" strike="noStrike" kern="1200" cap="none" spc="0" normalizeH="0" baseline="0" noProof="0" dirty="0">
              <a:ln>
                <a:noFill/>
              </a:ln>
              <a:solidFill>
                <a:srgbClr val="000000"/>
              </a:solidFill>
              <a:effectLst/>
              <a:uLnTx/>
              <a:uFillTx/>
              <a:latin typeface="+mn-ea"/>
              <a:ea typeface="+mn-ea"/>
              <a:cs typeface="+mn-cs"/>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直接连接符 6"/>
          <p:cNvSpPr/>
          <p:nvPr/>
        </p:nvSpPr>
        <p:spPr>
          <a:xfrm>
            <a:off x="1801813" y="785813"/>
            <a:ext cx="755650" cy="1587"/>
          </a:xfrm>
          <a:prstGeom prst="line">
            <a:avLst/>
          </a:prstGeom>
          <a:ln w="15875" cap="flat" cmpd="sng">
            <a:solidFill>
              <a:srgbClr val="352F2F"/>
            </a:solidFill>
            <a:prstDash val="sysDash"/>
            <a:bevel/>
            <a:headEnd type="none" w="med" len="med"/>
            <a:tailEnd type="none" w="med" len="med"/>
          </a:ln>
        </p:spPr>
      </p:sp>
      <p:sp>
        <p:nvSpPr>
          <p:cNvPr id="60419" name="直接连接符 5"/>
          <p:cNvSpPr/>
          <p:nvPr/>
        </p:nvSpPr>
        <p:spPr>
          <a:xfrm rot="5400000">
            <a:off x="2138363" y="376238"/>
            <a:ext cx="755650" cy="3175"/>
          </a:xfrm>
          <a:prstGeom prst="line">
            <a:avLst/>
          </a:prstGeom>
          <a:ln w="15875" cap="flat" cmpd="sng">
            <a:solidFill>
              <a:srgbClr val="352F2F"/>
            </a:solidFill>
            <a:prstDash val="sysDash"/>
            <a:bevel/>
            <a:headEnd type="none" w="med" len="med"/>
            <a:tailEnd type="none" w="med" len="med"/>
          </a:ln>
        </p:spPr>
      </p:sp>
      <p:grpSp>
        <p:nvGrpSpPr>
          <p:cNvPr id="60420" name="组合 4"/>
          <p:cNvGrpSpPr/>
          <p:nvPr/>
        </p:nvGrpSpPr>
        <p:grpSpPr>
          <a:xfrm>
            <a:off x="2238375" y="484188"/>
            <a:ext cx="571500" cy="571500"/>
            <a:chOff x="0" y="0"/>
            <a:chExt cx="1143008" cy="1143008"/>
          </a:xfrm>
        </p:grpSpPr>
        <p:sp>
          <p:nvSpPr>
            <p:cNvPr id="60434"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60435" name="椭圆 2"/>
            <p:cNvSpPr/>
            <p:nvPr/>
          </p:nvSpPr>
          <p:spPr>
            <a:xfrm>
              <a:off x="139088" y="134068"/>
              <a:ext cx="864000" cy="864000"/>
            </a:xfrm>
            <a:prstGeom prst="ellipse">
              <a:avLst/>
            </a:prstGeom>
            <a:solidFill>
              <a:srgbClr val="352F2F"/>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8</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60436"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60421" name="直接连接符 7"/>
          <p:cNvSpPr/>
          <p:nvPr/>
        </p:nvSpPr>
        <p:spPr>
          <a:xfrm rot="5400000">
            <a:off x="-955675" y="3538538"/>
            <a:ext cx="5507038" cy="1587"/>
          </a:xfrm>
          <a:prstGeom prst="line">
            <a:avLst/>
          </a:prstGeom>
          <a:ln w="15875" cap="flat" cmpd="sng">
            <a:solidFill>
              <a:srgbClr val="352F2F"/>
            </a:solidFill>
            <a:prstDash val="sysDash"/>
            <a:bevel/>
            <a:headEnd type="none" w="med" len="med"/>
            <a:tailEnd type="none" w="med" len="med"/>
          </a:ln>
        </p:spPr>
      </p:sp>
      <p:sp>
        <p:nvSpPr>
          <p:cNvPr id="60422" name="直接连接符 8"/>
          <p:cNvSpPr/>
          <p:nvPr/>
        </p:nvSpPr>
        <p:spPr>
          <a:xfrm>
            <a:off x="1809750" y="6284913"/>
            <a:ext cx="684213" cy="1587"/>
          </a:xfrm>
          <a:prstGeom prst="line">
            <a:avLst/>
          </a:prstGeom>
          <a:ln w="15875" cap="flat" cmpd="sng">
            <a:solidFill>
              <a:srgbClr val="352F2F"/>
            </a:solidFill>
            <a:prstDash val="sysDash"/>
            <a:bevel/>
            <a:headEnd type="none" w="med" len="med"/>
            <a:tailEnd type="none" w="med" len="med"/>
          </a:ln>
        </p:spPr>
      </p:sp>
      <p:sp>
        <p:nvSpPr>
          <p:cNvPr id="60423" name="直接连接符 9"/>
          <p:cNvSpPr/>
          <p:nvPr/>
        </p:nvSpPr>
        <p:spPr>
          <a:xfrm rot="5400000">
            <a:off x="2216150" y="6597650"/>
            <a:ext cx="612775" cy="0"/>
          </a:xfrm>
          <a:prstGeom prst="line">
            <a:avLst/>
          </a:prstGeom>
          <a:ln w="15875" cap="flat" cmpd="sng">
            <a:solidFill>
              <a:srgbClr val="352F2F"/>
            </a:solidFill>
            <a:prstDash val="sysDash"/>
            <a:bevel/>
            <a:headEnd type="none" w="med" len="med"/>
            <a:tailEnd type="none" w="med" len="med"/>
          </a:ln>
        </p:spPr>
      </p:sp>
      <p:sp>
        <p:nvSpPr>
          <p:cNvPr id="60424" name="矩形 10"/>
          <p:cNvSpPr/>
          <p:nvPr/>
        </p:nvSpPr>
        <p:spPr>
          <a:xfrm>
            <a:off x="2952750" y="466725"/>
            <a:ext cx="6743700" cy="6048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zh-CN" sz="2800" b="1" dirty="0">
                <a:solidFill>
                  <a:schemeClr val="tx1"/>
                </a:solidFill>
                <a:latin typeface="微软雅黑" panose="020B0503020204020204" charset="-122"/>
                <a:ea typeface="微软雅黑" panose="020B0503020204020204" charset="-122"/>
              </a:rPr>
              <a:t>如何撰写高质量的社会实践项目申报书？</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17" name="文本框 27"/>
          <p:cNvSpPr txBox="1">
            <a:spLocks noChangeArrowheads="1"/>
          </p:cNvSpPr>
          <p:nvPr/>
        </p:nvSpPr>
        <p:spPr bwMode="auto">
          <a:xfrm>
            <a:off x="3024188" y="1916113"/>
            <a:ext cx="73914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rgbClr val="000000"/>
                </a:solidFill>
                <a:effectLst/>
                <a:uLnTx/>
                <a:uFillTx/>
                <a:latin typeface="+mn-ea"/>
                <a:ea typeface="+mn-ea"/>
                <a:cs typeface="+mn-cs"/>
              </a:rPr>
              <a:t>实践预期成果</a:t>
            </a:r>
            <a:r>
              <a:rPr kumimoji="0" lang="zh-CN" altLang="en-US" sz="2000" b="1" i="0" u="none" strike="noStrike" kern="1200" cap="none" spc="0" normalizeH="0" baseline="0" noProof="0" dirty="0">
                <a:ln>
                  <a:noFill/>
                </a:ln>
                <a:solidFill>
                  <a:srgbClr val="000000"/>
                </a:solidFill>
                <a:effectLst/>
                <a:uLnTx/>
                <a:uFillTx/>
                <a:latin typeface="+mn-ea"/>
                <a:ea typeface="+mn-ea"/>
                <a:cs typeface="+mn-cs"/>
              </a:rPr>
              <a:t>：</a:t>
            </a:r>
            <a:endParaRPr kumimoji="0" lang="en-US" altLang="zh-CN" sz="2000" b="1"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latin typeface="+mn-ea"/>
                <a:ea typeface="+mn-ea"/>
                <a:cs typeface="+mn-cs"/>
              </a:rPr>
              <a:t>    </a:t>
            </a: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该部分体现社会实践项目的水平。一般应包括</a:t>
            </a:r>
            <a:r>
              <a:rPr kumimoji="0" lang="zh-CN" altLang="en-US" sz="2000" b="0" i="0" u="none" strike="noStrike" kern="1200" cap="none" spc="0" normalizeH="0" baseline="0" noProof="0" dirty="0">
                <a:ln>
                  <a:noFill/>
                </a:ln>
                <a:solidFill>
                  <a:srgbClr val="000000"/>
                </a:solidFill>
                <a:effectLst/>
                <a:uLnTx/>
                <a:uFillTx/>
                <a:latin typeface="+mn-ea"/>
                <a:ea typeface="+mn-ea"/>
                <a:cs typeface="+mn-cs"/>
              </a:rPr>
              <a:t>主要</a:t>
            </a: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社会实践的</a:t>
            </a:r>
            <a:r>
              <a:rPr kumimoji="0" lang="zh-CN" altLang="zh-CN" sz="2000" b="0" i="0" u="none" strike="noStrike" kern="1200" cap="none" spc="0" normalizeH="0" baseline="0" noProof="0" dirty="0">
                <a:ln>
                  <a:noFill/>
                </a:ln>
                <a:solidFill>
                  <a:srgbClr val="FF0000"/>
                </a:solidFill>
                <a:effectLst/>
                <a:uLnTx/>
                <a:uFillTx/>
                <a:latin typeface="+mn-ea"/>
                <a:ea typeface="+mn-ea"/>
                <a:cs typeface="+mn-cs"/>
              </a:rPr>
              <a:t>目标</a:t>
            </a:r>
            <a:r>
              <a:rPr kumimoji="0" lang="zh-CN" altLang="en-US" sz="2000" b="0" i="0" u="none" strike="noStrike" kern="1200" cap="none" spc="0" normalizeH="0" baseline="0" noProof="0" dirty="0">
                <a:ln>
                  <a:noFill/>
                </a:ln>
                <a:solidFill>
                  <a:srgbClr val="FF0000"/>
                </a:solidFill>
                <a:effectLst/>
                <a:uLnTx/>
                <a:uFillTx/>
                <a:latin typeface="+mn-ea"/>
                <a:ea typeface="+mn-ea"/>
                <a:cs typeface="+mn-cs"/>
              </a:rPr>
              <a:t>和</a:t>
            </a:r>
            <a:r>
              <a:rPr kumimoji="0" lang="zh-CN" altLang="zh-CN" sz="2000" b="0" i="0" u="none" strike="noStrike" kern="1200" cap="none" spc="0" normalizeH="0" baseline="0" noProof="0" dirty="0">
                <a:ln>
                  <a:noFill/>
                </a:ln>
                <a:solidFill>
                  <a:srgbClr val="FF0000"/>
                </a:solidFill>
                <a:effectLst/>
                <a:uLnTx/>
                <a:uFillTx/>
                <a:latin typeface="+mn-ea"/>
                <a:ea typeface="+mn-ea"/>
                <a:cs typeface="+mn-cs"/>
              </a:rPr>
              <a:t>成果的形式</a:t>
            </a:r>
            <a:r>
              <a:rPr kumimoji="0" lang="zh-CN" altLang="en-US" sz="2000" b="0" i="0" u="none" strike="noStrike" kern="1200" cap="none" spc="0" normalizeH="0" baseline="0" noProof="0" dirty="0">
                <a:ln>
                  <a:noFill/>
                </a:ln>
                <a:solidFill>
                  <a:srgbClr val="000000"/>
                </a:solidFill>
                <a:effectLst/>
                <a:uLnTx/>
                <a:uFillTx/>
                <a:latin typeface="+mn-ea"/>
                <a:ea typeface="+mn-ea"/>
                <a:cs typeface="+mn-cs"/>
              </a:rPr>
              <a:t>。</a:t>
            </a:r>
            <a:endParaRPr kumimoji="0" lang="zh-CN" altLang="zh-CN" sz="2000" b="0" i="0" u="none" strike="noStrike" kern="1200" cap="none" spc="0" normalizeH="0" baseline="0" noProof="0" dirty="0">
              <a:ln>
                <a:noFill/>
              </a:ln>
              <a:solidFill>
                <a:srgbClr val="000000"/>
              </a:solidFill>
              <a:effectLst/>
              <a:uLnTx/>
              <a:uFillTx/>
              <a:latin typeface="+mn-ea"/>
              <a:ea typeface="+mn-ea"/>
              <a:cs typeface="+mn-cs"/>
            </a:endParaRPr>
          </a:p>
        </p:txBody>
      </p:sp>
      <p:sp>
        <p:nvSpPr>
          <p:cNvPr id="18" name="文本框 28"/>
          <p:cNvSpPr txBox="1">
            <a:spLocks noChangeArrowheads="1"/>
          </p:cNvSpPr>
          <p:nvPr/>
        </p:nvSpPr>
        <p:spPr bwMode="auto">
          <a:xfrm>
            <a:off x="3024188" y="3405188"/>
            <a:ext cx="73914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rgbClr val="00B0F0"/>
                </a:solidFill>
                <a:effectLst/>
                <a:uLnTx/>
                <a:uFillTx/>
                <a:latin typeface="+mn-ea"/>
                <a:ea typeface="+mn-ea"/>
                <a:cs typeface="+mn-cs"/>
              </a:rPr>
              <a:t>经费预算</a:t>
            </a:r>
            <a:r>
              <a:rPr kumimoji="0" lang="zh-CN" altLang="en-US" sz="2000" b="1" i="0" u="none" strike="noStrike" kern="1200" cap="none" spc="0" normalizeH="0" baseline="0" noProof="0" dirty="0">
                <a:ln>
                  <a:noFill/>
                </a:ln>
                <a:solidFill>
                  <a:srgbClr val="00B0F0"/>
                </a:solidFill>
                <a:effectLst/>
                <a:uLnTx/>
                <a:uFillTx/>
                <a:latin typeface="+mn-ea"/>
                <a:ea typeface="+mn-ea"/>
                <a:cs typeface="+mn-cs"/>
              </a:rPr>
              <a:t>：</a:t>
            </a:r>
            <a:endParaRPr kumimoji="0" lang="en-US" altLang="zh-CN" sz="2000" b="1" i="0" u="none" strike="noStrike" kern="1200" cap="none" spc="0" normalizeH="0" baseline="0" noProof="0" dirty="0">
              <a:ln>
                <a:noFill/>
              </a:ln>
              <a:solidFill>
                <a:srgbClr val="00B0F0"/>
              </a:solidFill>
              <a:effectLst/>
              <a:uLnTx/>
              <a:uFillTx/>
              <a:latin typeface="+mn-ea"/>
              <a:ea typeface="+mn-ea"/>
              <a:cs typeface="+mn-cs"/>
            </a:endParaRPr>
          </a:p>
          <a:p>
            <a:pPr marL="0" marR="0" lvl="0" indent="720090" algn="l" defTabSz="914400" rtl="0" eaLnBrk="1" fontAlgn="base" latinLnBrk="0" hangingPunct="1">
              <a:lnSpc>
                <a:spcPct val="15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这是申报方案中</a:t>
            </a:r>
            <a:r>
              <a:rPr kumimoji="0" lang="zh-CN" altLang="zh-CN" sz="2000" b="0" i="0" u="none" strike="noStrike" kern="1200" cap="none" spc="0" normalizeH="0" baseline="0" noProof="0" dirty="0">
                <a:ln>
                  <a:noFill/>
                </a:ln>
                <a:solidFill>
                  <a:srgbClr val="FF0000"/>
                </a:solidFill>
                <a:effectLst/>
                <a:uLnTx/>
                <a:uFillTx/>
                <a:latin typeface="+mn-ea"/>
                <a:ea typeface="+mn-ea"/>
                <a:cs typeface="+mn-cs"/>
              </a:rPr>
              <a:t>评价项目可行性的一个重要关注点</a:t>
            </a: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，要切实详尽，考虑周全。</a:t>
            </a:r>
            <a:endParaRPr kumimoji="0" lang="zh-CN" altLang="zh-CN" sz="2000" b="0" i="0" u="none" strike="noStrike" kern="1200" cap="none" spc="0" normalizeH="0" baseline="0" noProof="0" dirty="0">
              <a:ln>
                <a:noFill/>
              </a:ln>
              <a:solidFill>
                <a:srgbClr val="000000"/>
              </a:solidFill>
              <a:effectLst/>
              <a:uLnTx/>
              <a:uFillTx/>
              <a:latin typeface="+mn-ea"/>
              <a:ea typeface="+mn-ea"/>
              <a:cs typeface="+mn-cs"/>
            </a:endParaRPr>
          </a:p>
        </p:txBody>
      </p:sp>
      <p:sp>
        <p:nvSpPr>
          <p:cNvPr id="19" name="文本框 29"/>
          <p:cNvSpPr txBox="1">
            <a:spLocks noChangeArrowheads="1"/>
          </p:cNvSpPr>
          <p:nvPr/>
        </p:nvSpPr>
        <p:spPr bwMode="auto">
          <a:xfrm>
            <a:off x="3024188" y="4894263"/>
            <a:ext cx="73612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rgbClr val="92D050"/>
                </a:solidFill>
                <a:effectLst/>
                <a:uLnTx/>
                <a:uFillTx/>
                <a:latin typeface="+mn-ea"/>
                <a:ea typeface="+mn-ea"/>
                <a:cs typeface="+mn-cs"/>
              </a:rPr>
              <a:t>日程安排</a:t>
            </a:r>
            <a:r>
              <a:rPr kumimoji="0" lang="zh-CN" altLang="en-US" sz="2000" b="1" i="0" u="none" strike="noStrike" kern="1200" cap="none" spc="0" normalizeH="0" baseline="0" noProof="0" dirty="0">
                <a:ln>
                  <a:noFill/>
                </a:ln>
                <a:solidFill>
                  <a:srgbClr val="92D050"/>
                </a:solidFill>
                <a:effectLst/>
                <a:uLnTx/>
                <a:uFillTx/>
                <a:latin typeface="+mn-ea"/>
                <a:ea typeface="+mn-ea"/>
                <a:cs typeface="+mn-cs"/>
              </a:rPr>
              <a:t>：</a:t>
            </a:r>
            <a:endParaRPr kumimoji="0" lang="en-US" altLang="zh-CN" sz="2000" b="1" i="0" u="none" strike="noStrike" kern="1200" cap="none" spc="0" normalizeH="0" baseline="0" noProof="0" dirty="0">
              <a:ln>
                <a:noFill/>
              </a:ln>
              <a:solidFill>
                <a:srgbClr val="92D050"/>
              </a:solidFill>
              <a:effectLst/>
              <a:uLnTx/>
              <a:uFillTx/>
              <a:latin typeface="+mn-ea"/>
              <a:ea typeface="+mn-ea"/>
              <a:cs typeface="+mn-cs"/>
            </a:endParaRPr>
          </a:p>
          <a:p>
            <a:pPr marL="0" marR="0" lvl="0" indent="720090" algn="l" defTabSz="914400" rtl="0" eaLnBrk="1" fontAlgn="base" latinLnBrk="0" hangingPunct="1">
              <a:lnSpc>
                <a:spcPct val="15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应根据项目主题、采用的方法等因素合理安排进度，</a:t>
            </a:r>
            <a:r>
              <a:rPr kumimoji="0" lang="zh-CN" altLang="zh-CN" sz="2000" b="0" i="0" u="none" strike="noStrike" kern="1200" cap="none" spc="0" normalizeH="0" baseline="0" noProof="0" dirty="0">
                <a:ln>
                  <a:noFill/>
                </a:ln>
                <a:solidFill>
                  <a:srgbClr val="FF0000"/>
                </a:solidFill>
                <a:effectLst/>
                <a:uLnTx/>
                <a:uFillTx/>
                <a:latin typeface="+mn-ea"/>
                <a:ea typeface="+mn-ea"/>
                <a:cs typeface="+mn-cs"/>
              </a:rPr>
              <a:t>尽量详细，但也要把握好一定的灵活度</a:t>
            </a:r>
            <a:r>
              <a:rPr kumimoji="0" lang="zh-CN" altLang="zh-CN" sz="2000" b="0" i="0" u="none" strike="noStrike" kern="1200" cap="none" spc="0" normalizeH="0" baseline="0" noProof="0" dirty="0">
                <a:ln>
                  <a:noFill/>
                </a:ln>
                <a:solidFill>
                  <a:srgbClr val="000000"/>
                </a:solidFill>
                <a:effectLst/>
                <a:uLnTx/>
                <a:uFillTx/>
                <a:latin typeface="+mn-ea"/>
                <a:ea typeface="+mn-ea"/>
                <a:cs typeface="+mn-cs"/>
              </a:rPr>
              <a:t>。</a:t>
            </a:r>
            <a:endParaRPr kumimoji="0" lang="zh-CN" altLang="zh-CN" sz="2000" b="0" i="0" u="none" strike="noStrike" kern="1200" cap="none" spc="0" normalizeH="0" baseline="0" noProof="0" dirty="0">
              <a:ln>
                <a:noFill/>
              </a:ln>
              <a:solidFill>
                <a:srgbClr val="000000"/>
              </a:solidFill>
              <a:effectLst/>
              <a:uLnTx/>
              <a:uFillTx/>
              <a:latin typeface="+mn-ea"/>
              <a:ea typeface="+mn-ea"/>
              <a:cs typeface="+mn-cs"/>
            </a:endParaRPr>
          </a:p>
        </p:txBody>
      </p:sp>
      <p:sp>
        <p:nvSpPr>
          <p:cNvPr id="23" name="任意多边形 31"/>
          <p:cNvSpPr>
            <a:spLocks noChangeArrowheads="1"/>
          </p:cNvSpPr>
          <p:nvPr/>
        </p:nvSpPr>
        <p:spPr bwMode="auto">
          <a:xfrm>
            <a:off x="2266689" y="1160880"/>
            <a:ext cx="1655998" cy="828000"/>
          </a:xfrm>
          <a:custGeom>
            <a:avLst/>
            <a:gdLst>
              <a:gd name="T0" fmla="*/ 0 w 2928958"/>
              <a:gd name="T1" fmla="*/ 0 h 1714512"/>
              <a:gd name="T2" fmla="*/ 3188626 w 2928958"/>
              <a:gd name="T3" fmla="*/ 0 h 1714512"/>
              <a:gd name="T4" fmla="*/ 3188626 w 2928958"/>
              <a:gd name="T5" fmla="*/ 1522132 h 1714512"/>
              <a:gd name="T6" fmla="*/ 0 w 2928958"/>
              <a:gd name="T7" fmla="*/ 1522132 h 1714512"/>
              <a:gd name="T8" fmla="*/ 0 w 2928958"/>
              <a:gd name="T9" fmla="*/ 0 h 1714512"/>
              <a:gd name="T10" fmla="*/ 0 60000 65536"/>
              <a:gd name="T11" fmla="*/ 0 60000 65536"/>
              <a:gd name="T12" fmla="*/ 0 60000 65536"/>
              <a:gd name="T13" fmla="*/ 0 60000 65536"/>
              <a:gd name="T14" fmla="*/ 0 60000 65536"/>
              <a:gd name="T15" fmla="*/ 0 w 2928958"/>
              <a:gd name="T16" fmla="*/ 0 h 1714512"/>
              <a:gd name="T17" fmla="*/ 2928958 w 2928958"/>
              <a:gd name="T18" fmla="*/ 1714512 h 1714512"/>
            </a:gdLst>
            <a:ahLst/>
            <a:cxnLst>
              <a:cxn ang="T10">
                <a:pos x="T0" y="T1"/>
              </a:cxn>
              <a:cxn ang="T11">
                <a:pos x="T2" y="T3"/>
              </a:cxn>
              <a:cxn ang="T12">
                <a:pos x="T4" y="T5"/>
              </a:cxn>
              <a:cxn ang="T13">
                <a:pos x="T6" y="T7"/>
              </a:cxn>
              <a:cxn ang="T14">
                <a:pos x="T8" y="T9"/>
              </a:cxn>
            </a:cxnLst>
            <a:rect l="T15" t="T16" r="T17" b="T18"/>
            <a:pathLst>
              <a:path w="2928958" h="1714512">
                <a:moveTo>
                  <a:pt x="0" y="0"/>
                </a:moveTo>
                <a:lnTo>
                  <a:pt x="2928958" y="0"/>
                </a:lnTo>
                <a:lnTo>
                  <a:pt x="2928958" y="1714512"/>
                </a:lnTo>
                <a:lnTo>
                  <a:pt x="0" y="1714512"/>
                </a:lnTo>
                <a:lnTo>
                  <a:pt x="0" y="0"/>
                </a:lnTo>
                <a:close/>
              </a:path>
            </a:pathLst>
          </a:custGeom>
          <a:solidFill>
            <a:srgbClr val="BFBFBF"/>
          </a:solidFill>
          <a:ln>
            <a:noFill/>
          </a:ln>
          <a:effectLst>
            <a:softEdge rad="317500"/>
          </a:effectLst>
          <a:extLst>
            <a:ext uri="{91240B29-F687-4F45-9708-019B960494DF}">
              <a14:hiddenLine xmlns:a14="http://schemas.microsoft.com/office/drawing/2010/main" w="25400">
                <a:solidFill>
                  <a:srgbClr val="395E8A"/>
                </a:solidFill>
                <a:bevel/>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prstClr val="black"/>
                </a:solidFill>
                <a:effectLst/>
                <a:uLnTx/>
                <a:uFillTx/>
                <a:latin typeface="+mn-ea"/>
                <a:ea typeface="+mn-ea"/>
                <a:cs typeface="+mn-cs"/>
              </a:rPr>
              <a:t>实践计划</a:t>
            </a:r>
            <a:endParaRPr kumimoji="0" lang="zh-CN" altLang="en-US" sz="2400" b="1" i="0" u="none" strike="noStrike" kern="1200" cap="none" spc="0" normalizeH="0" baseline="0" noProof="0" dirty="0">
              <a:ln>
                <a:noFill/>
              </a:ln>
              <a:solidFill>
                <a:prstClr val="black"/>
              </a:solidFill>
              <a:effectLst/>
              <a:uLnTx/>
              <a:uFillTx/>
              <a:latin typeface="+mn-ea"/>
              <a:ea typeface="+mn-ea"/>
              <a:cs typeface="+mn-cs"/>
            </a:endParaRPr>
          </a:p>
        </p:txBody>
      </p:sp>
      <p:sp>
        <p:nvSpPr>
          <p:cNvPr id="24" name="椭圆 23"/>
          <p:cNvSpPr>
            <a:spLocks noChangeArrowheads="1"/>
          </p:cNvSpPr>
          <p:nvPr/>
        </p:nvSpPr>
        <p:spPr bwMode="auto">
          <a:xfrm>
            <a:off x="2184400" y="2216150"/>
            <a:ext cx="619125" cy="644525"/>
          </a:xfrm>
          <a:prstGeom prst="ellipse">
            <a:avLst/>
          </a:prstGeom>
          <a:solidFill>
            <a:srgbClr val="352F2F"/>
          </a:solidFill>
          <a:ln>
            <a:noFill/>
          </a:ln>
          <a:extLst>
            <a:ext uri="{91240B29-F687-4F45-9708-019B960494DF}">
              <a14:hiddenLine xmlns:a14="http://schemas.microsoft.com/office/drawing/2010/main" w="25400">
                <a:solidFill>
                  <a:srgbClr val="395E8A"/>
                </a:solidFill>
                <a:bevel/>
              </a14:hiddenLine>
            </a:ext>
          </a:extLst>
        </p:spPr>
        <p:txBody>
          <a:bodyPr lIns="0" tIns="0" rIns="0" bIns="0"/>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FFFF"/>
                </a:solidFill>
                <a:effectLst/>
                <a:uLnTx/>
                <a:uFillTx/>
                <a:latin typeface="+mn-ea"/>
                <a:ea typeface="+mn-ea"/>
                <a:cs typeface="+mn-cs"/>
                <a:sym typeface="Calibri" panose="020F0502020204030204" pitchFamily="34" charset="0"/>
              </a:rPr>
              <a:t>4</a:t>
            </a:r>
            <a:endParaRPr kumimoji="0" lang="zh-CN" altLang="en-US" sz="2400" b="1" i="0" u="none" strike="noStrike" kern="1200" cap="none" spc="0" normalizeH="0" baseline="0" noProof="0" dirty="0">
              <a:ln>
                <a:noFill/>
              </a:ln>
              <a:solidFill>
                <a:srgbClr val="FFFFFF"/>
              </a:solidFill>
              <a:effectLst/>
              <a:uLnTx/>
              <a:uFillTx/>
              <a:latin typeface="+mn-ea"/>
              <a:ea typeface="+mn-ea"/>
              <a:cs typeface="+mn-cs"/>
              <a:sym typeface="宋体" panose="02010600030101010101" pitchFamily="2" charset="-122"/>
            </a:endParaRPr>
          </a:p>
        </p:txBody>
      </p:sp>
      <p:sp>
        <p:nvSpPr>
          <p:cNvPr id="25" name="椭圆 20"/>
          <p:cNvSpPr>
            <a:spLocks noChangeArrowheads="1"/>
          </p:cNvSpPr>
          <p:nvPr/>
        </p:nvSpPr>
        <p:spPr bwMode="auto">
          <a:xfrm>
            <a:off x="2184400" y="3592513"/>
            <a:ext cx="619125" cy="644525"/>
          </a:xfrm>
          <a:prstGeom prst="ellipse">
            <a:avLst/>
          </a:prstGeom>
          <a:solidFill>
            <a:srgbClr val="39A3CD"/>
          </a:solidFill>
          <a:ln>
            <a:noFill/>
          </a:ln>
          <a:extLst>
            <a:ext uri="{91240B29-F687-4F45-9708-019B960494DF}">
              <a14:hiddenLine xmlns:a14="http://schemas.microsoft.com/office/drawing/2010/main" w="25400">
                <a:solidFill>
                  <a:srgbClr val="395E8A"/>
                </a:solidFill>
                <a:bevel/>
              </a14:hiddenLine>
            </a:ext>
          </a:extLst>
        </p:spPr>
        <p:txBody>
          <a:bodyPr lIns="0" tIns="0" rIns="0" bIns="0" anchor="ctr"/>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FFFF"/>
                </a:solidFill>
                <a:effectLst/>
                <a:uLnTx/>
                <a:uFillTx/>
                <a:latin typeface="+mn-ea"/>
                <a:ea typeface="+mn-ea"/>
                <a:cs typeface="+mn-cs"/>
                <a:sym typeface="宋体" panose="02010600030101010101" pitchFamily="2" charset="-122"/>
              </a:rPr>
              <a:t>5</a:t>
            </a:r>
            <a:endParaRPr kumimoji="0" lang="zh-CN" altLang="en-US" sz="2400" b="1" i="0" u="none" strike="noStrike" kern="1200" cap="none" spc="0" normalizeH="0" baseline="0" noProof="0" dirty="0">
              <a:ln>
                <a:noFill/>
              </a:ln>
              <a:solidFill>
                <a:srgbClr val="FFFFFF"/>
              </a:solidFill>
              <a:effectLst/>
              <a:uLnTx/>
              <a:uFillTx/>
              <a:latin typeface="+mn-ea"/>
              <a:ea typeface="+mn-ea"/>
              <a:cs typeface="+mn-cs"/>
              <a:sym typeface="宋体" panose="02010600030101010101" pitchFamily="2" charset="-122"/>
            </a:endParaRPr>
          </a:p>
        </p:txBody>
      </p:sp>
      <p:sp>
        <p:nvSpPr>
          <p:cNvPr id="26" name="椭圆 22"/>
          <p:cNvSpPr>
            <a:spLocks noChangeArrowheads="1"/>
          </p:cNvSpPr>
          <p:nvPr/>
        </p:nvSpPr>
        <p:spPr bwMode="auto">
          <a:xfrm>
            <a:off x="2184400" y="4967288"/>
            <a:ext cx="590550" cy="584200"/>
          </a:xfrm>
          <a:prstGeom prst="ellipse">
            <a:avLst/>
          </a:prstGeom>
          <a:solidFill>
            <a:srgbClr val="6CAC00"/>
          </a:solidFill>
          <a:ln>
            <a:noFill/>
          </a:ln>
          <a:extLst>
            <a:ext uri="{91240B29-F687-4F45-9708-019B960494DF}">
              <a14:hiddenLine xmlns:a14="http://schemas.microsoft.com/office/drawing/2010/main" w="25400">
                <a:solidFill>
                  <a:srgbClr val="395E8A"/>
                </a:solidFill>
                <a:bevel/>
              </a14:hiddenLine>
            </a:ext>
          </a:extLst>
        </p:spPr>
        <p:txBody>
          <a:bodyPr lIns="0" tIns="0" rIns="0" bIns="0"/>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FFFF"/>
                </a:solidFill>
                <a:effectLst/>
                <a:uLnTx/>
                <a:uFillTx/>
                <a:latin typeface="+mn-ea"/>
                <a:ea typeface="+mn-ea"/>
                <a:cs typeface="+mn-cs"/>
                <a:sym typeface="宋体" panose="02010600030101010101" pitchFamily="2" charset="-122"/>
              </a:rPr>
              <a:t>6</a:t>
            </a:r>
            <a:endParaRPr kumimoji="0" lang="zh-CN" altLang="en-US" sz="2400" b="1" i="0" u="none" strike="noStrike" kern="1200" cap="none" spc="0" normalizeH="0" baseline="0" noProof="0" dirty="0">
              <a:ln>
                <a:noFill/>
              </a:ln>
              <a:solidFill>
                <a:srgbClr val="FFFFFF"/>
              </a:solidFill>
              <a:effectLst/>
              <a:uLnTx/>
              <a:uFillTx/>
              <a:latin typeface="+mn-ea"/>
              <a:ea typeface="+mn-ea"/>
              <a:cs typeface="+mn-cs"/>
              <a:sym typeface="宋体" panose="02010600030101010101" pitchFamily="2" charset="-122"/>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直接连接符 6"/>
          <p:cNvSpPr/>
          <p:nvPr/>
        </p:nvSpPr>
        <p:spPr>
          <a:xfrm>
            <a:off x="1801813" y="785813"/>
            <a:ext cx="755650" cy="1587"/>
          </a:xfrm>
          <a:prstGeom prst="line">
            <a:avLst/>
          </a:prstGeom>
          <a:ln w="15875" cap="flat" cmpd="sng">
            <a:solidFill>
              <a:srgbClr val="352F2F"/>
            </a:solidFill>
            <a:prstDash val="sysDash"/>
            <a:bevel/>
            <a:headEnd type="none" w="med" len="med"/>
            <a:tailEnd type="none" w="med" len="med"/>
          </a:ln>
        </p:spPr>
      </p:sp>
      <p:sp>
        <p:nvSpPr>
          <p:cNvPr id="61443" name="直接连接符 5"/>
          <p:cNvSpPr/>
          <p:nvPr/>
        </p:nvSpPr>
        <p:spPr>
          <a:xfrm rot="5400000">
            <a:off x="2138363" y="376238"/>
            <a:ext cx="755650" cy="3175"/>
          </a:xfrm>
          <a:prstGeom prst="line">
            <a:avLst/>
          </a:prstGeom>
          <a:ln w="15875" cap="flat" cmpd="sng">
            <a:solidFill>
              <a:srgbClr val="352F2F"/>
            </a:solidFill>
            <a:prstDash val="sysDash"/>
            <a:bevel/>
            <a:headEnd type="none" w="med" len="med"/>
            <a:tailEnd type="none" w="med" len="med"/>
          </a:ln>
        </p:spPr>
      </p:sp>
      <p:grpSp>
        <p:nvGrpSpPr>
          <p:cNvPr id="61444" name="组合 4"/>
          <p:cNvGrpSpPr/>
          <p:nvPr/>
        </p:nvGrpSpPr>
        <p:grpSpPr>
          <a:xfrm>
            <a:off x="2238375" y="484188"/>
            <a:ext cx="571500" cy="571500"/>
            <a:chOff x="0" y="0"/>
            <a:chExt cx="1143008" cy="1143008"/>
          </a:xfrm>
        </p:grpSpPr>
        <p:sp>
          <p:nvSpPr>
            <p:cNvPr id="61454"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61455" name="椭圆 2"/>
            <p:cNvSpPr/>
            <p:nvPr/>
          </p:nvSpPr>
          <p:spPr>
            <a:xfrm>
              <a:off x="139088" y="134068"/>
              <a:ext cx="864000" cy="864000"/>
            </a:xfrm>
            <a:prstGeom prst="ellipse">
              <a:avLst/>
            </a:prstGeom>
            <a:solidFill>
              <a:srgbClr val="352F2F"/>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8</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61456"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61445" name="直接连接符 7"/>
          <p:cNvSpPr/>
          <p:nvPr/>
        </p:nvSpPr>
        <p:spPr>
          <a:xfrm rot="5400000">
            <a:off x="-955675" y="3538538"/>
            <a:ext cx="5507038" cy="1587"/>
          </a:xfrm>
          <a:prstGeom prst="line">
            <a:avLst/>
          </a:prstGeom>
          <a:ln w="15875" cap="flat" cmpd="sng">
            <a:solidFill>
              <a:srgbClr val="352F2F"/>
            </a:solidFill>
            <a:prstDash val="sysDash"/>
            <a:bevel/>
            <a:headEnd type="none" w="med" len="med"/>
            <a:tailEnd type="none" w="med" len="med"/>
          </a:ln>
        </p:spPr>
      </p:sp>
      <p:sp>
        <p:nvSpPr>
          <p:cNvPr id="61446" name="直接连接符 8"/>
          <p:cNvSpPr/>
          <p:nvPr/>
        </p:nvSpPr>
        <p:spPr>
          <a:xfrm>
            <a:off x="1809750" y="6284913"/>
            <a:ext cx="684213" cy="1587"/>
          </a:xfrm>
          <a:prstGeom prst="line">
            <a:avLst/>
          </a:prstGeom>
          <a:ln w="15875" cap="flat" cmpd="sng">
            <a:solidFill>
              <a:srgbClr val="352F2F"/>
            </a:solidFill>
            <a:prstDash val="sysDash"/>
            <a:bevel/>
            <a:headEnd type="none" w="med" len="med"/>
            <a:tailEnd type="none" w="med" len="med"/>
          </a:ln>
        </p:spPr>
      </p:sp>
      <p:sp>
        <p:nvSpPr>
          <p:cNvPr id="61447" name="直接连接符 9"/>
          <p:cNvSpPr/>
          <p:nvPr/>
        </p:nvSpPr>
        <p:spPr>
          <a:xfrm rot="5400000">
            <a:off x="2216150" y="6597650"/>
            <a:ext cx="612775" cy="0"/>
          </a:xfrm>
          <a:prstGeom prst="line">
            <a:avLst/>
          </a:prstGeom>
          <a:ln w="15875" cap="flat" cmpd="sng">
            <a:solidFill>
              <a:srgbClr val="352F2F"/>
            </a:solidFill>
            <a:prstDash val="sysDash"/>
            <a:bevel/>
            <a:headEnd type="none" w="med" len="med"/>
            <a:tailEnd type="none" w="med" len="med"/>
          </a:ln>
        </p:spPr>
      </p:sp>
      <p:sp>
        <p:nvSpPr>
          <p:cNvPr id="61448" name="矩形 10"/>
          <p:cNvSpPr/>
          <p:nvPr/>
        </p:nvSpPr>
        <p:spPr>
          <a:xfrm>
            <a:off x="2952750" y="466725"/>
            <a:ext cx="6743700" cy="6048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zh-CN" sz="2800" b="1" dirty="0">
                <a:solidFill>
                  <a:schemeClr val="tx1"/>
                </a:solidFill>
                <a:latin typeface="微软雅黑" panose="020B0503020204020204" charset="-122"/>
                <a:ea typeface="微软雅黑" panose="020B0503020204020204" charset="-122"/>
              </a:rPr>
              <a:t>如何撰写高质量的社会实践项目申报书？</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23" name="任意多边形 31"/>
          <p:cNvSpPr>
            <a:spLocks noChangeArrowheads="1"/>
          </p:cNvSpPr>
          <p:nvPr/>
        </p:nvSpPr>
        <p:spPr bwMode="auto">
          <a:xfrm>
            <a:off x="2266689" y="1160880"/>
            <a:ext cx="1655998" cy="828000"/>
          </a:xfrm>
          <a:custGeom>
            <a:avLst/>
            <a:gdLst>
              <a:gd name="T0" fmla="*/ 0 w 2928958"/>
              <a:gd name="T1" fmla="*/ 0 h 1714512"/>
              <a:gd name="T2" fmla="*/ 3188626 w 2928958"/>
              <a:gd name="T3" fmla="*/ 0 h 1714512"/>
              <a:gd name="T4" fmla="*/ 3188626 w 2928958"/>
              <a:gd name="T5" fmla="*/ 1522132 h 1714512"/>
              <a:gd name="T6" fmla="*/ 0 w 2928958"/>
              <a:gd name="T7" fmla="*/ 1522132 h 1714512"/>
              <a:gd name="T8" fmla="*/ 0 w 2928958"/>
              <a:gd name="T9" fmla="*/ 0 h 1714512"/>
              <a:gd name="T10" fmla="*/ 0 60000 65536"/>
              <a:gd name="T11" fmla="*/ 0 60000 65536"/>
              <a:gd name="T12" fmla="*/ 0 60000 65536"/>
              <a:gd name="T13" fmla="*/ 0 60000 65536"/>
              <a:gd name="T14" fmla="*/ 0 60000 65536"/>
              <a:gd name="T15" fmla="*/ 0 w 2928958"/>
              <a:gd name="T16" fmla="*/ 0 h 1714512"/>
              <a:gd name="T17" fmla="*/ 2928958 w 2928958"/>
              <a:gd name="T18" fmla="*/ 1714512 h 1714512"/>
            </a:gdLst>
            <a:ahLst/>
            <a:cxnLst>
              <a:cxn ang="T10">
                <a:pos x="T0" y="T1"/>
              </a:cxn>
              <a:cxn ang="T11">
                <a:pos x="T2" y="T3"/>
              </a:cxn>
              <a:cxn ang="T12">
                <a:pos x="T4" y="T5"/>
              </a:cxn>
              <a:cxn ang="T13">
                <a:pos x="T6" y="T7"/>
              </a:cxn>
              <a:cxn ang="T14">
                <a:pos x="T8" y="T9"/>
              </a:cxn>
            </a:cxnLst>
            <a:rect l="T15" t="T16" r="T17" b="T18"/>
            <a:pathLst>
              <a:path w="2928958" h="1714512">
                <a:moveTo>
                  <a:pt x="0" y="0"/>
                </a:moveTo>
                <a:lnTo>
                  <a:pt x="2928958" y="0"/>
                </a:lnTo>
                <a:lnTo>
                  <a:pt x="2928958" y="1714512"/>
                </a:lnTo>
                <a:lnTo>
                  <a:pt x="0" y="1714512"/>
                </a:lnTo>
                <a:lnTo>
                  <a:pt x="0" y="0"/>
                </a:lnTo>
                <a:close/>
              </a:path>
            </a:pathLst>
          </a:custGeom>
          <a:solidFill>
            <a:srgbClr val="BFBFBF"/>
          </a:solidFill>
          <a:ln>
            <a:noFill/>
          </a:ln>
          <a:effectLst>
            <a:softEdge rad="317500"/>
          </a:effectLst>
          <a:extLst>
            <a:ext uri="{91240B29-F687-4F45-9708-019B960494DF}">
              <a14:hiddenLine xmlns:a14="http://schemas.microsoft.com/office/drawing/2010/main" w="25400">
                <a:solidFill>
                  <a:srgbClr val="395E8A"/>
                </a:solidFill>
                <a:bevel/>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prstClr val="black"/>
                </a:solidFill>
                <a:effectLst/>
                <a:uLnTx/>
                <a:uFillTx/>
                <a:latin typeface="+mn-ea"/>
                <a:ea typeface="+mn-ea"/>
                <a:cs typeface="+mn-cs"/>
              </a:rPr>
              <a:t>实践计划</a:t>
            </a:r>
            <a:endParaRPr kumimoji="0" lang="zh-CN" altLang="en-US" sz="2400" b="1" i="0" u="none" strike="noStrike" kern="1200" cap="none" spc="0" normalizeH="0" baseline="0" noProof="0" dirty="0">
              <a:ln>
                <a:noFill/>
              </a:ln>
              <a:solidFill>
                <a:prstClr val="black"/>
              </a:solidFill>
              <a:effectLst/>
              <a:uLnTx/>
              <a:uFillTx/>
              <a:latin typeface="+mn-ea"/>
              <a:ea typeface="+mn-ea"/>
              <a:cs typeface="+mn-cs"/>
            </a:endParaRPr>
          </a:p>
        </p:txBody>
      </p:sp>
      <p:pic>
        <p:nvPicPr>
          <p:cNvPr id="61452" name="图片 1"/>
          <p:cNvPicPr>
            <a:picLocks noChangeAspect="1"/>
          </p:cNvPicPr>
          <p:nvPr/>
        </p:nvPicPr>
        <p:blipFill>
          <a:blip r:embed="rId1"/>
          <a:srcRect l="9343" r="861" b="17165"/>
          <a:stretch>
            <a:fillRect/>
          </a:stretch>
        </p:blipFill>
        <p:spPr>
          <a:xfrm>
            <a:off x="4391025" y="1125538"/>
            <a:ext cx="5522913" cy="5111750"/>
          </a:xfrm>
          <a:prstGeom prst="rect">
            <a:avLst/>
          </a:prstGeom>
          <a:noFill/>
          <a:ln w="9525">
            <a:noFill/>
          </a:ln>
        </p:spPr>
      </p:pic>
      <p:sp>
        <p:nvSpPr>
          <p:cNvPr id="61453" name="文本框 3"/>
          <p:cNvSpPr txBox="1"/>
          <p:nvPr/>
        </p:nvSpPr>
        <p:spPr>
          <a:xfrm>
            <a:off x="1992313" y="2092325"/>
            <a:ext cx="2322512" cy="470789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457200">
              <a:lnSpc>
                <a:spcPct val="150000"/>
              </a:lnSpc>
              <a:spcBef>
                <a:spcPct val="0"/>
              </a:spcBef>
              <a:buFontTx/>
              <a:buNone/>
            </a:pPr>
            <a:r>
              <a:rPr lang="zh-CN" altLang="en-US" sz="2000" dirty="0">
                <a:solidFill>
                  <a:schemeClr val="tx1"/>
                </a:solidFill>
                <a:latin typeface="Arial" panose="020B0604020202020204" pitchFamily="34" charset="0"/>
              </a:rPr>
              <a:t>图为</a:t>
            </a:r>
            <a:r>
              <a:rPr lang="en-US" altLang="zh-CN" sz="2000" dirty="0">
                <a:solidFill>
                  <a:schemeClr val="tx1"/>
                </a:solidFill>
                <a:latin typeface="Arial" panose="020B0604020202020204" pitchFamily="34" charset="0"/>
              </a:rPr>
              <a:t>2016</a:t>
            </a:r>
            <a:r>
              <a:rPr lang="zh-CN" altLang="en-US" sz="2000" dirty="0">
                <a:solidFill>
                  <a:schemeClr val="tx1"/>
                </a:solidFill>
                <a:latin typeface="Arial" panose="020B0604020202020204" pitchFamily="34" charset="0"/>
              </a:rPr>
              <a:t>年暑期社会实践团队项目申报书的部分内容，</a:t>
            </a:r>
            <a:r>
              <a:rPr lang="zh-CN" altLang="en-US" sz="2000" dirty="0">
                <a:solidFill>
                  <a:srgbClr val="FF0000"/>
                </a:solidFill>
                <a:latin typeface="Arial" panose="020B0604020202020204" pitchFamily="34" charset="0"/>
              </a:rPr>
              <a:t>该团队获得校级立项和 “</a:t>
            </a:r>
            <a:r>
              <a:rPr lang="zh-CN" altLang="zh-CN" sz="2000" dirty="0">
                <a:solidFill>
                  <a:srgbClr val="FF0000"/>
                </a:solidFill>
                <a:latin typeface="Arial" panose="020B0604020202020204" pitchFamily="34" charset="0"/>
              </a:rPr>
              <a:t>优秀团队</a:t>
            </a:r>
            <a:r>
              <a:rPr lang="zh-CN" altLang="en-US" sz="2000" dirty="0">
                <a:solidFill>
                  <a:srgbClr val="FF0000"/>
                </a:solidFill>
                <a:latin typeface="Arial" panose="020B0604020202020204" pitchFamily="34" charset="0"/>
              </a:rPr>
              <a:t>”荣誉</a:t>
            </a:r>
            <a:r>
              <a:rPr lang="zh-CN" altLang="en-US" sz="2000" dirty="0">
                <a:solidFill>
                  <a:schemeClr val="tx1"/>
                </a:solidFill>
                <a:latin typeface="Arial" panose="020B0604020202020204" pitchFamily="34" charset="0"/>
              </a:rPr>
              <a:t>。</a:t>
            </a:r>
            <a:endParaRPr lang="en-US" altLang="zh-CN" sz="2000" dirty="0">
              <a:solidFill>
                <a:schemeClr val="tx1"/>
              </a:solidFill>
              <a:latin typeface="Arial" panose="020B0604020202020204" pitchFamily="34" charset="0"/>
            </a:endParaRPr>
          </a:p>
          <a:p>
            <a:pPr marL="0" lvl="0" indent="457200">
              <a:lnSpc>
                <a:spcPct val="150000"/>
              </a:lnSpc>
              <a:spcBef>
                <a:spcPct val="0"/>
              </a:spcBef>
              <a:buFontTx/>
              <a:buNone/>
            </a:pPr>
            <a:r>
              <a:rPr lang="zh-CN" altLang="en-US" sz="2000" dirty="0">
                <a:solidFill>
                  <a:schemeClr val="tx1"/>
                </a:solidFill>
                <a:latin typeface="Arial" panose="020B0604020202020204" pitchFamily="34" charset="0"/>
              </a:rPr>
              <a:t>由此可见，</a:t>
            </a:r>
            <a:r>
              <a:rPr lang="zh-CN" altLang="en-US" sz="2000" dirty="0">
                <a:solidFill>
                  <a:srgbClr val="FF0000"/>
                </a:solidFill>
                <a:latin typeface="Arial" panose="020B0604020202020204" pitchFamily="34" charset="0"/>
              </a:rPr>
              <a:t>写好实践计划是获得立项和做好实践的前提</a:t>
            </a:r>
            <a:r>
              <a:rPr lang="zh-CN" altLang="en-US" sz="2000" dirty="0">
                <a:solidFill>
                  <a:schemeClr val="tx1"/>
                </a:solidFill>
                <a:latin typeface="Arial" panose="020B0604020202020204" pitchFamily="34" charset="0"/>
              </a:rPr>
              <a:t>。</a:t>
            </a:r>
            <a:endParaRPr lang="zh-CN" altLang="en-US" sz="2000" dirty="0">
              <a:solidFill>
                <a:schemeClr val="tx1"/>
              </a:solidFill>
              <a:latin typeface="Arial" panose="020B0604020202020204" pitchFamily="34" charset="0"/>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直接连接符 6"/>
          <p:cNvSpPr/>
          <p:nvPr/>
        </p:nvSpPr>
        <p:spPr>
          <a:xfrm>
            <a:off x="1801813" y="785813"/>
            <a:ext cx="755650" cy="1587"/>
          </a:xfrm>
          <a:prstGeom prst="line">
            <a:avLst/>
          </a:prstGeom>
          <a:ln w="15875" cap="flat" cmpd="sng">
            <a:solidFill>
              <a:srgbClr val="352F2F"/>
            </a:solidFill>
            <a:prstDash val="sysDash"/>
            <a:bevel/>
            <a:headEnd type="none" w="med" len="med"/>
            <a:tailEnd type="none" w="med" len="med"/>
          </a:ln>
        </p:spPr>
      </p:sp>
      <p:sp>
        <p:nvSpPr>
          <p:cNvPr id="62467" name="直接连接符 5"/>
          <p:cNvSpPr/>
          <p:nvPr/>
        </p:nvSpPr>
        <p:spPr>
          <a:xfrm rot="5400000">
            <a:off x="2138363" y="376238"/>
            <a:ext cx="755650" cy="3175"/>
          </a:xfrm>
          <a:prstGeom prst="line">
            <a:avLst/>
          </a:prstGeom>
          <a:ln w="15875" cap="flat" cmpd="sng">
            <a:solidFill>
              <a:srgbClr val="352F2F"/>
            </a:solidFill>
            <a:prstDash val="sysDash"/>
            <a:bevel/>
            <a:headEnd type="none" w="med" len="med"/>
            <a:tailEnd type="none" w="med" len="med"/>
          </a:ln>
        </p:spPr>
      </p:sp>
      <p:grpSp>
        <p:nvGrpSpPr>
          <p:cNvPr id="62468" name="组合 4"/>
          <p:cNvGrpSpPr/>
          <p:nvPr/>
        </p:nvGrpSpPr>
        <p:grpSpPr>
          <a:xfrm>
            <a:off x="2238375" y="484188"/>
            <a:ext cx="571500" cy="571500"/>
            <a:chOff x="0" y="0"/>
            <a:chExt cx="1143008" cy="1143008"/>
          </a:xfrm>
        </p:grpSpPr>
        <p:sp>
          <p:nvSpPr>
            <p:cNvPr id="62478"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62479" name="椭圆 2"/>
            <p:cNvSpPr/>
            <p:nvPr/>
          </p:nvSpPr>
          <p:spPr>
            <a:xfrm>
              <a:off x="139088" y="134068"/>
              <a:ext cx="864000" cy="864000"/>
            </a:xfrm>
            <a:prstGeom prst="ellipse">
              <a:avLst/>
            </a:prstGeom>
            <a:solidFill>
              <a:srgbClr val="352F2F"/>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8</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62480"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62469" name="直接连接符 7"/>
          <p:cNvSpPr/>
          <p:nvPr/>
        </p:nvSpPr>
        <p:spPr>
          <a:xfrm rot="5400000">
            <a:off x="-955675" y="3538538"/>
            <a:ext cx="5507038" cy="1587"/>
          </a:xfrm>
          <a:prstGeom prst="line">
            <a:avLst/>
          </a:prstGeom>
          <a:ln w="15875" cap="flat" cmpd="sng">
            <a:solidFill>
              <a:srgbClr val="352F2F"/>
            </a:solidFill>
            <a:prstDash val="sysDash"/>
            <a:bevel/>
            <a:headEnd type="none" w="med" len="med"/>
            <a:tailEnd type="none" w="med" len="med"/>
          </a:ln>
        </p:spPr>
      </p:sp>
      <p:sp>
        <p:nvSpPr>
          <p:cNvPr id="62470" name="直接连接符 8"/>
          <p:cNvSpPr/>
          <p:nvPr/>
        </p:nvSpPr>
        <p:spPr>
          <a:xfrm>
            <a:off x="1809750" y="6284913"/>
            <a:ext cx="684213" cy="1587"/>
          </a:xfrm>
          <a:prstGeom prst="line">
            <a:avLst/>
          </a:prstGeom>
          <a:ln w="15875" cap="flat" cmpd="sng">
            <a:solidFill>
              <a:srgbClr val="352F2F"/>
            </a:solidFill>
            <a:prstDash val="sysDash"/>
            <a:bevel/>
            <a:headEnd type="none" w="med" len="med"/>
            <a:tailEnd type="none" w="med" len="med"/>
          </a:ln>
        </p:spPr>
      </p:sp>
      <p:sp>
        <p:nvSpPr>
          <p:cNvPr id="62471" name="直接连接符 9"/>
          <p:cNvSpPr/>
          <p:nvPr/>
        </p:nvSpPr>
        <p:spPr>
          <a:xfrm rot="5400000">
            <a:off x="2216150" y="6597650"/>
            <a:ext cx="612775" cy="0"/>
          </a:xfrm>
          <a:prstGeom prst="line">
            <a:avLst/>
          </a:prstGeom>
          <a:ln w="15875" cap="flat" cmpd="sng">
            <a:solidFill>
              <a:srgbClr val="352F2F"/>
            </a:solidFill>
            <a:prstDash val="sysDash"/>
            <a:bevel/>
            <a:headEnd type="none" w="med" len="med"/>
            <a:tailEnd type="none" w="med" len="med"/>
          </a:ln>
        </p:spPr>
      </p:sp>
      <p:sp>
        <p:nvSpPr>
          <p:cNvPr id="62472" name="矩形 10"/>
          <p:cNvSpPr/>
          <p:nvPr/>
        </p:nvSpPr>
        <p:spPr>
          <a:xfrm>
            <a:off x="2952750" y="466725"/>
            <a:ext cx="6743700" cy="6048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zh-CN" sz="2800" b="1" dirty="0">
                <a:solidFill>
                  <a:schemeClr val="tx1"/>
                </a:solidFill>
                <a:latin typeface="微软雅黑" panose="020B0503020204020204" charset="-122"/>
                <a:ea typeface="微软雅黑" panose="020B0503020204020204" charset="-122"/>
              </a:rPr>
              <a:t>如何撰写高质量的社会实践项目申报书？</a:t>
            </a:r>
            <a:endParaRPr lang="zh-CN" altLang="en-US" sz="2800" b="1"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13" name="任意多边形 29"/>
          <p:cNvSpPr>
            <a:spLocks noChangeArrowheads="1"/>
          </p:cNvSpPr>
          <p:nvPr/>
        </p:nvSpPr>
        <p:spPr bwMode="auto">
          <a:xfrm>
            <a:off x="2270589" y="1340824"/>
            <a:ext cx="2529303" cy="1080092"/>
          </a:xfrm>
          <a:custGeom>
            <a:avLst/>
            <a:gdLst>
              <a:gd name="T0" fmla="*/ 0 w 2928958"/>
              <a:gd name="T1" fmla="*/ 0 h 1714512"/>
              <a:gd name="T2" fmla="*/ 3188626 w 2928958"/>
              <a:gd name="T3" fmla="*/ 0 h 1714512"/>
              <a:gd name="T4" fmla="*/ 3188626 w 2928958"/>
              <a:gd name="T5" fmla="*/ 1522132 h 1714512"/>
              <a:gd name="T6" fmla="*/ 0 w 2928958"/>
              <a:gd name="T7" fmla="*/ 1522132 h 1714512"/>
              <a:gd name="T8" fmla="*/ 0 w 2928958"/>
              <a:gd name="T9" fmla="*/ 0 h 1714512"/>
              <a:gd name="T10" fmla="*/ 0 60000 65536"/>
              <a:gd name="T11" fmla="*/ 0 60000 65536"/>
              <a:gd name="T12" fmla="*/ 0 60000 65536"/>
              <a:gd name="T13" fmla="*/ 0 60000 65536"/>
              <a:gd name="T14" fmla="*/ 0 60000 65536"/>
              <a:gd name="T15" fmla="*/ 0 w 2928958"/>
              <a:gd name="T16" fmla="*/ 0 h 1714512"/>
              <a:gd name="T17" fmla="*/ 2928958 w 2928958"/>
              <a:gd name="T18" fmla="*/ 1714512 h 1714512"/>
            </a:gdLst>
            <a:ahLst/>
            <a:cxnLst>
              <a:cxn ang="T10">
                <a:pos x="T0" y="T1"/>
              </a:cxn>
              <a:cxn ang="T11">
                <a:pos x="T2" y="T3"/>
              </a:cxn>
              <a:cxn ang="T12">
                <a:pos x="T4" y="T5"/>
              </a:cxn>
              <a:cxn ang="T13">
                <a:pos x="T6" y="T7"/>
              </a:cxn>
              <a:cxn ang="T14">
                <a:pos x="T8" y="T9"/>
              </a:cxn>
            </a:cxnLst>
            <a:rect l="T15" t="T16" r="T17" b="T18"/>
            <a:pathLst>
              <a:path w="2928958" h="1714512">
                <a:moveTo>
                  <a:pt x="0" y="0"/>
                </a:moveTo>
                <a:lnTo>
                  <a:pt x="2928958" y="0"/>
                </a:lnTo>
                <a:lnTo>
                  <a:pt x="2928958" y="1714512"/>
                </a:lnTo>
                <a:lnTo>
                  <a:pt x="0" y="1714512"/>
                </a:lnTo>
                <a:lnTo>
                  <a:pt x="0" y="0"/>
                </a:lnTo>
                <a:close/>
              </a:path>
            </a:pathLst>
          </a:custGeom>
          <a:solidFill>
            <a:srgbClr val="352F2F"/>
          </a:solidFill>
          <a:ln>
            <a:noFill/>
          </a:ln>
          <a:effectLst>
            <a:softEdge rad="317500"/>
          </a:effectLst>
          <a:extLst>
            <a:ext uri="{91240B29-F687-4F45-9708-019B960494DF}">
              <a14:hiddenLine xmlns:a14="http://schemas.microsoft.com/office/drawing/2010/main" w="25400">
                <a:solidFill>
                  <a:srgbClr val="395E8A"/>
                </a:solidFill>
                <a:bevel/>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项目审核意见</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pic>
        <p:nvPicPr>
          <p:cNvPr id="62476" name="图片 2"/>
          <p:cNvPicPr>
            <a:picLocks noChangeAspect="1"/>
          </p:cNvPicPr>
          <p:nvPr/>
        </p:nvPicPr>
        <p:blipFill>
          <a:blip r:embed="rId1"/>
          <a:stretch>
            <a:fillRect/>
          </a:stretch>
        </p:blipFill>
        <p:spPr>
          <a:xfrm>
            <a:off x="8407400" y="3833813"/>
            <a:ext cx="2232025" cy="2979737"/>
          </a:xfrm>
          <a:prstGeom prst="rect">
            <a:avLst/>
          </a:prstGeom>
          <a:noFill/>
          <a:ln w="9525">
            <a:noFill/>
          </a:ln>
        </p:spPr>
      </p:pic>
      <p:sp>
        <p:nvSpPr>
          <p:cNvPr id="14" name="文本框 21"/>
          <p:cNvSpPr txBox="1">
            <a:spLocks noChangeArrowheads="1"/>
          </p:cNvSpPr>
          <p:nvPr/>
        </p:nvSpPr>
        <p:spPr bwMode="auto">
          <a:xfrm>
            <a:off x="2308225" y="2492375"/>
            <a:ext cx="6992938"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457200" algn="l" defTabSz="914400" rtl="0" eaLnBrk="1" fontAlgn="base" latinLnBrk="0" hangingPunct="1">
              <a:lnSpc>
                <a:spcPct val="150000"/>
              </a:lnSpc>
              <a:spcBef>
                <a:spcPct val="0"/>
              </a:spcBef>
              <a:spcAft>
                <a:spcPct val="0"/>
              </a:spcAft>
              <a:buClrTx/>
              <a:buSzTx/>
              <a:buFontTx/>
              <a:buNone/>
              <a:defRPr/>
            </a:pPr>
            <a:r>
              <a:rPr kumimoji="0" lang="zh-CN" altLang="zh-CN" sz="2400" b="0" i="0" u="none" strike="noStrike" kern="1200" cap="none" spc="0" normalizeH="0" baseline="0" noProof="0" dirty="0">
                <a:ln>
                  <a:noFill/>
                </a:ln>
                <a:solidFill>
                  <a:srgbClr val="000000"/>
                </a:solidFill>
                <a:effectLst/>
                <a:uLnTx/>
                <a:uFillTx/>
                <a:latin typeface="+mn-ea"/>
                <a:ea typeface="+mn-ea"/>
                <a:cs typeface="+mn-cs"/>
              </a:rPr>
              <a:t>团队成员</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需</a:t>
            </a:r>
            <a:r>
              <a:rPr kumimoji="0" lang="zh-CN" altLang="zh-CN" sz="2400" b="0" i="0" u="none" strike="noStrike" kern="1200" cap="none" spc="0" normalizeH="0" baseline="0" noProof="0" dirty="0">
                <a:ln>
                  <a:noFill/>
                </a:ln>
                <a:solidFill>
                  <a:srgbClr val="000000"/>
                </a:solidFill>
                <a:effectLst/>
                <a:uLnTx/>
                <a:uFillTx/>
                <a:latin typeface="+mn-ea"/>
                <a:ea typeface="+mn-ea"/>
                <a:cs typeface="+mn-cs"/>
              </a:rPr>
              <a:t>仔细阅读团队成员安全承诺书，并</a:t>
            </a:r>
            <a:r>
              <a:rPr kumimoji="0" lang="zh-CN" altLang="zh-CN" sz="2400" b="0" i="0" u="none" strike="noStrike" kern="1200" cap="none" spc="0" normalizeH="0" baseline="0" noProof="0" dirty="0">
                <a:ln>
                  <a:noFill/>
                </a:ln>
                <a:solidFill>
                  <a:srgbClr val="FF0000"/>
                </a:solidFill>
                <a:effectLst/>
                <a:uLnTx/>
                <a:uFillTx/>
                <a:latin typeface="+mn-ea"/>
                <a:ea typeface="+mn-ea"/>
                <a:cs typeface="+mn-cs"/>
              </a:rPr>
              <a:t>亲笔签字确认</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a:t>
            </a:r>
            <a:endParaRPr kumimoji="0" lang="en-US" altLang="zh-CN" sz="2400" b="0" i="0" u="none" strike="noStrike" kern="1200" cap="none" spc="0" normalizeH="0" baseline="0" noProof="0" dirty="0">
              <a:ln>
                <a:noFill/>
              </a:ln>
              <a:solidFill>
                <a:srgbClr val="000000"/>
              </a:solidFill>
              <a:effectLst/>
              <a:uLnTx/>
              <a:uFillTx/>
              <a:latin typeface="+mn-ea"/>
              <a:ea typeface="+mn-ea"/>
              <a:cs typeface="+mn-cs"/>
            </a:endParaRPr>
          </a:p>
          <a:p>
            <a:pPr marL="0" marR="0" lvl="0" indent="457200" algn="l" defTabSz="914400" rtl="0" eaLnBrk="1" fontAlgn="base" latinLnBrk="0" hangingPunct="1">
              <a:lnSpc>
                <a:spcPct val="150000"/>
              </a:lnSpc>
              <a:spcBef>
                <a:spcPct val="0"/>
              </a:spcBef>
              <a:spcAft>
                <a:spcPct val="0"/>
              </a:spcAft>
              <a:buClrTx/>
              <a:buSzTx/>
              <a:buFontTx/>
              <a:buNone/>
              <a:defRPr/>
            </a:pPr>
            <a:r>
              <a:rPr kumimoji="0" lang="zh-CN" altLang="zh-CN" sz="2400" b="0" i="0" u="none" strike="noStrike" kern="1200" cap="none" spc="0" normalizeH="0" baseline="0" noProof="0" dirty="0">
                <a:ln>
                  <a:noFill/>
                </a:ln>
                <a:solidFill>
                  <a:srgbClr val="000000"/>
                </a:solidFill>
                <a:effectLst/>
                <a:uLnTx/>
                <a:uFillTx/>
                <a:latin typeface="+mn-ea"/>
                <a:ea typeface="+mn-ea"/>
                <a:cs typeface="+mn-cs"/>
              </a:rPr>
              <a:t>学院意见处</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需</a:t>
            </a:r>
            <a:r>
              <a:rPr kumimoji="0" lang="zh-CN" altLang="zh-CN" sz="2400" b="0" i="0" u="none" strike="noStrike" kern="1200" cap="none" spc="0" normalizeH="0" baseline="0" noProof="0" dirty="0">
                <a:ln>
                  <a:noFill/>
                </a:ln>
                <a:solidFill>
                  <a:srgbClr val="000000"/>
                </a:solidFill>
                <a:effectLst/>
                <a:uLnTx/>
                <a:uFillTx/>
                <a:latin typeface="+mn-ea"/>
                <a:ea typeface="+mn-ea"/>
                <a:cs typeface="+mn-cs"/>
              </a:rPr>
              <a:t>将团队中需要外出的</a:t>
            </a:r>
            <a:r>
              <a:rPr kumimoji="0" lang="zh-CN" altLang="zh-CN" sz="2400" b="0" i="0" u="none" strike="noStrike" kern="1200" cap="none" spc="0" normalizeH="0" baseline="0" noProof="0" dirty="0">
                <a:ln>
                  <a:noFill/>
                </a:ln>
                <a:solidFill>
                  <a:srgbClr val="FF0000"/>
                </a:solidFill>
                <a:effectLst/>
                <a:uLnTx/>
                <a:uFillTx/>
                <a:latin typeface="+mn-ea"/>
                <a:ea typeface="+mn-ea"/>
                <a:cs typeface="+mn-cs"/>
              </a:rPr>
              <a:t>成员信息如实填写</a:t>
            </a:r>
            <a:r>
              <a:rPr kumimoji="0" lang="zh-CN" altLang="zh-CN" sz="2400" b="0" i="0" u="none" strike="noStrike" kern="1200" cap="none" spc="0" normalizeH="0" baseline="0" noProof="0" dirty="0">
                <a:ln>
                  <a:noFill/>
                </a:ln>
                <a:solidFill>
                  <a:srgbClr val="000000"/>
                </a:solidFill>
                <a:effectLst/>
                <a:uLnTx/>
                <a:uFillTx/>
                <a:latin typeface="+mn-ea"/>
                <a:ea typeface="+mn-ea"/>
                <a:cs typeface="+mn-cs"/>
              </a:rPr>
              <a:t>，意见将由学院汇总后统一签字填写。</a:t>
            </a:r>
            <a:endParaRPr kumimoji="0" lang="zh-CN" altLang="zh-CN" sz="2400" b="0" i="0" u="none" strike="noStrike" kern="1200" cap="none" spc="0" normalizeH="0" baseline="0" noProof="0" dirty="0">
              <a:ln>
                <a:noFill/>
              </a:ln>
              <a:solidFill>
                <a:srgbClr val="000000"/>
              </a:solidFill>
              <a:effectLst/>
              <a:uLnTx/>
              <a:uFillTx/>
              <a:latin typeface="+mn-ea"/>
              <a:ea typeface="+mn-ea"/>
              <a:cs typeface="+mn-cs"/>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直接连接符 6"/>
          <p:cNvSpPr/>
          <p:nvPr/>
        </p:nvSpPr>
        <p:spPr>
          <a:xfrm>
            <a:off x="1801813" y="785813"/>
            <a:ext cx="755650" cy="1587"/>
          </a:xfrm>
          <a:prstGeom prst="line">
            <a:avLst/>
          </a:prstGeom>
          <a:ln w="15875" cap="flat" cmpd="sng">
            <a:solidFill>
              <a:srgbClr val="352F2F"/>
            </a:solidFill>
            <a:prstDash val="sysDash"/>
            <a:bevel/>
            <a:headEnd type="none" w="med" len="med"/>
            <a:tailEnd type="none" w="med" len="med"/>
          </a:ln>
        </p:spPr>
      </p:sp>
      <p:sp>
        <p:nvSpPr>
          <p:cNvPr id="62467" name="直接连接符 5"/>
          <p:cNvSpPr/>
          <p:nvPr/>
        </p:nvSpPr>
        <p:spPr>
          <a:xfrm rot="5400000">
            <a:off x="2138363" y="376238"/>
            <a:ext cx="755650" cy="3175"/>
          </a:xfrm>
          <a:prstGeom prst="line">
            <a:avLst/>
          </a:prstGeom>
          <a:ln w="15875" cap="flat" cmpd="sng">
            <a:solidFill>
              <a:srgbClr val="352F2F"/>
            </a:solidFill>
            <a:prstDash val="sysDash"/>
            <a:bevel/>
            <a:headEnd type="none" w="med" len="med"/>
            <a:tailEnd type="none" w="med" len="med"/>
          </a:ln>
        </p:spPr>
      </p:sp>
      <p:grpSp>
        <p:nvGrpSpPr>
          <p:cNvPr id="62468" name="组合 4"/>
          <p:cNvGrpSpPr/>
          <p:nvPr/>
        </p:nvGrpSpPr>
        <p:grpSpPr>
          <a:xfrm>
            <a:off x="2238375" y="484188"/>
            <a:ext cx="571500" cy="571500"/>
            <a:chOff x="0" y="0"/>
            <a:chExt cx="1143008" cy="1143008"/>
          </a:xfrm>
        </p:grpSpPr>
        <p:sp>
          <p:nvSpPr>
            <p:cNvPr id="62478" name="椭圆 1"/>
            <p:cNvSpPr/>
            <p:nvPr/>
          </p:nvSpPr>
          <p:spPr>
            <a:xfrm>
              <a:off x="0" y="0"/>
              <a:ext cx="1143008" cy="1143008"/>
            </a:xfrm>
            <a:prstGeom prst="ellipse">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62479" name="椭圆 2"/>
            <p:cNvSpPr/>
            <p:nvPr/>
          </p:nvSpPr>
          <p:spPr>
            <a:xfrm>
              <a:off x="139088" y="134068"/>
              <a:ext cx="864000" cy="864000"/>
            </a:xfrm>
            <a:prstGeom prst="ellipse">
              <a:avLst/>
            </a:prstGeom>
            <a:solidFill>
              <a:srgbClr val="352F2F"/>
            </a:solidFill>
            <a:ln w="25400">
              <a:noFill/>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r>
                <a:rPr lang="en-US" altLang="zh-CN" sz="2800" dirty="0">
                  <a:solidFill>
                    <a:schemeClr val="bg1"/>
                  </a:solidFill>
                  <a:latin typeface="微软雅黑" panose="020B0503020204020204" charset="-122"/>
                  <a:ea typeface="微软雅黑" panose="020B0503020204020204" charset="-122"/>
                  <a:sym typeface="方正特粗光辉简体" pitchFamily="2" charset="-122"/>
                </a:rPr>
                <a:t>8</a:t>
              </a:r>
              <a:endParaRPr lang="zh-CN" altLang="zh-CN" sz="2800" dirty="0">
                <a:solidFill>
                  <a:schemeClr val="bg1"/>
                </a:solidFill>
                <a:latin typeface="微软雅黑" panose="020B0503020204020204" charset="-122"/>
                <a:ea typeface="微软雅黑" panose="020B0503020204020204" charset="-122"/>
                <a:sym typeface="方正特粗光辉简体" pitchFamily="2" charset="-122"/>
              </a:endParaRPr>
            </a:p>
          </p:txBody>
        </p:sp>
        <p:sp>
          <p:nvSpPr>
            <p:cNvPr id="62480" name="椭圆 3"/>
            <p:cNvSpPr/>
            <p:nvPr/>
          </p:nvSpPr>
          <p:spPr>
            <a:xfrm>
              <a:off x="56628" y="61394"/>
              <a:ext cx="1008000" cy="1008000"/>
            </a:xfrm>
            <a:prstGeom prst="ellipse">
              <a:avLst/>
            </a:prstGeom>
            <a:noFill/>
            <a:ln w="9525" cap="flat" cmpd="sng">
              <a:solidFill>
                <a:srgbClr val="7F7F7F"/>
              </a:solidFill>
              <a:prstDash val="sysDash"/>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algn="ctr" eaLnBrk="1" hangingPunct="1">
                <a:spcBef>
                  <a:spcPct val="0"/>
                </a:spcBef>
                <a:buNone/>
              </a:pPr>
              <a:endParaRPr lang="zh-CN" altLang="zh-CN" sz="2800" dirty="0">
                <a:solidFill>
                  <a:schemeClr val="tx1"/>
                </a:solidFill>
                <a:latin typeface="微软雅黑" panose="020B0503020204020204" charset="-122"/>
                <a:ea typeface="微软雅黑" panose="020B0503020204020204" charset="-122"/>
                <a:sym typeface="宋体" panose="02010600030101010101" pitchFamily="2" charset="-122"/>
              </a:endParaRPr>
            </a:p>
          </p:txBody>
        </p:sp>
      </p:grpSp>
      <p:sp>
        <p:nvSpPr>
          <p:cNvPr id="62469" name="直接连接符 7"/>
          <p:cNvSpPr/>
          <p:nvPr/>
        </p:nvSpPr>
        <p:spPr>
          <a:xfrm rot="5400000">
            <a:off x="-955675" y="3538538"/>
            <a:ext cx="5507038" cy="1587"/>
          </a:xfrm>
          <a:prstGeom prst="line">
            <a:avLst/>
          </a:prstGeom>
          <a:ln w="15875" cap="flat" cmpd="sng">
            <a:solidFill>
              <a:srgbClr val="352F2F"/>
            </a:solidFill>
            <a:prstDash val="sysDash"/>
            <a:bevel/>
            <a:headEnd type="none" w="med" len="med"/>
            <a:tailEnd type="none" w="med" len="med"/>
          </a:ln>
        </p:spPr>
      </p:sp>
      <p:sp>
        <p:nvSpPr>
          <p:cNvPr id="62470" name="直接连接符 8"/>
          <p:cNvSpPr/>
          <p:nvPr/>
        </p:nvSpPr>
        <p:spPr>
          <a:xfrm>
            <a:off x="1809750" y="6284913"/>
            <a:ext cx="684213" cy="1587"/>
          </a:xfrm>
          <a:prstGeom prst="line">
            <a:avLst/>
          </a:prstGeom>
          <a:ln w="15875" cap="flat" cmpd="sng">
            <a:solidFill>
              <a:srgbClr val="352F2F"/>
            </a:solidFill>
            <a:prstDash val="sysDash"/>
            <a:bevel/>
            <a:headEnd type="none" w="med" len="med"/>
            <a:tailEnd type="none" w="med" len="med"/>
          </a:ln>
        </p:spPr>
      </p:sp>
      <p:sp>
        <p:nvSpPr>
          <p:cNvPr id="62471" name="直接连接符 9"/>
          <p:cNvSpPr/>
          <p:nvPr/>
        </p:nvSpPr>
        <p:spPr>
          <a:xfrm rot="5400000">
            <a:off x="2216150" y="6597650"/>
            <a:ext cx="612775" cy="0"/>
          </a:xfrm>
          <a:prstGeom prst="line">
            <a:avLst/>
          </a:prstGeom>
          <a:ln w="15875" cap="flat" cmpd="sng">
            <a:solidFill>
              <a:srgbClr val="352F2F"/>
            </a:solidFill>
            <a:prstDash val="sysDash"/>
            <a:bevel/>
            <a:headEnd type="none" w="med" len="med"/>
            <a:tailEnd type="none" w="med" len="med"/>
          </a:ln>
        </p:spPr>
      </p:sp>
      <p:sp>
        <p:nvSpPr>
          <p:cNvPr id="62472" name="矩形 10"/>
          <p:cNvSpPr/>
          <p:nvPr/>
        </p:nvSpPr>
        <p:spPr>
          <a:xfrm>
            <a:off x="2952750" y="466725"/>
            <a:ext cx="6743700" cy="604838"/>
          </a:xfrm>
          <a:prstGeom prst="rect">
            <a:avLst/>
          </a:prstGeom>
          <a:no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stStyle>
          <a:p>
            <a:pPr marL="0" lvl="0" indent="0" eaLnBrk="1" hangingPunct="1">
              <a:spcBef>
                <a:spcPct val="0"/>
              </a:spcBef>
              <a:buNone/>
            </a:pPr>
            <a:r>
              <a:rPr lang="zh-CN" altLang="zh-CN" sz="2800" b="1" dirty="0">
                <a:solidFill>
                  <a:schemeClr val="tx1"/>
                </a:solidFill>
                <a:latin typeface="微软雅黑" panose="020B0503020204020204" charset="-122"/>
                <a:ea typeface="微软雅黑" panose="020B0503020204020204" charset="-122"/>
              </a:rPr>
              <a:t>策划书内应包含哪些内容</a:t>
            </a:r>
            <a:endParaRPr lang="zh-CN" altLang="zh-CN" sz="2800" b="1" dirty="0">
              <a:solidFill>
                <a:schemeClr val="tx1"/>
              </a:solidFill>
              <a:latin typeface="微软雅黑" panose="020B0503020204020204" charset="-122"/>
              <a:ea typeface="微软雅黑" panose="020B0503020204020204" charset="-122"/>
            </a:endParaRPr>
          </a:p>
        </p:txBody>
      </p:sp>
      <p:pic>
        <p:nvPicPr>
          <p:cNvPr id="62476" name="图片 2"/>
          <p:cNvPicPr>
            <a:picLocks noChangeAspect="1"/>
          </p:cNvPicPr>
          <p:nvPr/>
        </p:nvPicPr>
        <p:blipFill>
          <a:blip r:embed="rId1"/>
          <a:stretch>
            <a:fillRect/>
          </a:stretch>
        </p:blipFill>
        <p:spPr>
          <a:xfrm>
            <a:off x="8407400" y="3833813"/>
            <a:ext cx="2232025" cy="2979737"/>
          </a:xfrm>
          <a:prstGeom prst="rect">
            <a:avLst/>
          </a:prstGeom>
          <a:noFill/>
          <a:ln w="9525">
            <a:noFill/>
          </a:ln>
        </p:spPr>
      </p:pic>
      <p:sp>
        <p:nvSpPr>
          <p:cNvPr id="14" name="文本框 21"/>
          <p:cNvSpPr txBox="1">
            <a:spLocks noChangeArrowheads="1"/>
          </p:cNvSpPr>
          <p:nvPr/>
        </p:nvSpPr>
        <p:spPr bwMode="auto">
          <a:xfrm>
            <a:off x="2266950" y="1125855"/>
            <a:ext cx="6992938" cy="470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marL="0" marR="0" lvl="0" indent="457200" algn="l" defTabSz="914400" rtl="0" eaLnBrk="1" fontAlgn="base" latinLnBrk="0" hangingPunct="1">
              <a:lnSpc>
                <a:spcPct val="150000"/>
              </a:lnSpc>
              <a:spcBef>
                <a:spcPct val="0"/>
              </a:spcBef>
              <a:spcAft>
                <a:spcPct val="0"/>
              </a:spcAft>
              <a:buClrTx/>
              <a:buSzTx/>
              <a:buFontTx/>
              <a:buNone/>
              <a:defRPr/>
            </a:pPr>
            <a:r>
              <a:rPr kumimoji="0" lang="zh-CN" sz="2000" b="0" i="0" u="none" strike="noStrike" kern="1200" cap="none" spc="0" normalizeH="0" baseline="0" noProof="0" dirty="0">
                <a:ln>
                  <a:noFill/>
                </a:ln>
                <a:solidFill>
                  <a:schemeClr val="tx1"/>
                </a:solidFill>
                <a:effectLst/>
                <a:uLnTx/>
                <a:uFillTx/>
                <a:latin typeface="+mn-ea"/>
                <a:ea typeface="+mn-ea"/>
                <a:cs typeface="+mn-cs"/>
              </a:rPr>
              <a:t>（1）    活动背景</a:t>
            </a:r>
            <a:endParaRPr kumimoji="0" 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1" fontAlgn="base" latinLnBrk="0" hangingPunct="1">
              <a:lnSpc>
                <a:spcPct val="150000"/>
              </a:lnSpc>
              <a:spcBef>
                <a:spcPct val="0"/>
              </a:spcBef>
              <a:spcAft>
                <a:spcPct val="0"/>
              </a:spcAft>
              <a:buClrTx/>
              <a:buSzTx/>
              <a:buFontTx/>
              <a:buNone/>
              <a:defRPr/>
            </a:pPr>
            <a:r>
              <a:rPr kumimoji="0" lang="zh-CN" sz="2000" b="0" i="0" u="none" strike="noStrike" kern="1200" cap="none" spc="0" normalizeH="0" baseline="0" noProof="0" dirty="0">
                <a:ln>
                  <a:noFill/>
                </a:ln>
                <a:solidFill>
                  <a:schemeClr val="tx1"/>
                </a:solidFill>
                <a:effectLst/>
                <a:uLnTx/>
                <a:uFillTx/>
                <a:latin typeface="+mn-ea"/>
                <a:ea typeface="+mn-ea"/>
                <a:cs typeface="+mn-cs"/>
              </a:rPr>
              <a:t>（2）    活动目的及意义</a:t>
            </a:r>
            <a:endParaRPr kumimoji="0" 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1" fontAlgn="base" latinLnBrk="0" hangingPunct="1">
              <a:lnSpc>
                <a:spcPct val="150000"/>
              </a:lnSpc>
              <a:spcBef>
                <a:spcPct val="0"/>
              </a:spcBef>
              <a:spcAft>
                <a:spcPct val="0"/>
              </a:spcAft>
              <a:buClrTx/>
              <a:buSzTx/>
              <a:buFontTx/>
              <a:buNone/>
              <a:defRPr/>
            </a:pPr>
            <a:r>
              <a:rPr kumimoji="0" lang="zh-CN" sz="2000" b="0" i="0" u="none" strike="noStrike" kern="1200" cap="none" spc="0" normalizeH="0" baseline="0" noProof="0" dirty="0">
                <a:ln>
                  <a:noFill/>
                </a:ln>
                <a:solidFill>
                  <a:schemeClr val="tx1"/>
                </a:solidFill>
                <a:effectLst/>
                <a:uLnTx/>
                <a:uFillTx/>
                <a:latin typeface="+mn-ea"/>
                <a:ea typeface="+mn-ea"/>
                <a:cs typeface="+mn-cs"/>
              </a:rPr>
              <a:t>（3）    活动主题及概况</a:t>
            </a:r>
            <a:endParaRPr kumimoji="0" 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1" fontAlgn="base" latinLnBrk="0" hangingPunct="1">
              <a:lnSpc>
                <a:spcPct val="150000"/>
              </a:lnSpc>
              <a:spcBef>
                <a:spcPct val="0"/>
              </a:spcBef>
              <a:spcAft>
                <a:spcPct val="0"/>
              </a:spcAft>
              <a:buClrTx/>
              <a:buSzTx/>
              <a:buFontTx/>
              <a:buNone/>
              <a:defRPr/>
            </a:pPr>
            <a:r>
              <a:rPr kumimoji="0" lang="zh-CN" sz="2000" b="0" i="0" u="none" strike="noStrike" kern="1200" cap="none" spc="0" normalizeH="0" baseline="0" noProof="0" dirty="0">
                <a:ln>
                  <a:noFill/>
                </a:ln>
                <a:solidFill>
                  <a:schemeClr val="tx1"/>
                </a:solidFill>
                <a:effectLst/>
                <a:uLnTx/>
                <a:uFillTx/>
                <a:latin typeface="+mn-ea"/>
                <a:ea typeface="+mn-ea"/>
                <a:cs typeface="+mn-cs"/>
              </a:rPr>
              <a:t>（4）    实践地相关情况</a:t>
            </a:r>
            <a:endParaRPr kumimoji="0" 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1" fontAlgn="base" latinLnBrk="0" hangingPunct="1">
              <a:lnSpc>
                <a:spcPct val="150000"/>
              </a:lnSpc>
              <a:spcBef>
                <a:spcPct val="0"/>
              </a:spcBef>
              <a:spcAft>
                <a:spcPct val="0"/>
              </a:spcAft>
              <a:buClrTx/>
              <a:buSzTx/>
              <a:buFontTx/>
              <a:buNone/>
              <a:defRPr/>
            </a:pPr>
            <a:r>
              <a:rPr kumimoji="0" lang="zh-CN" sz="2000" b="0" i="0" u="none" strike="noStrike" kern="1200" cap="none" spc="0" normalizeH="0" baseline="0" noProof="0" dirty="0">
                <a:ln>
                  <a:noFill/>
                </a:ln>
                <a:solidFill>
                  <a:schemeClr val="tx1"/>
                </a:solidFill>
                <a:effectLst/>
                <a:uLnTx/>
                <a:uFillTx/>
                <a:latin typeface="+mn-ea"/>
                <a:ea typeface="+mn-ea"/>
                <a:cs typeface="+mn-cs"/>
              </a:rPr>
              <a:t>（5）    团队概况及优势</a:t>
            </a:r>
            <a:endParaRPr kumimoji="0" 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1" fontAlgn="base" latinLnBrk="0" hangingPunct="1">
              <a:lnSpc>
                <a:spcPct val="150000"/>
              </a:lnSpc>
              <a:spcBef>
                <a:spcPct val="0"/>
              </a:spcBef>
              <a:spcAft>
                <a:spcPct val="0"/>
              </a:spcAft>
              <a:buClrTx/>
              <a:buSzTx/>
              <a:buFontTx/>
              <a:buNone/>
              <a:defRPr/>
            </a:pPr>
            <a:r>
              <a:rPr kumimoji="0" lang="zh-CN" sz="2000" b="0" i="0" u="none" strike="noStrike" kern="1200" cap="none" spc="0" normalizeH="0" baseline="0" noProof="0" dirty="0">
                <a:ln>
                  <a:noFill/>
                </a:ln>
                <a:solidFill>
                  <a:schemeClr val="tx1"/>
                </a:solidFill>
                <a:effectLst/>
                <a:uLnTx/>
                <a:uFillTx/>
                <a:latin typeface="+mn-ea"/>
                <a:ea typeface="+mn-ea"/>
                <a:cs typeface="+mn-cs"/>
              </a:rPr>
              <a:t>（6）    实践具体内容及时间安排</a:t>
            </a:r>
            <a:endParaRPr kumimoji="0" 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1" fontAlgn="base" latinLnBrk="0" hangingPunct="1">
              <a:lnSpc>
                <a:spcPct val="150000"/>
              </a:lnSpc>
              <a:spcBef>
                <a:spcPct val="0"/>
              </a:spcBef>
              <a:spcAft>
                <a:spcPct val="0"/>
              </a:spcAft>
              <a:buClrTx/>
              <a:buSzTx/>
              <a:buFontTx/>
              <a:buNone/>
              <a:defRPr/>
            </a:pPr>
            <a:r>
              <a:rPr kumimoji="0" lang="zh-CN" sz="2000" b="0" i="0" u="none" strike="noStrike" kern="1200" cap="none" spc="0" normalizeH="0" baseline="0" noProof="0" dirty="0">
                <a:ln>
                  <a:noFill/>
                </a:ln>
                <a:solidFill>
                  <a:schemeClr val="tx1"/>
                </a:solidFill>
                <a:effectLst/>
                <a:uLnTx/>
                <a:uFillTx/>
                <a:latin typeface="+mn-ea"/>
                <a:ea typeface="+mn-ea"/>
                <a:cs typeface="+mn-cs"/>
              </a:rPr>
              <a:t>（7）    活动可行性分析</a:t>
            </a:r>
            <a:endParaRPr kumimoji="0" 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1" fontAlgn="base" latinLnBrk="0" hangingPunct="1">
              <a:lnSpc>
                <a:spcPct val="150000"/>
              </a:lnSpc>
              <a:spcBef>
                <a:spcPct val="0"/>
              </a:spcBef>
              <a:spcAft>
                <a:spcPct val="0"/>
              </a:spcAft>
              <a:buClrTx/>
              <a:buSzTx/>
              <a:buFontTx/>
              <a:buNone/>
              <a:defRPr/>
            </a:pPr>
            <a:r>
              <a:rPr kumimoji="0" lang="zh-CN" sz="2000" b="0" i="0" u="none" strike="noStrike" kern="1200" cap="none" spc="0" normalizeH="0" baseline="0" noProof="0" dirty="0">
                <a:ln>
                  <a:noFill/>
                </a:ln>
                <a:solidFill>
                  <a:schemeClr val="tx1"/>
                </a:solidFill>
                <a:effectLst/>
                <a:uLnTx/>
                <a:uFillTx/>
                <a:latin typeface="+mn-ea"/>
                <a:ea typeface="+mn-ea"/>
                <a:cs typeface="+mn-cs"/>
              </a:rPr>
              <a:t>（8）    活动预期成果</a:t>
            </a:r>
            <a:endParaRPr kumimoji="0" 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1" fontAlgn="base" latinLnBrk="0" hangingPunct="1">
              <a:lnSpc>
                <a:spcPct val="150000"/>
              </a:lnSpc>
              <a:spcBef>
                <a:spcPct val="0"/>
              </a:spcBef>
              <a:spcAft>
                <a:spcPct val="0"/>
              </a:spcAft>
              <a:buClrTx/>
              <a:buSzTx/>
              <a:buFontTx/>
              <a:buNone/>
              <a:defRPr/>
            </a:pPr>
            <a:r>
              <a:rPr kumimoji="0" lang="zh-CN" sz="2000" b="0" i="0" u="none" strike="noStrike" kern="1200" cap="none" spc="0" normalizeH="0" baseline="0" noProof="0" dirty="0">
                <a:ln>
                  <a:noFill/>
                </a:ln>
                <a:solidFill>
                  <a:schemeClr val="tx1"/>
                </a:solidFill>
                <a:effectLst/>
                <a:uLnTx/>
                <a:uFillTx/>
                <a:latin typeface="+mn-ea"/>
                <a:ea typeface="+mn-ea"/>
                <a:cs typeface="+mn-cs"/>
              </a:rPr>
              <a:t>（9）    团队纪律及注意事项</a:t>
            </a:r>
            <a:endParaRPr kumimoji="0" 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1" fontAlgn="base" latinLnBrk="0" hangingPunct="1">
              <a:lnSpc>
                <a:spcPct val="150000"/>
              </a:lnSpc>
              <a:spcBef>
                <a:spcPct val="0"/>
              </a:spcBef>
              <a:spcAft>
                <a:spcPct val="0"/>
              </a:spcAft>
              <a:buClrTx/>
              <a:buSzTx/>
              <a:buFontTx/>
              <a:buNone/>
              <a:defRPr/>
            </a:pPr>
            <a:r>
              <a:rPr kumimoji="0" lang="zh-CN" sz="2000" b="0" i="0" u="none" strike="noStrike" kern="1200" cap="none" spc="0" normalizeH="0" baseline="0" noProof="0" dirty="0">
                <a:ln>
                  <a:noFill/>
                </a:ln>
                <a:solidFill>
                  <a:schemeClr val="tx1"/>
                </a:solidFill>
                <a:effectLst/>
                <a:uLnTx/>
                <a:uFillTx/>
                <a:latin typeface="+mn-ea"/>
                <a:ea typeface="+mn-ea"/>
                <a:cs typeface="+mn-cs"/>
              </a:rPr>
              <a:t>（10）    经费预算</a:t>
            </a:r>
            <a:endParaRPr kumimoji="0" lang="zh-CN" sz="20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39" name="矩形 177"/>
          <p:cNvSpPr/>
          <p:nvPr/>
        </p:nvSpPr>
        <p:spPr>
          <a:xfrm>
            <a:off x="1542473" y="994756"/>
            <a:ext cx="9316455" cy="4867564"/>
          </a:xfrm>
          <a:custGeom>
            <a:avLst/>
            <a:gdLst>
              <a:gd name="connsiteX0" fmla="*/ 0 w 7877577"/>
              <a:gd name="connsiteY0" fmla="*/ 0 h 6858000"/>
              <a:gd name="connsiteX1" fmla="*/ 7877577 w 7877577"/>
              <a:gd name="connsiteY1" fmla="*/ 0 h 6858000"/>
              <a:gd name="connsiteX2" fmla="*/ 7877577 w 7877577"/>
              <a:gd name="connsiteY2" fmla="*/ 6858000 h 6858000"/>
              <a:gd name="connsiteX3" fmla="*/ 0 w 7877577"/>
              <a:gd name="connsiteY3" fmla="*/ 6858000 h 6858000"/>
              <a:gd name="connsiteX4" fmla="*/ 0 w 7877577"/>
              <a:gd name="connsiteY4" fmla="*/ 0 h 6858000"/>
              <a:gd name="connsiteX0-1" fmla="*/ 3103809 w 10981386"/>
              <a:gd name="connsiteY0-2" fmla="*/ 0 h 6883757"/>
              <a:gd name="connsiteX1-3" fmla="*/ 10981386 w 10981386"/>
              <a:gd name="connsiteY1-4" fmla="*/ 0 h 6883757"/>
              <a:gd name="connsiteX2-5" fmla="*/ 10981386 w 10981386"/>
              <a:gd name="connsiteY2-6" fmla="*/ 6858000 h 6883757"/>
              <a:gd name="connsiteX3-7" fmla="*/ 0 w 10981386"/>
              <a:gd name="connsiteY3-8" fmla="*/ 6883757 h 6883757"/>
              <a:gd name="connsiteX4-9" fmla="*/ 3103809 w 10981386"/>
              <a:gd name="connsiteY4-10" fmla="*/ 0 h 6883757"/>
              <a:gd name="connsiteX0-11" fmla="*/ 3103809 w 10981386"/>
              <a:gd name="connsiteY0-12" fmla="*/ 0 h 6883757"/>
              <a:gd name="connsiteX1-13" fmla="*/ 10981386 w 10981386"/>
              <a:gd name="connsiteY1-14" fmla="*/ 0 h 6883757"/>
              <a:gd name="connsiteX2-15" fmla="*/ 10981386 w 10981386"/>
              <a:gd name="connsiteY2-16" fmla="*/ 6858000 h 6883757"/>
              <a:gd name="connsiteX3-17" fmla="*/ 0 w 10981386"/>
              <a:gd name="connsiteY3-18" fmla="*/ 6883757 h 6883757"/>
              <a:gd name="connsiteX4-19" fmla="*/ 3103809 w 10981386"/>
              <a:gd name="connsiteY4-20" fmla="*/ 0 h 6883757"/>
              <a:gd name="connsiteX0-21" fmla="*/ 4250029 w 10981386"/>
              <a:gd name="connsiteY0-22" fmla="*/ 0 h 6896636"/>
              <a:gd name="connsiteX1-23" fmla="*/ 10981386 w 10981386"/>
              <a:gd name="connsiteY1-24" fmla="*/ 12879 h 6896636"/>
              <a:gd name="connsiteX2-25" fmla="*/ 10981386 w 10981386"/>
              <a:gd name="connsiteY2-26" fmla="*/ 6870879 h 6896636"/>
              <a:gd name="connsiteX3-27" fmla="*/ 0 w 10981386"/>
              <a:gd name="connsiteY3-28" fmla="*/ 6896636 h 6896636"/>
              <a:gd name="connsiteX4-29" fmla="*/ 4250029 w 10981386"/>
              <a:gd name="connsiteY4-30" fmla="*/ 0 h 6896636"/>
              <a:gd name="connsiteX0-31" fmla="*/ 4250029 w 10981386"/>
              <a:gd name="connsiteY0-32" fmla="*/ 0 h 6896636"/>
              <a:gd name="connsiteX1-33" fmla="*/ 10981386 w 10981386"/>
              <a:gd name="connsiteY1-34" fmla="*/ 12879 h 6896636"/>
              <a:gd name="connsiteX2-35" fmla="*/ 10981386 w 10981386"/>
              <a:gd name="connsiteY2-36" fmla="*/ 6870879 h 6896636"/>
              <a:gd name="connsiteX3-37" fmla="*/ 0 w 10981386"/>
              <a:gd name="connsiteY3-38" fmla="*/ 6896636 h 6896636"/>
              <a:gd name="connsiteX4-39" fmla="*/ 4250029 w 10981386"/>
              <a:gd name="connsiteY4-40" fmla="*/ 0 h 6896636"/>
              <a:gd name="connsiteX0-41" fmla="*/ 2730322 w 10981386"/>
              <a:gd name="connsiteY0-42" fmla="*/ 12879 h 6883757"/>
              <a:gd name="connsiteX1-43" fmla="*/ 10981386 w 10981386"/>
              <a:gd name="connsiteY1-44" fmla="*/ 0 h 6883757"/>
              <a:gd name="connsiteX2-45" fmla="*/ 10981386 w 10981386"/>
              <a:gd name="connsiteY2-46" fmla="*/ 6858000 h 6883757"/>
              <a:gd name="connsiteX3-47" fmla="*/ 0 w 10981386"/>
              <a:gd name="connsiteY3-48" fmla="*/ 6883757 h 6883757"/>
              <a:gd name="connsiteX4-49" fmla="*/ 2730322 w 10981386"/>
              <a:gd name="connsiteY4-50" fmla="*/ 12879 h 6883757"/>
              <a:gd name="connsiteX0-51" fmla="*/ 2730322 w 10981386"/>
              <a:gd name="connsiteY0-52" fmla="*/ 12879 h 6883757"/>
              <a:gd name="connsiteX1-53" fmla="*/ 10981386 w 10981386"/>
              <a:gd name="connsiteY1-54" fmla="*/ 0 h 6883757"/>
              <a:gd name="connsiteX2-55" fmla="*/ 10981386 w 10981386"/>
              <a:gd name="connsiteY2-56" fmla="*/ 6858000 h 6883757"/>
              <a:gd name="connsiteX3-57" fmla="*/ 0 w 10981386"/>
              <a:gd name="connsiteY3-58" fmla="*/ 6883757 h 6883757"/>
              <a:gd name="connsiteX4-59" fmla="*/ 2730322 w 10981386"/>
              <a:gd name="connsiteY4-60" fmla="*/ 12879 h 6883757"/>
              <a:gd name="connsiteX0-61" fmla="*/ 3940936 w 12192000"/>
              <a:gd name="connsiteY0-62" fmla="*/ 12879 h 6870878"/>
              <a:gd name="connsiteX1-63" fmla="*/ 12192000 w 12192000"/>
              <a:gd name="connsiteY1-64" fmla="*/ 0 h 6870878"/>
              <a:gd name="connsiteX2-65" fmla="*/ 12192000 w 12192000"/>
              <a:gd name="connsiteY2-66" fmla="*/ 6858000 h 6870878"/>
              <a:gd name="connsiteX3-67" fmla="*/ 0 w 12192000"/>
              <a:gd name="connsiteY3-68" fmla="*/ 6870878 h 6870878"/>
              <a:gd name="connsiteX4-69" fmla="*/ 3940936 w 12192000"/>
              <a:gd name="connsiteY4-70" fmla="*/ 12879 h 6870878"/>
              <a:gd name="connsiteX0-71" fmla="*/ 3902300 w 12192000"/>
              <a:gd name="connsiteY0-72" fmla="*/ 0 h 6870878"/>
              <a:gd name="connsiteX1-73" fmla="*/ 12192000 w 12192000"/>
              <a:gd name="connsiteY1-74" fmla="*/ 0 h 6870878"/>
              <a:gd name="connsiteX2-75" fmla="*/ 12192000 w 12192000"/>
              <a:gd name="connsiteY2-76" fmla="*/ 6858000 h 6870878"/>
              <a:gd name="connsiteX3-77" fmla="*/ 0 w 12192000"/>
              <a:gd name="connsiteY3-78" fmla="*/ 6870878 h 6870878"/>
              <a:gd name="connsiteX4-79" fmla="*/ 3902300 w 12192000"/>
              <a:gd name="connsiteY4-80" fmla="*/ 0 h 68708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6870878">
                <a:moveTo>
                  <a:pt x="3902300" y="0"/>
                </a:moveTo>
                <a:lnTo>
                  <a:pt x="12192000" y="0"/>
                </a:lnTo>
                <a:lnTo>
                  <a:pt x="12192000" y="6858000"/>
                </a:lnTo>
                <a:lnTo>
                  <a:pt x="0" y="6870878"/>
                </a:lnTo>
                <a:cubicBezTo>
                  <a:pt x="4177048" y="5864180"/>
                  <a:pt x="5160137" y="2474890"/>
                  <a:pt x="3902300" y="0"/>
                </a:cubicBezTo>
                <a:close/>
              </a:path>
            </a:pathLst>
          </a:custGeom>
          <a:solidFill>
            <a:schemeClr val="bg1"/>
          </a:solidFill>
          <a:ln>
            <a:noFill/>
          </a:ln>
          <a:effectLst>
            <a:outerShdw blurRad="139700" dist="38100" dir="10800000" algn="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0140" tIns="60070" rIns="120140" bIns="60070" numCol="1" spcCol="0" rtlCol="0" fromWordArt="0" anchor="ctr" anchorCtr="0" forceAA="0" compatLnSpc="1">
            <a:noAutofit/>
          </a:bodyPr>
          <a:lstStyle/>
          <a:p>
            <a:pPr algn="ctr"/>
            <a:endParaRPr lang="zh-CN" altLang="en-US" sz="2365" dirty="0">
              <a:ln w="0"/>
              <a:solidFill>
                <a:schemeClr val="accent1"/>
              </a:solidFill>
              <a:effectLst>
                <a:outerShdw blurRad="38100" dist="25400" dir="5400000" algn="ctr" rotWithShape="0">
                  <a:srgbClr val="6E747A">
                    <a:alpha val="43000"/>
                  </a:srgbClr>
                </a:outerShdw>
              </a:effectLst>
            </a:endParaRPr>
          </a:p>
        </p:txBody>
      </p:sp>
      <p:sp>
        <p:nvSpPr>
          <p:cNvPr id="6" name="椭圆 5"/>
          <p:cNvSpPr/>
          <p:nvPr/>
        </p:nvSpPr>
        <p:spPr>
          <a:xfrm>
            <a:off x="1727199" y="1145309"/>
            <a:ext cx="600364" cy="600364"/>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471890" y="5934364"/>
            <a:ext cx="600364" cy="600364"/>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728363" y="6192982"/>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619345" y="3639127"/>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192000" y="2946400"/>
            <a:ext cx="812800" cy="2641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827905" y="3858895"/>
            <a:ext cx="5869940" cy="706755"/>
          </a:xfrm>
          <a:prstGeom prst="rect">
            <a:avLst/>
          </a:prstGeom>
          <a:noFill/>
        </p:spPr>
        <p:txBody>
          <a:bodyPr wrap="square" rtlCol="0">
            <a:spAutoFit/>
          </a:bodyPr>
          <a:lstStyle/>
          <a:p>
            <a:r>
              <a:rPr lang="zh-CN" altLang="en-US" sz="40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sym typeface="+mn-lt"/>
              </a:rPr>
              <a:t>社会实践安全与宣传工作</a:t>
            </a:r>
            <a:endParaRPr lang="zh-CN" altLang="en-US" sz="40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sym typeface="+mn-ea"/>
            </a:endParaRPr>
          </a:p>
        </p:txBody>
      </p:sp>
      <p:sp>
        <p:nvSpPr>
          <p:cNvPr id="37" name="矩形 36"/>
          <p:cNvSpPr/>
          <p:nvPr/>
        </p:nvSpPr>
        <p:spPr>
          <a:xfrm>
            <a:off x="5479083" y="1599029"/>
            <a:ext cx="4568060" cy="1106805"/>
          </a:xfrm>
          <a:prstGeom prst="rect">
            <a:avLst/>
          </a:prstGeom>
        </p:spPr>
        <p:txBody>
          <a:bodyPr wrap="square">
            <a:spAutoFit/>
          </a:bodyPr>
          <a:lstStyle/>
          <a:p>
            <a:r>
              <a:rPr lang="en-US" altLang="zh-CN" sz="6600" b="1" dirty="0">
                <a:latin typeface="Noto Sans S Chinese Light" panose="020B0300000000000000" pitchFamily="34" charset="-122"/>
                <a:ea typeface="Noto Sans S Chinese Light" panose="020B0300000000000000" pitchFamily="34" charset="-122"/>
                <a:sym typeface="微软雅黑" panose="020B0503020204020204" charset="-122"/>
              </a:rPr>
              <a:t>PART  04</a:t>
            </a:r>
            <a:endParaRPr lang="zh-CN" altLang="en-US" sz="6600" dirty="0">
              <a:latin typeface="Noto Sans S Chinese Light" panose="020B0300000000000000" pitchFamily="34" charset="-122"/>
              <a:ea typeface="Noto Sans S Chinese Light" panose="020B0300000000000000" pitchFamily="34" charset="-122"/>
            </a:endParaRPr>
          </a:p>
        </p:txBody>
      </p:sp>
      <p:sp>
        <p:nvSpPr>
          <p:cNvPr id="40" name="椭圆 39"/>
          <p:cNvSpPr/>
          <p:nvPr/>
        </p:nvSpPr>
        <p:spPr>
          <a:xfrm>
            <a:off x="2523548" y="2366817"/>
            <a:ext cx="1257300" cy="1209675"/>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37"/>
          <p:cNvSpPr txBox="1"/>
          <p:nvPr/>
        </p:nvSpPr>
        <p:spPr>
          <a:xfrm>
            <a:off x="2884864" y="2707053"/>
            <a:ext cx="491962" cy="530915"/>
          </a:xfrm>
          <a:prstGeom prst="rect">
            <a:avLst/>
          </a:prstGeom>
          <a:noFill/>
        </p:spPr>
        <p:txBody>
          <a:bodyPr wrap="none" anchor="ctr">
            <a:noAutofit/>
          </a:bodyPr>
          <a:lstStyle/>
          <a:p>
            <a:pPr algn="ctr"/>
            <a:r>
              <a:rPr lang="en-US" altLang="zh-CN" sz="5400" dirty="0">
                <a:solidFill>
                  <a:schemeClr val="tx1">
                    <a:lumMod val="85000"/>
                    <a:lumOff val="15000"/>
                  </a:schemeClr>
                </a:solidFill>
                <a:latin typeface="Noto Sans S Chinese Light" panose="020B0300000000000000" pitchFamily="34" charset="-122"/>
                <a:ea typeface="Noto Sans S Chinese Light" panose="020B0300000000000000" pitchFamily="34" charset="-122"/>
              </a:rPr>
              <a:t>04</a:t>
            </a:r>
            <a:endParaRPr lang="en-US" altLang="zh-CN" sz="5400" dirty="0">
              <a:solidFill>
                <a:schemeClr val="tx1">
                  <a:lumMod val="85000"/>
                  <a:lumOff val="15000"/>
                </a:schemeClr>
              </a:solidFill>
              <a:latin typeface="Noto Sans S Chinese Light" panose="020B0300000000000000" pitchFamily="34" charset="-122"/>
              <a:ea typeface="Noto Sans S Chinese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p:cNvPicPr>
            <a:picLocks noChangeAspect="1"/>
          </p:cNvPicPr>
          <p:nvPr/>
        </p:nvPicPr>
        <p:blipFill>
          <a:blip r:embed="rId1"/>
          <a:srcRect b="15947"/>
          <a:stretch>
            <a:fillRect/>
          </a:stretch>
        </p:blipFill>
        <p:spPr>
          <a:xfrm>
            <a:off x="0" y="17418"/>
            <a:ext cx="12192000" cy="6875463"/>
          </a:xfrm>
          <a:prstGeom prst="rect">
            <a:avLst/>
          </a:prstGeom>
          <a:noFill/>
          <a:ln w="9525">
            <a:noFill/>
          </a:ln>
        </p:spPr>
      </p:pic>
      <p:sp>
        <p:nvSpPr>
          <p:cNvPr id="5125" name="矩形 3"/>
          <p:cNvSpPr/>
          <p:nvPr/>
        </p:nvSpPr>
        <p:spPr>
          <a:xfrm flipH="1">
            <a:off x="607378" y="297815"/>
            <a:ext cx="205928" cy="2640778"/>
          </a:xfrm>
          <a:prstGeom prst="rect">
            <a:avLst/>
          </a:prstGeom>
          <a:solidFill>
            <a:schemeClr val="accent1"/>
          </a:solidFill>
          <a:ln w="12700">
            <a:noFill/>
          </a:ln>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sz="1800" b="0"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6" name="平行四边形 5"/>
          <p:cNvSpPr/>
          <p:nvPr/>
        </p:nvSpPr>
        <p:spPr>
          <a:xfrm>
            <a:off x="1683067" y="1767644"/>
            <a:ext cx="8825865" cy="4788731"/>
          </a:xfrm>
          <a:prstGeom prst="parallelogram">
            <a:avLst/>
          </a:prstGeom>
          <a:solidFill>
            <a:srgbClr val="3E7499">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0" lang="zh-CN" altLang="en-US" sz="2800" b="1" i="0" u="none" strike="noStrike" kern="1200" cap="none" spc="0" normalizeH="0" baseline="0" noProof="0" dirty="0">
                <a:ln>
                  <a:noFill/>
                </a:ln>
                <a:solidFill>
                  <a:srgbClr val="FFFFFF"/>
                </a:solidFill>
                <a:effectLst/>
                <a:uLnTx/>
                <a:uFillTx/>
                <a:cs typeface="+mn-ea"/>
                <a:sym typeface="+mn-lt"/>
              </a:rPr>
              <a:t>　</a:t>
            </a:r>
            <a:r>
              <a:rPr lang="zh-CN" altLang="zh-CN" sz="2800" dirty="0">
                <a:cs typeface="+mn-ea"/>
                <a:sym typeface="+mn-lt"/>
              </a:rPr>
              <a:t>实践期间同学们出门在外，对安全责任必须要有一个清晰的认识，否则发生意外，却不知道谁该为此负责。为了使各实践团队能够安全地完成实地调研，顺利地结束社会实践，学校出台了《中南大学学生社会实践活动安全管理办法》</a:t>
            </a:r>
            <a:endParaRPr lang="zh-CN" altLang="en-US" sz="2800" dirty="0">
              <a:cs typeface="+mn-ea"/>
              <a:sym typeface="+mn-lt"/>
            </a:endParaRPr>
          </a:p>
          <a:p>
            <a:pPr marL="0" marR="0" lvl="0" indent="0" algn="l" defTabSz="914400" eaLnBrk="1" fontAlgn="base" latinLnBrk="0" hangingPunct="1">
              <a:lnSpc>
                <a:spcPct val="150000"/>
              </a:lnSpc>
              <a:spcBef>
                <a:spcPct val="0"/>
              </a:spcBef>
              <a:spcAft>
                <a:spcPct val="0"/>
              </a:spcAft>
              <a:buClrTx/>
              <a:buSzTx/>
              <a:buFont typeface="Arial" panose="020B0604020202020204" pitchFamily="34" charset="0"/>
              <a:buNone/>
              <a:defRPr/>
            </a:pPr>
            <a:endParaRPr kumimoji="0" lang="en-US" altLang="x-none" sz="2800" b="1" i="0" u="none" strike="noStrike" kern="1200" cap="none" spc="0" normalizeH="0" baseline="0" noProof="0" dirty="0">
              <a:ln>
                <a:noFill/>
              </a:ln>
              <a:solidFill>
                <a:srgbClr val="FFFFFF"/>
              </a:solidFill>
              <a:effectLst/>
              <a:uLnTx/>
              <a:uFillTx/>
              <a:cs typeface="+mn-ea"/>
              <a:sym typeface="+mn-lt"/>
            </a:endParaRPr>
          </a:p>
        </p:txBody>
      </p:sp>
      <p:sp>
        <p:nvSpPr>
          <p:cNvPr id="9" name="TextBox 27"/>
          <p:cNvSpPr txBox="1"/>
          <p:nvPr/>
        </p:nvSpPr>
        <p:spPr>
          <a:xfrm>
            <a:off x="710342" y="945813"/>
            <a:ext cx="3673346" cy="821831"/>
          </a:xfrm>
          <a:prstGeom prst="rect">
            <a:avLst/>
          </a:prstGeom>
          <a:noFill/>
        </p:spPr>
        <p:txBody>
          <a:bodyPr wrap="square" lIns="0" tIns="0" rIns="0" bIns="0">
            <a:normAutofit fontScale="92500"/>
          </a:bodyPr>
          <a:ls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9pPr>
          </a:lstStyle>
          <a:p>
            <a:pPr algn="r"/>
            <a:r>
              <a:rPr lang="zh-CN" altLang="en-US" sz="4000" b="1" dirty="0">
                <a:solidFill>
                  <a:schemeClr val="bg1"/>
                </a:solidFill>
                <a:latin typeface="+mn-lt"/>
                <a:ea typeface="+mn-ea"/>
                <a:cs typeface="+mn-ea"/>
                <a:sym typeface="+mn-lt"/>
              </a:rPr>
              <a:t> （一）安全责任</a:t>
            </a:r>
            <a:endParaRPr lang="zh-CN" altLang="en-US" sz="2800" b="1" dirty="0">
              <a:solidFill>
                <a:schemeClr val="bg1"/>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409647" y="1535283"/>
            <a:ext cx="800219" cy="461665"/>
          </a:xfrm>
          <a:prstGeom prst="rect">
            <a:avLst/>
          </a:prstGeom>
          <a:noFill/>
        </p:spPr>
        <p:txBody>
          <a:bodyPr wrap="none" rtlCol="0">
            <a:spAutoFit/>
          </a:bodyPr>
          <a:lstStyle/>
          <a:p>
            <a:r>
              <a:rPr lang="zh-CN" altLang="en-US" sz="2400" b="1" dirty="0">
                <a:latin typeface="+mn-lt"/>
                <a:ea typeface="+mn-ea"/>
                <a:cs typeface="+mn-ea"/>
                <a:sym typeface="+mn-lt"/>
              </a:rPr>
              <a:t>学院</a:t>
            </a:r>
            <a:endParaRPr lang="zh-CN" altLang="en-US" sz="2400" b="1" dirty="0">
              <a:latin typeface="+mn-lt"/>
              <a:ea typeface="+mn-ea"/>
              <a:cs typeface="+mn-ea"/>
              <a:sym typeface="+mn-lt"/>
            </a:endParaRPr>
          </a:p>
        </p:txBody>
      </p:sp>
      <p:sp>
        <p:nvSpPr>
          <p:cNvPr id="33" name="文本框 32"/>
          <p:cNvSpPr txBox="1"/>
          <p:nvPr/>
        </p:nvSpPr>
        <p:spPr>
          <a:xfrm>
            <a:off x="9901987" y="5547693"/>
            <a:ext cx="800219" cy="461665"/>
          </a:xfrm>
          <a:prstGeom prst="rect">
            <a:avLst/>
          </a:prstGeom>
          <a:noFill/>
        </p:spPr>
        <p:txBody>
          <a:bodyPr wrap="none" rtlCol="0">
            <a:spAutoFit/>
          </a:bodyPr>
          <a:lstStyle/>
          <a:p>
            <a:r>
              <a:rPr lang="zh-CN" altLang="en-US" sz="2400" b="1" dirty="0">
                <a:latin typeface="+mn-lt"/>
                <a:ea typeface="+mn-ea"/>
                <a:cs typeface="+mn-ea"/>
                <a:sym typeface="+mn-lt"/>
              </a:rPr>
              <a:t>家长</a:t>
            </a:r>
            <a:endParaRPr lang="zh-CN" altLang="en-US" sz="2400" b="1" dirty="0">
              <a:latin typeface="+mn-lt"/>
              <a:ea typeface="+mn-ea"/>
              <a:cs typeface="+mn-ea"/>
              <a:sym typeface="+mn-lt"/>
            </a:endParaRPr>
          </a:p>
        </p:txBody>
      </p:sp>
      <p:sp>
        <p:nvSpPr>
          <p:cNvPr id="34" name="文本框 33"/>
          <p:cNvSpPr txBox="1"/>
          <p:nvPr/>
        </p:nvSpPr>
        <p:spPr>
          <a:xfrm>
            <a:off x="1108220" y="5576269"/>
            <a:ext cx="1415772" cy="461665"/>
          </a:xfrm>
          <a:prstGeom prst="rect">
            <a:avLst/>
          </a:prstGeom>
          <a:noFill/>
        </p:spPr>
        <p:txBody>
          <a:bodyPr wrap="none" rtlCol="0">
            <a:spAutoFit/>
          </a:bodyPr>
          <a:lstStyle/>
          <a:p>
            <a:r>
              <a:rPr lang="zh-CN" altLang="en-US" sz="2400" b="1" dirty="0">
                <a:latin typeface="+mn-lt"/>
                <a:ea typeface="+mn-ea"/>
                <a:cs typeface="+mn-ea"/>
                <a:sym typeface="+mn-lt"/>
              </a:rPr>
              <a:t>指导老师</a:t>
            </a:r>
            <a:endParaRPr lang="zh-CN" altLang="en-US" sz="2400" b="1" dirty="0">
              <a:latin typeface="+mn-lt"/>
              <a:ea typeface="+mn-ea"/>
              <a:cs typeface="+mn-ea"/>
              <a:sym typeface="+mn-lt"/>
            </a:endParaRPr>
          </a:p>
        </p:txBody>
      </p:sp>
      <p:sp>
        <p:nvSpPr>
          <p:cNvPr id="35" name="文本框 34"/>
          <p:cNvSpPr txBox="1"/>
          <p:nvPr/>
        </p:nvSpPr>
        <p:spPr>
          <a:xfrm>
            <a:off x="9901987" y="1535284"/>
            <a:ext cx="800219" cy="461665"/>
          </a:xfrm>
          <a:prstGeom prst="rect">
            <a:avLst/>
          </a:prstGeom>
          <a:noFill/>
        </p:spPr>
        <p:txBody>
          <a:bodyPr wrap="none" rtlCol="0">
            <a:spAutoFit/>
          </a:bodyPr>
          <a:lstStyle/>
          <a:p>
            <a:r>
              <a:rPr lang="zh-CN" altLang="en-US" sz="2400" b="1" dirty="0">
                <a:latin typeface="+mn-lt"/>
                <a:ea typeface="+mn-ea"/>
                <a:cs typeface="+mn-ea"/>
                <a:sym typeface="+mn-lt"/>
              </a:rPr>
              <a:t>学生</a:t>
            </a:r>
            <a:endParaRPr lang="zh-CN" altLang="en-US" sz="2400" b="1" dirty="0">
              <a:latin typeface="+mn-lt"/>
              <a:ea typeface="+mn-ea"/>
              <a:cs typeface="+mn-ea"/>
              <a:sym typeface="+mn-lt"/>
            </a:endParaRPr>
          </a:p>
        </p:txBody>
      </p:sp>
      <p:cxnSp>
        <p:nvCxnSpPr>
          <p:cNvPr id="40" name="连接符: 肘形 39"/>
          <p:cNvCxnSpPr>
            <a:stCxn id="32" idx="3"/>
            <a:endCxn id="35" idx="1"/>
          </p:cNvCxnSpPr>
          <p:nvPr/>
        </p:nvCxnSpPr>
        <p:spPr>
          <a:xfrm>
            <a:off x="2209866" y="1766116"/>
            <a:ext cx="7692121"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p:nvPr/>
        </p:nvCxnSpPr>
        <p:spPr>
          <a:xfrm rot="16200000" flipH="1">
            <a:off x="6062276" y="-2974370"/>
            <a:ext cx="1" cy="8492340"/>
          </a:xfrm>
          <a:prstGeom prst="bentConnector3">
            <a:avLst>
              <a:gd name="adj1" fmla="val -228600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p:cNvCxnSpPr/>
          <p:nvPr/>
        </p:nvCxnSpPr>
        <p:spPr>
          <a:xfrm rot="16200000" flipH="1">
            <a:off x="6091370" y="-1879889"/>
            <a:ext cx="1" cy="8492340"/>
          </a:xfrm>
          <a:prstGeom prst="bentConnector3">
            <a:avLst>
              <a:gd name="adj1" fmla="val 2286010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3675736" y="692927"/>
            <a:ext cx="4108817" cy="369332"/>
          </a:xfrm>
          <a:prstGeom prst="rect">
            <a:avLst/>
          </a:prstGeom>
          <a:noFill/>
        </p:spPr>
        <p:txBody>
          <a:bodyPr wrap="none" rtlCol="0">
            <a:spAutoFit/>
          </a:bodyPr>
          <a:lstStyle/>
          <a:p>
            <a:r>
              <a:rPr lang="zh-CN" altLang="zh-CN" dirty="0">
                <a:latin typeface="+mn-lt"/>
                <a:ea typeface="+mn-ea"/>
                <a:cs typeface="+mn-ea"/>
                <a:sym typeface="+mn-lt"/>
              </a:rPr>
              <a:t>制定本单位学生社会实践活动安全预案</a:t>
            </a:r>
            <a:endParaRPr lang="zh-CN" altLang="en-US" dirty="0">
              <a:latin typeface="+mn-lt"/>
              <a:ea typeface="+mn-ea"/>
              <a:cs typeface="+mn-ea"/>
              <a:sym typeface="+mn-lt"/>
            </a:endParaRPr>
          </a:p>
        </p:txBody>
      </p:sp>
      <p:sp>
        <p:nvSpPr>
          <p:cNvPr id="56" name="文本框 55"/>
          <p:cNvSpPr txBox="1"/>
          <p:nvPr/>
        </p:nvSpPr>
        <p:spPr>
          <a:xfrm>
            <a:off x="3671040" y="1432623"/>
            <a:ext cx="4108817" cy="369332"/>
          </a:xfrm>
          <a:prstGeom prst="rect">
            <a:avLst/>
          </a:prstGeom>
          <a:noFill/>
        </p:spPr>
        <p:txBody>
          <a:bodyPr wrap="none" rtlCol="0">
            <a:spAutoFit/>
          </a:bodyPr>
          <a:lstStyle/>
          <a:p>
            <a:r>
              <a:rPr lang="zh-CN" altLang="zh-CN" dirty="0">
                <a:latin typeface="+mn-lt"/>
                <a:ea typeface="+mn-ea"/>
                <a:cs typeface="+mn-ea"/>
                <a:sym typeface="+mn-lt"/>
              </a:rPr>
              <a:t>购买社会实践期间的人身意外伤害保险</a:t>
            </a:r>
            <a:endParaRPr lang="zh-CN" altLang="en-US" dirty="0">
              <a:latin typeface="+mn-lt"/>
              <a:ea typeface="+mn-ea"/>
              <a:cs typeface="+mn-ea"/>
              <a:sym typeface="+mn-lt"/>
            </a:endParaRPr>
          </a:p>
        </p:txBody>
      </p:sp>
      <p:cxnSp>
        <p:nvCxnSpPr>
          <p:cNvPr id="64" name="连接符: 肘形 63"/>
          <p:cNvCxnSpPr>
            <a:stCxn id="32" idx="2"/>
            <a:endCxn id="34" idx="0"/>
          </p:cNvCxnSpPr>
          <p:nvPr/>
        </p:nvCxnSpPr>
        <p:spPr>
          <a:xfrm rot="16200000" flipH="1">
            <a:off x="23271" y="3783433"/>
            <a:ext cx="3579321" cy="634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341548" y="2131373"/>
            <a:ext cx="354622" cy="3416320"/>
          </a:xfrm>
          <a:prstGeom prst="rect">
            <a:avLst/>
          </a:prstGeom>
          <a:noFill/>
        </p:spPr>
        <p:txBody>
          <a:bodyPr wrap="square" rtlCol="0">
            <a:spAutoFit/>
          </a:bodyPr>
          <a:lstStyle/>
          <a:p>
            <a:r>
              <a:rPr lang="zh-CN" altLang="zh-CN" dirty="0">
                <a:latin typeface="+mn-lt"/>
                <a:ea typeface="+mn-ea"/>
                <a:cs typeface="+mn-ea"/>
                <a:sym typeface="+mn-lt"/>
              </a:rPr>
              <a:t>联系指导教师随队参与实践</a:t>
            </a:r>
            <a:endParaRPr lang="zh-CN" altLang="en-US" dirty="0">
              <a:latin typeface="+mn-lt"/>
              <a:ea typeface="+mn-ea"/>
              <a:cs typeface="+mn-ea"/>
              <a:sym typeface="+mn-lt"/>
            </a:endParaRPr>
          </a:p>
        </p:txBody>
      </p:sp>
      <p:cxnSp>
        <p:nvCxnSpPr>
          <p:cNvPr id="68" name="连接符: 肘形 67"/>
          <p:cNvCxnSpPr>
            <a:stCxn id="32" idx="1"/>
            <a:endCxn id="34" idx="1"/>
          </p:cNvCxnSpPr>
          <p:nvPr/>
        </p:nvCxnSpPr>
        <p:spPr>
          <a:xfrm rot="10800000" flipV="1">
            <a:off x="1108221" y="1766116"/>
            <a:ext cx="301427" cy="4040986"/>
          </a:xfrm>
          <a:prstGeom prst="bentConnector3">
            <a:avLst>
              <a:gd name="adj1" fmla="val 17583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356988" y="2273830"/>
            <a:ext cx="413243" cy="2862322"/>
          </a:xfrm>
          <a:prstGeom prst="rect">
            <a:avLst/>
          </a:prstGeom>
          <a:ln w="38100">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zh-CN" altLang="zh-CN" dirty="0">
                <a:cs typeface="+mn-ea"/>
                <a:sym typeface="+mn-lt"/>
              </a:rPr>
              <a:t>购买人身意外伤害保险</a:t>
            </a:r>
            <a:endParaRPr lang="zh-CN" altLang="en-US" dirty="0">
              <a:cs typeface="+mn-ea"/>
              <a:sym typeface="+mn-lt"/>
            </a:endParaRPr>
          </a:p>
        </p:txBody>
      </p:sp>
      <p:cxnSp>
        <p:nvCxnSpPr>
          <p:cNvPr id="71" name="连接符: 肘形 70"/>
          <p:cNvCxnSpPr>
            <a:stCxn id="35" idx="2"/>
            <a:endCxn id="33" idx="0"/>
          </p:cNvCxnSpPr>
          <p:nvPr/>
        </p:nvCxnSpPr>
        <p:spPr>
          <a:xfrm rot="5400000">
            <a:off x="8526725" y="3772321"/>
            <a:ext cx="3550744" cy="127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10337541" y="3239368"/>
            <a:ext cx="1725390" cy="1200329"/>
          </a:xfrm>
          <a:prstGeom prst="rect">
            <a:avLst/>
          </a:prstGeom>
          <a:noFill/>
        </p:spPr>
        <p:txBody>
          <a:bodyPr wrap="square" rtlCol="0">
            <a:spAutoFit/>
          </a:bodyPr>
          <a:lstStyle/>
          <a:p>
            <a:r>
              <a:rPr lang="zh-CN" altLang="zh-CN" dirty="0">
                <a:latin typeface="+mn-lt"/>
                <a:ea typeface="+mn-ea"/>
                <a:cs typeface="+mn-ea"/>
                <a:sym typeface="+mn-lt"/>
              </a:rPr>
              <a:t>告知本人参与社会实践的</a:t>
            </a:r>
            <a:r>
              <a:rPr lang="zh-CN" altLang="en-US" dirty="0">
                <a:latin typeface="+mn-lt"/>
                <a:ea typeface="+mn-ea"/>
                <a:cs typeface="+mn-ea"/>
                <a:sym typeface="+mn-lt"/>
              </a:rPr>
              <a:t>具体</a:t>
            </a:r>
            <a:r>
              <a:rPr lang="zh-CN" altLang="zh-CN" dirty="0">
                <a:latin typeface="+mn-lt"/>
                <a:ea typeface="+mn-ea"/>
                <a:cs typeface="+mn-ea"/>
                <a:sym typeface="+mn-lt"/>
              </a:rPr>
              <a:t>信息，签署知情同意书</a:t>
            </a:r>
            <a:endParaRPr lang="zh-CN" altLang="en-US" dirty="0">
              <a:latin typeface="+mn-lt"/>
              <a:ea typeface="+mn-ea"/>
              <a:cs typeface="+mn-ea"/>
              <a:sym typeface="+mn-lt"/>
            </a:endParaRPr>
          </a:p>
        </p:txBody>
      </p:sp>
      <p:sp>
        <p:nvSpPr>
          <p:cNvPr id="73" name="文本框 72"/>
          <p:cNvSpPr txBox="1"/>
          <p:nvPr/>
        </p:nvSpPr>
        <p:spPr>
          <a:xfrm>
            <a:off x="3671040" y="1996948"/>
            <a:ext cx="4339650" cy="646331"/>
          </a:xfrm>
          <a:prstGeom prst="rect">
            <a:avLst/>
          </a:prstGeom>
          <a:noFill/>
        </p:spPr>
        <p:txBody>
          <a:bodyPr wrap="none" rtlCol="0">
            <a:spAutoFit/>
          </a:bodyPr>
          <a:lstStyle/>
          <a:p>
            <a:r>
              <a:rPr lang="zh-CN" altLang="zh-CN" dirty="0">
                <a:latin typeface="+mn-lt"/>
                <a:ea typeface="+mn-ea"/>
                <a:cs typeface="+mn-ea"/>
                <a:sym typeface="+mn-lt"/>
              </a:rPr>
              <a:t>统计所有社会实践团队的有关信息，</a:t>
            </a:r>
            <a:endParaRPr lang="en-US" altLang="zh-CN" dirty="0">
              <a:latin typeface="+mn-lt"/>
              <a:ea typeface="+mn-ea"/>
              <a:cs typeface="+mn-ea"/>
              <a:sym typeface="+mn-lt"/>
            </a:endParaRPr>
          </a:p>
          <a:p>
            <a:r>
              <a:rPr lang="zh-CN" altLang="zh-CN" dirty="0">
                <a:latin typeface="+mn-lt"/>
                <a:ea typeface="+mn-ea"/>
                <a:cs typeface="+mn-ea"/>
                <a:sym typeface="+mn-lt"/>
              </a:rPr>
              <a:t>清楚掌握每支团队的实践动向与活动计划</a:t>
            </a:r>
            <a:endParaRPr lang="zh-CN" altLang="en-US" dirty="0">
              <a:latin typeface="+mn-lt"/>
              <a:ea typeface="+mn-ea"/>
              <a:cs typeface="+mn-ea"/>
              <a:sym typeface="+mn-lt"/>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nodeType="with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500"/>
                                        <p:tgtEl>
                                          <p:spTgt spid="6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500"/>
                                        <p:tgtEl>
                                          <p:spTgt spid="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55" grpId="0"/>
      <p:bldP spid="56" grpId="0"/>
      <p:bldP spid="65" grpId="0"/>
      <p:bldP spid="69" grpId="0" bldLvl="0" animBg="1"/>
      <p:bldP spid="72" grpId="0"/>
      <p:bldP spid="7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p:cNvPicPr>
            <a:picLocks noChangeAspect="1"/>
          </p:cNvPicPr>
          <p:nvPr/>
        </p:nvPicPr>
        <p:blipFill>
          <a:blip r:embed="rId1"/>
          <a:srcRect b="15947"/>
          <a:stretch>
            <a:fillRect/>
          </a:stretch>
        </p:blipFill>
        <p:spPr>
          <a:xfrm>
            <a:off x="0" y="17418"/>
            <a:ext cx="12192000" cy="6875463"/>
          </a:xfrm>
          <a:prstGeom prst="rect">
            <a:avLst/>
          </a:prstGeom>
          <a:noFill/>
          <a:ln w="9525">
            <a:noFill/>
          </a:ln>
        </p:spPr>
      </p:pic>
      <p:sp>
        <p:nvSpPr>
          <p:cNvPr id="5125" name="矩形 3"/>
          <p:cNvSpPr/>
          <p:nvPr/>
        </p:nvSpPr>
        <p:spPr>
          <a:xfrm flipH="1">
            <a:off x="607378" y="297815"/>
            <a:ext cx="205928" cy="2640778"/>
          </a:xfrm>
          <a:prstGeom prst="rect">
            <a:avLst/>
          </a:prstGeom>
          <a:solidFill>
            <a:schemeClr val="accent1"/>
          </a:solidFill>
          <a:ln w="12700">
            <a:noFill/>
          </a:ln>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sz="1800" b="0"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6" name="平行四边形 5"/>
          <p:cNvSpPr/>
          <p:nvPr/>
        </p:nvSpPr>
        <p:spPr>
          <a:xfrm>
            <a:off x="813306" y="1745813"/>
            <a:ext cx="8825865" cy="4788731"/>
          </a:xfrm>
          <a:prstGeom prst="parallelogram">
            <a:avLst/>
          </a:prstGeom>
          <a:solidFill>
            <a:srgbClr val="3E7499">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a:cs typeface="+mn-ea"/>
                <a:sym typeface="+mn-lt"/>
              </a:rPr>
              <a:t>安全意识，就是人们头脑中建立起来的生产必须安全的观念，也就是人们对于在生产活动中各种各样有可能对自己或他人造成伤害的外在环境条件的一种戒备和警觉的心理状态。安全意识主要有以下几种表现形式：</a:t>
            </a:r>
            <a:endParaRPr lang="en-US" altLang="zh-CN" sz="2400" dirty="0">
              <a:cs typeface="+mn-ea"/>
              <a:sym typeface="+mn-lt"/>
            </a:endParaRPr>
          </a:p>
          <a:p>
            <a:r>
              <a:rPr lang="zh-CN" altLang="zh-CN" sz="2400" dirty="0">
                <a:cs typeface="+mn-ea"/>
                <a:sym typeface="+mn-lt"/>
              </a:rPr>
              <a:t>①“安全第一”意识；</a:t>
            </a:r>
            <a:endParaRPr lang="en-US" altLang="zh-CN" sz="2400" dirty="0">
              <a:cs typeface="+mn-ea"/>
              <a:sym typeface="+mn-lt"/>
            </a:endParaRPr>
          </a:p>
          <a:p>
            <a:r>
              <a:rPr lang="zh-CN" altLang="zh-CN" sz="2400" dirty="0">
                <a:cs typeface="+mn-ea"/>
                <a:sym typeface="+mn-lt"/>
              </a:rPr>
              <a:t>②“预防为主”的意识；</a:t>
            </a:r>
            <a:endParaRPr lang="en-US" altLang="zh-CN" sz="2400" dirty="0">
              <a:cs typeface="+mn-ea"/>
              <a:sym typeface="+mn-lt"/>
            </a:endParaRPr>
          </a:p>
          <a:p>
            <a:r>
              <a:rPr lang="zh-CN" altLang="zh-CN" sz="2400" dirty="0">
                <a:cs typeface="+mn-ea"/>
                <a:sym typeface="+mn-lt"/>
              </a:rPr>
              <a:t>③遵守法律法规意识；</a:t>
            </a:r>
            <a:endParaRPr lang="en-US" altLang="zh-CN" sz="2400" dirty="0">
              <a:cs typeface="+mn-ea"/>
              <a:sym typeface="+mn-lt"/>
            </a:endParaRPr>
          </a:p>
          <a:p>
            <a:r>
              <a:rPr lang="zh-CN" altLang="zh-CN" sz="2400" dirty="0">
                <a:cs typeface="+mn-ea"/>
                <a:sym typeface="+mn-lt"/>
              </a:rPr>
              <a:t>④自我保护意识；</a:t>
            </a:r>
            <a:endParaRPr lang="en-US" altLang="zh-CN" sz="2400" dirty="0">
              <a:cs typeface="+mn-ea"/>
              <a:sym typeface="+mn-lt"/>
            </a:endParaRPr>
          </a:p>
          <a:p>
            <a:r>
              <a:rPr lang="zh-CN" altLang="zh-CN" sz="2400" dirty="0">
                <a:cs typeface="+mn-ea"/>
                <a:sym typeface="+mn-lt"/>
              </a:rPr>
              <a:t>⑤群体意识；</a:t>
            </a:r>
            <a:endParaRPr lang="en-US" altLang="zh-CN" sz="2400" dirty="0">
              <a:cs typeface="+mn-ea"/>
              <a:sym typeface="+mn-lt"/>
            </a:endParaRPr>
          </a:p>
          <a:p>
            <a:r>
              <a:rPr lang="zh-CN" altLang="en-US" sz="2400" dirty="0">
                <a:cs typeface="+mn-ea"/>
                <a:sym typeface="+mn-lt"/>
              </a:rPr>
              <a:t>⑥</a:t>
            </a:r>
            <a:r>
              <a:rPr lang="zh-CN" altLang="zh-CN" sz="2400" dirty="0">
                <a:cs typeface="+mn-ea"/>
                <a:sym typeface="+mn-lt"/>
              </a:rPr>
              <a:t>安全情况汇报意识。</a:t>
            </a:r>
            <a:endParaRPr lang="zh-CN" altLang="zh-CN" sz="2400" dirty="0">
              <a:cs typeface="+mn-ea"/>
              <a:sym typeface="+mn-lt"/>
            </a:endParaRPr>
          </a:p>
          <a:p>
            <a:pPr marL="0" marR="0" lvl="0" indent="0" algn="l" defTabSz="914400" eaLnBrk="1" fontAlgn="base" latinLnBrk="0" hangingPunct="1">
              <a:lnSpc>
                <a:spcPct val="150000"/>
              </a:lnSpc>
              <a:spcBef>
                <a:spcPct val="0"/>
              </a:spcBef>
              <a:spcAft>
                <a:spcPct val="0"/>
              </a:spcAft>
              <a:buClrTx/>
              <a:buSzTx/>
              <a:buFont typeface="Arial" panose="020B0604020202020204" pitchFamily="34" charset="0"/>
              <a:buNone/>
              <a:defRPr/>
            </a:pPr>
            <a:endParaRPr kumimoji="0" lang="en-US" altLang="x-none" sz="2800" b="1" i="0" u="none" strike="noStrike" kern="1200" cap="none" spc="0" normalizeH="0" baseline="0" noProof="0" dirty="0">
              <a:ln>
                <a:noFill/>
              </a:ln>
              <a:solidFill>
                <a:srgbClr val="FFFFFF"/>
              </a:solidFill>
              <a:effectLst/>
              <a:uLnTx/>
              <a:uFillTx/>
              <a:cs typeface="+mn-ea"/>
              <a:sym typeface="+mn-lt"/>
            </a:endParaRPr>
          </a:p>
        </p:txBody>
      </p:sp>
      <p:sp>
        <p:nvSpPr>
          <p:cNvPr id="9" name="TextBox 27"/>
          <p:cNvSpPr txBox="1"/>
          <p:nvPr/>
        </p:nvSpPr>
        <p:spPr>
          <a:xfrm>
            <a:off x="813306" y="832514"/>
            <a:ext cx="3609459" cy="913299"/>
          </a:xfrm>
          <a:prstGeom prst="rect">
            <a:avLst/>
          </a:prstGeom>
          <a:noFill/>
        </p:spPr>
        <p:txBody>
          <a:bodyPr wrap="square" lIns="0" tIns="0" rIns="0" bIns="0">
            <a:normAutofit/>
          </a:bodyPr>
          <a:ls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defRPr>
            </a:lvl9pPr>
          </a:lstStyle>
          <a:p>
            <a:pPr algn="r"/>
            <a:r>
              <a:rPr lang="zh-CN" altLang="en-US" sz="3600" dirty="0">
                <a:solidFill>
                  <a:schemeClr val="bg1"/>
                </a:solidFill>
                <a:latin typeface="+mn-lt"/>
                <a:ea typeface="+mn-ea"/>
                <a:cs typeface="+mn-ea"/>
                <a:sym typeface="+mn-lt"/>
              </a:rPr>
              <a:t> （二）安全意识</a:t>
            </a:r>
            <a:endParaRPr lang="zh-CN" altLang="en-US" sz="2400" dirty="0">
              <a:solidFill>
                <a:schemeClr val="bg1"/>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00b1e91f-8b86-4610-be93-06040721d8a4"/>
          <p:cNvGrpSpPr>
            <a:grpSpLocks noChangeAspect="1"/>
          </p:cNvGrpSpPr>
          <p:nvPr/>
        </p:nvGrpSpPr>
        <p:grpSpPr>
          <a:xfrm>
            <a:off x="2026575" y="1597507"/>
            <a:ext cx="8267289" cy="4099677"/>
            <a:chOff x="2026567" y="1597507"/>
            <a:chExt cx="8267304" cy="4099684"/>
          </a:xfrm>
        </p:grpSpPr>
        <p:grpSp>
          <p:nvGrpSpPr>
            <p:cNvPr id="4" name="Group 3"/>
            <p:cNvGrpSpPr/>
            <p:nvPr/>
          </p:nvGrpSpPr>
          <p:grpSpPr>
            <a:xfrm rot="19385170">
              <a:off x="5789189" y="3448679"/>
              <a:ext cx="204517" cy="293540"/>
              <a:chOff x="18561758" y="2385889"/>
              <a:chExt cx="2160750" cy="3102509"/>
            </a:xfrm>
          </p:grpSpPr>
          <p:sp>
            <p:nvSpPr>
              <p:cNvPr id="164" name="Freeform: Shape 4"/>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p:spPr>
            <p:txBody>
              <a:bodyPr anchor="ctr"/>
              <a:lstStyle/>
              <a:p>
                <a:pPr algn="ctr"/>
                <a:endParaRPr>
                  <a:latin typeface="+mn-lt"/>
                  <a:ea typeface="+mn-ea"/>
                  <a:cs typeface="+mn-ea"/>
                  <a:sym typeface="+mn-lt"/>
                </a:endParaRPr>
              </a:p>
            </p:txBody>
          </p:sp>
          <p:sp>
            <p:nvSpPr>
              <p:cNvPr id="165" name="Rectangle 5"/>
              <p:cNvSpPr/>
              <p:nvPr/>
            </p:nvSpPr>
            <p:spPr bwMode="auto">
              <a:xfrm>
                <a:off x="18721666" y="2532620"/>
                <a:ext cx="1842254" cy="2720479"/>
              </a:xfrm>
              <a:prstGeom prst="rect">
                <a:avLst/>
              </a:prstGeom>
              <a:solidFill>
                <a:srgbClr val="FFFFFF"/>
              </a:solidFill>
              <a:ln>
                <a:noFill/>
              </a:ln>
            </p:spPr>
            <p:txBody>
              <a:bodyPr anchor="ctr"/>
              <a:lstStyle/>
              <a:p>
                <a:pPr algn="ctr"/>
                <a:endParaRPr>
                  <a:latin typeface="+mn-lt"/>
                  <a:ea typeface="+mn-ea"/>
                  <a:cs typeface="+mn-ea"/>
                  <a:sym typeface="+mn-lt"/>
                </a:endParaRPr>
              </a:p>
            </p:txBody>
          </p:sp>
          <p:sp>
            <p:nvSpPr>
              <p:cNvPr id="166" name="Freeform: Shape 6"/>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p:spPr>
            <p:txBody>
              <a:bodyPr anchor="ctr"/>
              <a:lstStyle/>
              <a:p>
                <a:pPr algn="ctr"/>
                <a:endParaRPr>
                  <a:latin typeface="+mn-lt"/>
                  <a:ea typeface="+mn-ea"/>
                  <a:cs typeface="+mn-ea"/>
                  <a:sym typeface="+mn-lt"/>
                </a:endParaRPr>
              </a:p>
            </p:txBody>
          </p:sp>
          <p:sp>
            <p:nvSpPr>
              <p:cNvPr id="167" name="Freeform: Shape 7"/>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68" name="Freeform: Shape 8"/>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69" name="Freeform: Shape 9"/>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70" name="Freeform: Shape 10"/>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71" name="Freeform: Shape 11"/>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72" name="Freeform: Shape 12"/>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73" name="Freeform: Shape 13"/>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74" name="Freeform: Shape 14"/>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75" name="Freeform: Shape 15"/>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76" name="Freeform: Shape 16"/>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77" name="Freeform: Shape 17"/>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78" name="Freeform: Shape 18"/>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79" name="Freeform: Shape 19"/>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80" name="Freeform: Shape 20"/>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81" name="Freeform: Shape 21"/>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82" name="Freeform: Shape 22"/>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83" name="Freeform: Shape 23"/>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84" name="Freeform: Shape 24"/>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85" name="Freeform: Shape 25"/>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p:spPr>
            <p:txBody>
              <a:bodyPr anchor="ctr"/>
              <a:lstStyle/>
              <a:p>
                <a:pPr algn="ctr"/>
                <a:endParaRPr>
                  <a:latin typeface="+mn-lt"/>
                  <a:ea typeface="+mn-ea"/>
                  <a:cs typeface="+mn-ea"/>
                  <a:sym typeface="+mn-lt"/>
                </a:endParaRPr>
              </a:p>
            </p:txBody>
          </p:sp>
          <p:sp>
            <p:nvSpPr>
              <p:cNvPr id="186" name="Oval 26"/>
              <p:cNvSpPr/>
              <p:nvPr/>
            </p:nvSpPr>
            <p:spPr bwMode="auto">
              <a:xfrm>
                <a:off x="19181569" y="3993325"/>
                <a:ext cx="171803" cy="165238"/>
              </a:xfrm>
              <a:prstGeom prst="ellipse">
                <a:avLst/>
              </a:prstGeom>
              <a:solidFill>
                <a:srgbClr val="FF7352"/>
              </a:solidFill>
              <a:ln>
                <a:noFill/>
              </a:ln>
            </p:spPr>
            <p:txBody>
              <a:bodyPr anchor="ctr"/>
              <a:lstStyle/>
              <a:p>
                <a:pPr algn="ctr"/>
                <a:endParaRPr>
                  <a:latin typeface="+mn-lt"/>
                  <a:ea typeface="+mn-ea"/>
                  <a:cs typeface="+mn-ea"/>
                  <a:sym typeface="+mn-lt"/>
                </a:endParaRPr>
              </a:p>
            </p:txBody>
          </p:sp>
          <p:sp>
            <p:nvSpPr>
              <p:cNvPr id="187" name="Oval 27"/>
              <p:cNvSpPr/>
              <p:nvPr/>
            </p:nvSpPr>
            <p:spPr bwMode="auto">
              <a:xfrm>
                <a:off x="19659974" y="4276212"/>
                <a:ext cx="171803" cy="163916"/>
              </a:xfrm>
              <a:prstGeom prst="ellipse">
                <a:avLst/>
              </a:prstGeom>
              <a:solidFill>
                <a:srgbClr val="FF7352"/>
              </a:solidFill>
              <a:ln>
                <a:noFill/>
              </a:ln>
            </p:spPr>
            <p:txBody>
              <a:bodyPr anchor="ctr"/>
              <a:lstStyle/>
              <a:p>
                <a:pPr algn="ctr"/>
                <a:endParaRPr>
                  <a:latin typeface="+mn-lt"/>
                  <a:ea typeface="+mn-ea"/>
                  <a:cs typeface="+mn-ea"/>
                  <a:sym typeface="+mn-lt"/>
                </a:endParaRPr>
              </a:p>
            </p:txBody>
          </p:sp>
        </p:grpSp>
        <p:grpSp>
          <p:nvGrpSpPr>
            <p:cNvPr id="5" name="Group 28"/>
            <p:cNvGrpSpPr/>
            <p:nvPr/>
          </p:nvGrpSpPr>
          <p:grpSpPr>
            <a:xfrm rot="291304">
              <a:off x="4663524" y="4278219"/>
              <a:ext cx="615777" cy="613639"/>
              <a:chOff x="131763" y="111125"/>
              <a:chExt cx="3802063" cy="3789363"/>
            </a:xfrm>
          </p:grpSpPr>
          <p:sp>
            <p:nvSpPr>
              <p:cNvPr id="156" name="Freeform: Shape 29"/>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p:spPr>
            <p:txBody>
              <a:bodyPr anchor="ctr"/>
              <a:lstStyle/>
              <a:p>
                <a:pPr algn="ctr"/>
                <a:endParaRPr>
                  <a:latin typeface="+mn-lt"/>
                  <a:ea typeface="+mn-ea"/>
                  <a:cs typeface="+mn-ea"/>
                  <a:sym typeface="+mn-lt"/>
                </a:endParaRPr>
              </a:p>
            </p:txBody>
          </p:sp>
          <p:sp>
            <p:nvSpPr>
              <p:cNvPr id="157" name="Freeform: Shape 30"/>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p:spPr>
            <p:txBody>
              <a:bodyPr anchor="ctr"/>
              <a:lstStyle/>
              <a:p>
                <a:pPr algn="ctr"/>
                <a:endParaRPr>
                  <a:latin typeface="+mn-lt"/>
                  <a:ea typeface="+mn-ea"/>
                  <a:cs typeface="+mn-ea"/>
                  <a:sym typeface="+mn-lt"/>
                </a:endParaRPr>
              </a:p>
            </p:txBody>
          </p:sp>
          <p:sp>
            <p:nvSpPr>
              <p:cNvPr id="158" name="Freeform: Shape 31"/>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p:spPr>
            <p:txBody>
              <a:bodyPr anchor="ctr"/>
              <a:lstStyle/>
              <a:p>
                <a:pPr algn="ctr"/>
                <a:endParaRPr>
                  <a:latin typeface="+mn-lt"/>
                  <a:ea typeface="+mn-ea"/>
                  <a:cs typeface="+mn-ea"/>
                  <a:sym typeface="+mn-lt"/>
                </a:endParaRPr>
              </a:p>
            </p:txBody>
          </p:sp>
          <p:sp>
            <p:nvSpPr>
              <p:cNvPr id="159" name="Freeform: Shape 32"/>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p:spPr>
            <p:txBody>
              <a:bodyPr anchor="ctr"/>
              <a:lstStyle/>
              <a:p>
                <a:pPr algn="ctr"/>
                <a:endParaRPr>
                  <a:latin typeface="+mn-lt"/>
                  <a:ea typeface="+mn-ea"/>
                  <a:cs typeface="+mn-ea"/>
                  <a:sym typeface="+mn-lt"/>
                </a:endParaRPr>
              </a:p>
            </p:txBody>
          </p:sp>
          <p:sp>
            <p:nvSpPr>
              <p:cNvPr id="160" name="Freeform: Shape 33"/>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p:spPr>
            <p:txBody>
              <a:bodyPr anchor="ctr"/>
              <a:lstStyle/>
              <a:p>
                <a:pPr algn="ctr"/>
                <a:endParaRPr>
                  <a:latin typeface="+mn-lt"/>
                  <a:ea typeface="+mn-ea"/>
                  <a:cs typeface="+mn-ea"/>
                  <a:sym typeface="+mn-lt"/>
                </a:endParaRPr>
              </a:p>
            </p:txBody>
          </p:sp>
          <p:sp>
            <p:nvSpPr>
              <p:cNvPr id="161" name="Freeform: Shape 34"/>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62" name="Freeform: Shape 35"/>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p:spPr>
            <p:txBody>
              <a:bodyPr anchor="ctr"/>
              <a:lstStyle/>
              <a:p>
                <a:pPr algn="ctr"/>
                <a:endParaRPr>
                  <a:latin typeface="+mn-lt"/>
                  <a:ea typeface="+mn-ea"/>
                  <a:cs typeface="+mn-ea"/>
                  <a:sym typeface="+mn-lt"/>
                </a:endParaRPr>
              </a:p>
            </p:txBody>
          </p:sp>
          <p:sp>
            <p:nvSpPr>
              <p:cNvPr id="163" name="Freeform: Shape 36"/>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p:spPr>
            <p:txBody>
              <a:bodyPr anchor="ctr"/>
              <a:lstStyle/>
              <a:p>
                <a:pPr algn="ctr"/>
                <a:endParaRPr>
                  <a:latin typeface="+mn-lt"/>
                  <a:ea typeface="+mn-ea"/>
                  <a:cs typeface="+mn-ea"/>
                  <a:sym typeface="+mn-lt"/>
                </a:endParaRPr>
              </a:p>
            </p:txBody>
          </p:sp>
        </p:grpSp>
        <p:grpSp>
          <p:nvGrpSpPr>
            <p:cNvPr id="6" name="Group 37"/>
            <p:cNvGrpSpPr/>
            <p:nvPr/>
          </p:nvGrpSpPr>
          <p:grpSpPr>
            <a:xfrm rot="5400000">
              <a:off x="7092518" y="4288887"/>
              <a:ext cx="615532" cy="613878"/>
              <a:chOff x="131763" y="111125"/>
              <a:chExt cx="3802063" cy="3789363"/>
            </a:xfrm>
          </p:grpSpPr>
          <p:sp>
            <p:nvSpPr>
              <p:cNvPr id="148" name="Freeform: Shape 38"/>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p:spPr>
            <p:txBody>
              <a:bodyPr anchor="ctr"/>
              <a:lstStyle/>
              <a:p>
                <a:pPr algn="ctr"/>
                <a:endParaRPr>
                  <a:latin typeface="+mn-lt"/>
                  <a:ea typeface="+mn-ea"/>
                  <a:cs typeface="+mn-ea"/>
                  <a:sym typeface="+mn-lt"/>
                </a:endParaRPr>
              </a:p>
            </p:txBody>
          </p:sp>
          <p:sp>
            <p:nvSpPr>
              <p:cNvPr id="149" name="Freeform: Shape 39"/>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p:spPr>
            <p:txBody>
              <a:bodyPr anchor="ctr"/>
              <a:lstStyle/>
              <a:p>
                <a:pPr algn="ctr"/>
                <a:endParaRPr>
                  <a:latin typeface="+mn-lt"/>
                  <a:ea typeface="+mn-ea"/>
                  <a:cs typeface="+mn-ea"/>
                  <a:sym typeface="+mn-lt"/>
                </a:endParaRPr>
              </a:p>
            </p:txBody>
          </p:sp>
          <p:sp>
            <p:nvSpPr>
              <p:cNvPr id="150" name="Freeform: Shape 40"/>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p:spPr>
            <p:txBody>
              <a:bodyPr anchor="ctr"/>
              <a:lstStyle/>
              <a:p>
                <a:pPr algn="ctr"/>
                <a:endParaRPr>
                  <a:latin typeface="+mn-lt"/>
                  <a:ea typeface="+mn-ea"/>
                  <a:cs typeface="+mn-ea"/>
                  <a:sym typeface="+mn-lt"/>
                </a:endParaRPr>
              </a:p>
            </p:txBody>
          </p:sp>
          <p:sp>
            <p:nvSpPr>
              <p:cNvPr id="151" name="Freeform: Shape 41"/>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p:spPr>
            <p:txBody>
              <a:bodyPr anchor="ctr"/>
              <a:lstStyle/>
              <a:p>
                <a:pPr algn="ctr"/>
                <a:endParaRPr>
                  <a:latin typeface="+mn-lt"/>
                  <a:ea typeface="+mn-ea"/>
                  <a:cs typeface="+mn-ea"/>
                  <a:sym typeface="+mn-lt"/>
                </a:endParaRPr>
              </a:p>
            </p:txBody>
          </p:sp>
          <p:sp>
            <p:nvSpPr>
              <p:cNvPr id="152" name="Freeform: Shape 42"/>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p:spPr>
            <p:txBody>
              <a:bodyPr anchor="ctr"/>
              <a:lstStyle/>
              <a:p>
                <a:pPr algn="ctr"/>
                <a:endParaRPr>
                  <a:latin typeface="+mn-lt"/>
                  <a:ea typeface="+mn-ea"/>
                  <a:cs typeface="+mn-ea"/>
                  <a:sym typeface="+mn-lt"/>
                </a:endParaRPr>
              </a:p>
            </p:txBody>
          </p:sp>
          <p:sp>
            <p:nvSpPr>
              <p:cNvPr id="153" name="Freeform: Shape 43"/>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p:spPr>
            <p:txBody>
              <a:bodyPr anchor="ctr"/>
              <a:lstStyle/>
              <a:p>
                <a:pPr algn="ctr"/>
                <a:endParaRPr>
                  <a:latin typeface="+mn-lt"/>
                  <a:ea typeface="+mn-ea"/>
                  <a:cs typeface="+mn-ea"/>
                  <a:sym typeface="+mn-lt"/>
                </a:endParaRPr>
              </a:p>
            </p:txBody>
          </p:sp>
          <p:sp>
            <p:nvSpPr>
              <p:cNvPr id="154" name="Freeform: Shape 44"/>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p:spPr>
            <p:txBody>
              <a:bodyPr anchor="ctr"/>
              <a:lstStyle/>
              <a:p>
                <a:pPr algn="ctr"/>
                <a:endParaRPr>
                  <a:latin typeface="+mn-lt"/>
                  <a:ea typeface="+mn-ea"/>
                  <a:cs typeface="+mn-ea"/>
                  <a:sym typeface="+mn-lt"/>
                </a:endParaRPr>
              </a:p>
            </p:txBody>
          </p:sp>
          <p:sp>
            <p:nvSpPr>
              <p:cNvPr id="155" name="Freeform: Shape 45"/>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p:spPr>
            <p:txBody>
              <a:bodyPr anchor="ctr"/>
              <a:lstStyle/>
              <a:p>
                <a:pPr algn="ctr"/>
                <a:endParaRPr>
                  <a:latin typeface="+mn-lt"/>
                  <a:ea typeface="+mn-ea"/>
                  <a:cs typeface="+mn-ea"/>
                  <a:sym typeface="+mn-lt"/>
                </a:endParaRPr>
              </a:p>
            </p:txBody>
          </p:sp>
        </p:grpSp>
        <p:grpSp>
          <p:nvGrpSpPr>
            <p:cNvPr id="7" name="Group 46"/>
            <p:cNvGrpSpPr/>
            <p:nvPr/>
          </p:nvGrpSpPr>
          <p:grpSpPr>
            <a:xfrm>
              <a:off x="5034549" y="3725480"/>
              <a:ext cx="2303998" cy="1971711"/>
              <a:chOff x="9724729" y="7787490"/>
              <a:chExt cx="4606783" cy="3943931"/>
            </a:xfrm>
          </p:grpSpPr>
          <p:sp>
            <p:nvSpPr>
              <p:cNvPr id="102" name="Freeform: Shape 47"/>
              <p:cNvSpPr/>
              <p:nvPr/>
            </p:nvSpPr>
            <p:spPr bwMode="auto">
              <a:xfrm>
                <a:off x="11792173" y="8870221"/>
                <a:ext cx="471894" cy="359500"/>
              </a:xfrm>
              <a:custGeom>
                <a:avLst/>
                <a:gdLst>
                  <a:gd name="T0" fmla="*/ 0 w 988"/>
                  <a:gd name="T1" fmla="*/ 0 h 753"/>
                  <a:gd name="T2" fmla="*/ 0 w 988"/>
                  <a:gd name="T3" fmla="*/ 437 h 753"/>
                  <a:gd name="T4" fmla="*/ 482 w 988"/>
                  <a:gd name="T5" fmla="*/ 752 h 753"/>
                  <a:gd name="T6" fmla="*/ 987 w 988"/>
                  <a:gd name="T7" fmla="*/ 437 h 753"/>
                  <a:gd name="T8" fmla="*/ 987 w 988"/>
                  <a:gd name="T9" fmla="*/ 0 h 753"/>
                  <a:gd name="T10" fmla="*/ 0 w 988"/>
                  <a:gd name="T11" fmla="*/ 0 h 753"/>
                </a:gdLst>
                <a:ahLst/>
                <a:cxnLst>
                  <a:cxn ang="0">
                    <a:pos x="T0" y="T1"/>
                  </a:cxn>
                  <a:cxn ang="0">
                    <a:pos x="T2" y="T3"/>
                  </a:cxn>
                  <a:cxn ang="0">
                    <a:pos x="T4" y="T5"/>
                  </a:cxn>
                  <a:cxn ang="0">
                    <a:pos x="T6" y="T7"/>
                  </a:cxn>
                  <a:cxn ang="0">
                    <a:pos x="T8" y="T9"/>
                  </a:cxn>
                  <a:cxn ang="0">
                    <a:pos x="T10" y="T11"/>
                  </a:cxn>
                </a:cxnLst>
                <a:rect l="0" t="0" r="r" b="b"/>
                <a:pathLst>
                  <a:path w="988" h="753">
                    <a:moveTo>
                      <a:pt x="0" y="0"/>
                    </a:moveTo>
                    <a:lnTo>
                      <a:pt x="0" y="437"/>
                    </a:lnTo>
                    <a:lnTo>
                      <a:pt x="482" y="752"/>
                    </a:lnTo>
                    <a:lnTo>
                      <a:pt x="987" y="437"/>
                    </a:lnTo>
                    <a:lnTo>
                      <a:pt x="987" y="0"/>
                    </a:lnTo>
                    <a:lnTo>
                      <a:pt x="0" y="0"/>
                    </a:lnTo>
                  </a:path>
                </a:pathLst>
              </a:custGeom>
              <a:solidFill>
                <a:srgbClr val="FDD8A5"/>
              </a:solidFill>
              <a:ln>
                <a:noFill/>
              </a:ln>
              <a:effectLst/>
            </p:spPr>
            <p:txBody>
              <a:bodyPr anchor="ctr"/>
              <a:lstStyle/>
              <a:p>
                <a:pPr algn="ctr"/>
                <a:endParaRPr>
                  <a:latin typeface="+mn-lt"/>
                  <a:ea typeface="+mn-ea"/>
                  <a:cs typeface="+mn-ea"/>
                  <a:sym typeface="+mn-lt"/>
                </a:endParaRPr>
              </a:p>
            </p:txBody>
          </p:sp>
          <p:sp>
            <p:nvSpPr>
              <p:cNvPr id="103" name="Freeform: Shape 48"/>
              <p:cNvSpPr/>
              <p:nvPr/>
            </p:nvSpPr>
            <p:spPr bwMode="auto">
              <a:xfrm>
                <a:off x="11792173" y="8870221"/>
                <a:ext cx="471894" cy="359500"/>
              </a:xfrm>
              <a:custGeom>
                <a:avLst/>
                <a:gdLst>
                  <a:gd name="T0" fmla="*/ 0 w 988"/>
                  <a:gd name="T1" fmla="*/ 0 h 753"/>
                  <a:gd name="T2" fmla="*/ 0 w 988"/>
                  <a:gd name="T3" fmla="*/ 437 h 753"/>
                  <a:gd name="T4" fmla="*/ 482 w 988"/>
                  <a:gd name="T5" fmla="*/ 752 h 753"/>
                  <a:gd name="T6" fmla="*/ 987 w 988"/>
                  <a:gd name="T7" fmla="*/ 437 h 753"/>
                  <a:gd name="T8" fmla="*/ 987 w 988"/>
                  <a:gd name="T9" fmla="*/ 0 h 753"/>
                  <a:gd name="T10" fmla="*/ 0 w 988"/>
                  <a:gd name="T11" fmla="*/ 0 h 753"/>
                </a:gdLst>
                <a:ahLst/>
                <a:cxnLst>
                  <a:cxn ang="0">
                    <a:pos x="T0" y="T1"/>
                  </a:cxn>
                  <a:cxn ang="0">
                    <a:pos x="T2" y="T3"/>
                  </a:cxn>
                  <a:cxn ang="0">
                    <a:pos x="T4" y="T5"/>
                  </a:cxn>
                  <a:cxn ang="0">
                    <a:pos x="T6" y="T7"/>
                  </a:cxn>
                  <a:cxn ang="0">
                    <a:pos x="T8" y="T9"/>
                  </a:cxn>
                  <a:cxn ang="0">
                    <a:pos x="T10" y="T11"/>
                  </a:cxn>
                </a:cxnLst>
                <a:rect l="0" t="0" r="r" b="b"/>
                <a:pathLst>
                  <a:path w="988" h="753">
                    <a:moveTo>
                      <a:pt x="0" y="0"/>
                    </a:moveTo>
                    <a:lnTo>
                      <a:pt x="0" y="437"/>
                    </a:lnTo>
                    <a:lnTo>
                      <a:pt x="482" y="752"/>
                    </a:lnTo>
                    <a:lnTo>
                      <a:pt x="987" y="437"/>
                    </a:lnTo>
                    <a:lnTo>
                      <a:pt x="987" y="0"/>
                    </a:lnTo>
                    <a:lnTo>
                      <a:pt x="0" y="0"/>
                    </a:lnTo>
                  </a:path>
                </a:pathLst>
              </a:custGeom>
              <a:solidFill>
                <a:srgbClr val="FDD8A5"/>
              </a:solidFill>
              <a:ln>
                <a:noFill/>
              </a:ln>
              <a:effectLst/>
            </p:spPr>
            <p:txBody>
              <a:bodyPr anchor="ctr"/>
              <a:lstStyle/>
              <a:p>
                <a:pPr algn="ctr"/>
                <a:endParaRPr>
                  <a:latin typeface="+mn-lt"/>
                  <a:ea typeface="+mn-ea"/>
                  <a:cs typeface="+mn-ea"/>
                  <a:sym typeface="+mn-lt"/>
                </a:endParaRPr>
              </a:p>
            </p:txBody>
          </p:sp>
          <p:sp>
            <p:nvSpPr>
              <p:cNvPr id="104" name="Freeform: Shape 49"/>
              <p:cNvSpPr/>
              <p:nvPr/>
            </p:nvSpPr>
            <p:spPr bwMode="auto">
              <a:xfrm>
                <a:off x="11792173" y="8870221"/>
                <a:ext cx="471894" cy="289715"/>
              </a:xfrm>
              <a:custGeom>
                <a:avLst/>
                <a:gdLst>
                  <a:gd name="T0" fmla="*/ 0 w 988"/>
                  <a:gd name="T1" fmla="*/ 0 h 610"/>
                  <a:gd name="T2" fmla="*/ 0 w 988"/>
                  <a:gd name="T3" fmla="*/ 437 h 610"/>
                  <a:gd name="T4" fmla="*/ 267 w 988"/>
                  <a:gd name="T5" fmla="*/ 609 h 610"/>
                  <a:gd name="T6" fmla="*/ 987 w 988"/>
                  <a:gd name="T7" fmla="*/ 163 h 610"/>
                  <a:gd name="T8" fmla="*/ 987 w 988"/>
                  <a:gd name="T9" fmla="*/ 0 h 610"/>
                  <a:gd name="T10" fmla="*/ 0 w 988"/>
                  <a:gd name="T11" fmla="*/ 0 h 610"/>
                </a:gdLst>
                <a:ahLst/>
                <a:cxnLst>
                  <a:cxn ang="0">
                    <a:pos x="T0" y="T1"/>
                  </a:cxn>
                  <a:cxn ang="0">
                    <a:pos x="T2" y="T3"/>
                  </a:cxn>
                  <a:cxn ang="0">
                    <a:pos x="T4" y="T5"/>
                  </a:cxn>
                  <a:cxn ang="0">
                    <a:pos x="T6" y="T7"/>
                  </a:cxn>
                  <a:cxn ang="0">
                    <a:pos x="T8" y="T9"/>
                  </a:cxn>
                  <a:cxn ang="0">
                    <a:pos x="T10" y="T11"/>
                  </a:cxn>
                </a:cxnLst>
                <a:rect l="0" t="0" r="r" b="b"/>
                <a:pathLst>
                  <a:path w="988" h="610">
                    <a:moveTo>
                      <a:pt x="0" y="0"/>
                    </a:moveTo>
                    <a:lnTo>
                      <a:pt x="0" y="437"/>
                    </a:lnTo>
                    <a:lnTo>
                      <a:pt x="267" y="609"/>
                    </a:lnTo>
                    <a:lnTo>
                      <a:pt x="987" y="163"/>
                    </a:lnTo>
                    <a:lnTo>
                      <a:pt x="987" y="0"/>
                    </a:lnTo>
                    <a:lnTo>
                      <a:pt x="0" y="0"/>
                    </a:lnTo>
                  </a:path>
                </a:pathLst>
              </a:custGeom>
              <a:solidFill>
                <a:srgbClr val="F6BF84"/>
              </a:solidFill>
              <a:ln>
                <a:noFill/>
              </a:ln>
              <a:effectLst/>
            </p:spPr>
            <p:txBody>
              <a:bodyPr anchor="ctr"/>
              <a:lstStyle/>
              <a:p>
                <a:pPr algn="ctr"/>
                <a:endParaRPr>
                  <a:latin typeface="+mn-lt"/>
                  <a:ea typeface="+mn-ea"/>
                  <a:cs typeface="+mn-ea"/>
                  <a:sym typeface="+mn-lt"/>
                </a:endParaRPr>
              </a:p>
            </p:txBody>
          </p:sp>
          <p:sp>
            <p:nvSpPr>
              <p:cNvPr id="105" name="Freeform: Shape 50"/>
              <p:cNvSpPr/>
              <p:nvPr/>
            </p:nvSpPr>
            <p:spPr bwMode="auto">
              <a:xfrm>
                <a:off x="11553052" y="7924946"/>
                <a:ext cx="948020" cy="1125025"/>
              </a:xfrm>
              <a:custGeom>
                <a:avLst/>
                <a:gdLst>
                  <a:gd name="T0" fmla="*/ 1867 w 1979"/>
                  <a:gd name="T1" fmla="*/ 1003 h 2349"/>
                  <a:gd name="T2" fmla="*/ 1867 w 1979"/>
                  <a:gd name="T3" fmla="*/ 1003 h 2349"/>
                  <a:gd name="T4" fmla="*/ 1763 w 1979"/>
                  <a:gd name="T5" fmla="*/ 1010 h 2349"/>
                  <a:gd name="T6" fmla="*/ 991 w 1979"/>
                  <a:gd name="T7" fmla="*/ 0 h 2349"/>
                  <a:gd name="T8" fmla="*/ 214 w 1979"/>
                  <a:gd name="T9" fmla="*/ 1010 h 2349"/>
                  <a:gd name="T10" fmla="*/ 115 w 1979"/>
                  <a:gd name="T11" fmla="*/ 1003 h 2349"/>
                  <a:gd name="T12" fmla="*/ 282 w 1979"/>
                  <a:gd name="T13" fmla="*/ 1552 h 2349"/>
                  <a:gd name="T14" fmla="*/ 541 w 1979"/>
                  <a:gd name="T15" fmla="*/ 2089 h 2349"/>
                  <a:gd name="T16" fmla="*/ 991 w 1979"/>
                  <a:gd name="T17" fmla="*/ 2348 h 2349"/>
                  <a:gd name="T18" fmla="*/ 1449 w 1979"/>
                  <a:gd name="T19" fmla="*/ 2058 h 2349"/>
                  <a:gd name="T20" fmla="*/ 1700 w 1979"/>
                  <a:gd name="T21" fmla="*/ 1552 h 2349"/>
                  <a:gd name="T22" fmla="*/ 1867 w 1979"/>
                  <a:gd name="T23" fmla="*/ 1003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9" h="2349">
                    <a:moveTo>
                      <a:pt x="1867" y="1003"/>
                    </a:moveTo>
                    <a:lnTo>
                      <a:pt x="1867" y="1003"/>
                    </a:lnTo>
                    <a:cubicBezTo>
                      <a:pt x="1867" y="1003"/>
                      <a:pt x="1799" y="923"/>
                      <a:pt x="1763" y="1010"/>
                    </a:cubicBezTo>
                    <a:cubicBezTo>
                      <a:pt x="1763" y="1010"/>
                      <a:pt x="1978" y="0"/>
                      <a:pt x="991" y="0"/>
                    </a:cubicBezTo>
                    <a:cubicBezTo>
                      <a:pt x="0" y="0"/>
                      <a:pt x="214" y="1010"/>
                      <a:pt x="214" y="1010"/>
                    </a:cubicBezTo>
                    <a:cubicBezTo>
                      <a:pt x="183" y="923"/>
                      <a:pt x="115" y="1003"/>
                      <a:pt x="115" y="1003"/>
                    </a:cubicBezTo>
                    <a:cubicBezTo>
                      <a:pt x="60" y="1508"/>
                      <a:pt x="282" y="1552"/>
                      <a:pt x="282" y="1552"/>
                    </a:cubicBezTo>
                    <a:cubicBezTo>
                      <a:pt x="282" y="1552"/>
                      <a:pt x="282" y="1831"/>
                      <a:pt x="541" y="2089"/>
                    </a:cubicBezTo>
                    <a:cubicBezTo>
                      <a:pt x="800" y="2348"/>
                      <a:pt x="991" y="2348"/>
                      <a:pt x="991" y="2348"/>
                    </a:cubicBezTo>
                    <a:cubicBezTo>
                      <a:pt x="991" y="2348"/>
                      <a:pt x="1194" y="2316"/>
                      <a:pt x="1449" y="2058"/>
                    </a:cubicBezTo>
                    <a:cubicBezTo>
                      <a:pt x="1707" y="1799"/>
                      <a:pt x="1700" y="1552"/>
                      <a:pt x="1700" y="1552"/>
                    </a:cubicBezTo>
                    <a:cubicBezTo>
                      <a:pt x="1700" y="1552"/>
                      <a:pt x="1922" y="1508"/>
                      <a:pt x="1867" y="1003"/>
                    </a:cubicBezTo>
                  </a:path>
                </a:pathLst>
              </a:custGeom>
              <a:solidFill>
                <a:srgbClr val="FDD8A5"/>
              </a:solidFill>
              <a:ln>
                <a:noFill/>
              </a:ln>
              <a:effectLst/>
            </p:spPr>
            <p:txBody>
              <a:bodyPr anchor="ctr"/>
              <a:lstStyle/>
              <a:p>
                <a:pPr algn="ctr"/>
                <a:endParaRPr>
                  <a:latin typeface="+mn-lt"/>
                  <a:ea typeface="+mn-ea"/>
                  <a:cs typeface="+mn-ea"/>
                  <a:sym typeface="+mn-lt"/>
                </a:endParaRPr>
              </a:p>
            </p:txBody>
          </p:sp>
          <p:sp>
            <p:nvSpPr>
              <p:cNvPr id="106" name="Freeform: Shape 51"/>
              <p:cNvSpPr/>
              <p:nvPr/>
            </p:nvSpPr>
            <p:spPr bwMode="auto">
              <a:xfrm>
                <a:off x="11578446" y="7787490"/>
                <a:ext cx="886652" cy="699968"/>
              </a:xfrm>
              <a:custGeom>
                <a:avLst/>
                <a:gdLst>
                  <a:gd name="T0" fmla="*/ 180 w 1853"/>
                  <a:gd name="T1" fmla="*/ 1461 h 1462"/>
                  <a:gd name="T2" fmla="*/ 180 w 1853"/>
                  <a:gd name="T3" fmla="*/ 1461 h 1462"/>
                  <a:gd name="T4" fmla="*/ 247 w 1853"/>
                  <a:gd name="T5" fmla="*/ 1158 h 1462"/>
                  <a:gd name="T6" fmla="*/ 347 w 1853"/>
                  <a:gd name="T7" fmla="*/ 856 h 1462"/>
                  <a:gd name="T8" fmla="*/ 446 w 1853"/>
                  <a:gd name="T9" fmla="*/ 732 h 1462"/>
                  <a:gd name="T10" fmla="*/ 1000 w 1853"/>
                  <a:gd name="T11" fmla="*/ 887 h 1462"/>
                  <a:gd name="T12" fmla="*/ 1461 w 1853"/>
                  <a:gd name="T13" fmla="*/ 955 h 1462"/>
                  <a:gd name="T14" fmla="*/ 1358 w 1853"/>
                  <a:gd name="T15" fmla="*/ 832 h 1462"/>
                  <a:gd name="T16" fmla="*/ 1561 w 1853"/>
                  <a:gd name="T17" fmla="*/ 832 h 1462"/>
                  <a:gd name="T18" fmla="*/ 1628 w 1853"/>
                  <a:gd name="T19" fmla="*/ 1071 h 1462"/>
                  <a:gd name="T20" fmla="*/ 1708 w 1853"/>
                  <a:gd name="T21" fmla="*/ 1461 h 1462"/>
                  <a:gd name="T22" fmla="*/ 1796 w 1853"/>
                  <a:gd name="T23" fmla="*/ 1373 h 1462"/>
                  <a:gd name="T24" fmla="*/ 1852 w 1853"/>
                  <a:gd name="T25" fmla="*/ 1182 h 1462"/>
                  <a:gd name="T26" fmla="*/ 1852 w 1853"/>
                  <a:gd name="T27" fmla="*/ 565 h 1462"/>
                  <a:gd name="T28" fmla="*/ 944 w 1853"/>
                  <a:gd name="T29" fmla="*/ 0 h 1462"/>
                  <a:gd name="T30" fmla="*/ 44 w 1853"/>
                  <a:gd name="T31" fmla="*/ 621 h 1462"/>
                  <a:gd name="T32" fmla="*/ 44 w 1853"/>
                  <a:gd name="T33" fmla="*/ 1202 h 1462"/>
                  <a:gd name="T34" fmla="*/ 180 w 1853"/>
                  <a:gd name="T35" fmla="*/ 1461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3" h="1462">
                    <a:moveTo>
                      <a:pt x="180" y="1461"/>
                    </a:moveTo>
                    <a:lnTo>
                      <a:pt x="180" y="1461"/>
                    </a:lnTo>
                    <a:cubicBezTo>
                      <a:pt x="247" y="1158"/>
                      <a:pt x="247" y="1158"/>
                      <a:pt x="247" y="1158"/>
                    </a:cubicBezTo>
                    <a:cubicBezTo>
                      <a:pt x="247" y="1158"/>
                      <a:pt x="315" y="912"/>
                      <a:pt x="347" y="856"/>
                    </a:cubicBezTo>
                    <a:cubicBezTo>
                      <a:pt x="383" y="800"/>
                      <a:pt x="446" y="732"/>
                      <a:pt x="446" y="732"/>
                    </a:cubicBezTo>
                    <a:cubicBezTo>
                      <a:pt x="446" y="732"/>
                      <a:pt x="629" y="812"/>
                      <a:pt x="1000" y="887"/>
                    </a:cubicBezTo>
                    <a:cubicBezTo>
                      <a:pt x="1370" y="967"/>
                      <a:pt x="1461" y="955"/>
                      <a:pt x="1461" y="955"/>
                    </a:cubicBezTo>
                    <a:cubicBezTo>
                      <a:pt x="1358" y="832"/>
                      <a:pt x="1358" y="832"/>
                      <a:pt x="1358" y="832"/>
                    </a:cubicBezTo>
                    <a:cubicBezTo>
                      <a:pt x="1561" y="832"/>
                      <a:pt x="1561" y="832"/>
                      <a:pt x="1561" y="832"/>
                    </a:cubicBezTo>
                    <a:cubicBezTo>
                      <a:pt x="1561" y="832"/>
                      <a:pt x="1573" y="1011"/>
                      <a:pt x="1628" y="1071"/>
                    </a:cubicBezTo>
                    <a:cubicBezTo>
                      <a:pt x="1684" y="1126"/>
                      <a:pt x="1708" y="1461"/>
                      <a:pt x="1708" y="1461"/>
                    </a:cubicBezTo>
                    <a:cubicBezTo>
                      <a:pt x="1796" y="1373"/>
                      <a:pt x="1796" y="1373"/>
                      <a:pt x="1796" y="1373"/>
                    </a:cubicBezTo>
                    <a:cubicBezTo>
                      <a:pt x="1852" y="1182"/>
                      <a:pt x="1852" y="1182"/>
                      <a:pt x="1852" y="1182"/>
                    </a:cubicBezTo>
                    <a:cubicBezTo>
                      <a:pt x="1852" y="565"/>
                      <a:pt x="1852" y="565"/>
                      <a:pt x="1852" y="565"/>
                    </a:cubicBezTo>
                    <a:cubicBezTo>
                      <a:pt x="1852" y="565"/>
                      <a:pt x="1616" y="0"/>
                      <a:pt x="944" y="0"/>
                    </a:cubicBezTo>
                    <a:cubicBezTo>
                      <a:pt x="271" y="0"/>
                      <a:pt x="44" y="621"/>
                      <a:pt x="44" y="621"/>
                    </a:cubicBezTo>
                    <a:cubicBezTo>
                      <a:pt x="44" y="621"/>
                      <a:pt x="0" y="1146"/>
                      <a:pt x="44" y="1202"/>
                    </a:cubicBezTo>
                    <a:cubicBezTo>
                      <a:pt x="88" y="1258"/>
                      <a:pt x="180" y="1461"/>
                      <a:pt x="180" y="1461"/>
                    </a:cubicBezTo>
                  </a:path>
                </a:pathLst>
              </a:custGeom>
              <a:solidFill>
                <a:srgbClr val="4A4847"/>
              </a:solidFill>
              <a:ln>
                <a:noFill/>
              </a:ln>
              <a:effectLst/>
            </p:spPr>
            <p:txBody>
              <a:bodyPr anchor="ctr"/>
              <a:lstStyle/>
              <a:p>
                <a:pPr algn="ctr"/>
                <a:endParaRPr>
                  <a:latin typeface="+mn-lt"/>
                  <a:ea typeface="+mn-ea"/>
                  <a:cs typeface="+mn-ea"/>
                  <a:sym typeface="+mn-lt"/>
                </a:endParaRPr>
              </a:p>
            </p:txBody>
          </p:sp>
          <p:sp>
            <p:nvSpPr>
              <p:cNvPr id="107" name="Freeform: Shape 52"/>
              <p:cNvSpPr/>
              <p:nvPr/>
            </p:nvSpPr>
            <p:spPr bwMode="auto">
              <a:xfrm>
                <a:off x="9735309" y="9866248"/>
                <a:ext cx="785079" cy="401795"/>
              </a:xfrm>
              <a:custGeom>
                <a:avLst/>
                <a:gdLst>
                  <a:gd name="T0" fmla="*/ 637 w 1641"/>
                  <a:gd name="T1" fmla="*/ 8 h 841"/>
                  <a:gd name="T2" fmla="*/ 637 w 1641"/>
                  <a:gd name="T3" fmla="*/ 8 h 841"/>
                  <a:gd name="T4" fmla="*/ 1039 w 1641"/>
                  <a:gd name="T5" fmla="*/ 123 h 841"/>
                  <a:gd name="T6" fmla="*/ 1394 w 1641"/>
                  <a:gd name="T7" fmla="*/ 267 h 841"/>
                  <a:gd name="T8" fmla="*/ 1493 w 1641"/>
                  <a:gd name="T9" fmla="*/ 394 h 841"/>
                  <a:gd name="T10" fmla="*/ 1640 w 1641"/>
                  <a:gd name="T11" fmla="*/ 513 h 841"/>
                  <a:gd name="T12" fmla="*/ 1298 w 1641"/>
                  <a:gd name="T13" fmla="*/ 840 h 841"/>
                  <a:gd name="T14" fmla="*/ 1139 w 1641"/>
                  <a:gd name="T15" fmla="*/ 752 h 841"/>
                  <a:gd name="T16" fmla="*/ 482 w 1641"/>
                  <a:gd name="T17" fmla="*/ 597 h 841"/>
                  <a:gd name="T18" fmla="*/ 4 w 1641"/>
                  <a:gd name="T19" fmla="*/ 59 h 841"/>
                  <a:gd name="T20" fmla="*/ 20 w 1641"/>
                  <a:gd name="T21" fmla="*/ 8 h 841"/>
                  <a:gd name="T22" fmla="*/ 195 w 1641"/>
                  <a:gd name="T23" fmla="*/ 95 h 841"/>
                  <a:gd name="T24" fmla="*/ 462 w 1641"/>
                  <a:gd name="T25" fmla="*/ 362 h 841"/>
                  <a:gd name="T26" fmla="*/ 203 w 1641"/>
                  <a:gd name="T27" fmla="*/ 59 h 841"/>
                  <a:gd name="T28" fmla="*/ 203 w 1641"/>
                  <a:gd name="T29" fmla="*/ 8 h 841"/>
                  <a:gd name="T30" fmla="*/ 382 w 1641"/>
                  <a:gd name="T31" fmla="*/ 87 h 841"/>
                  <a:gd name="T32" fmla="*/ 848 w 1641"/>
                  <a:gd name="T33" fmla="*/ 390 h 841"/>
                  <a:gd name="T34" fmla="*/ 940 w 1641"/>
                  <a:gd name="T35" fmla="*/ 263 h 841"/>
                  <a:gd name="T36" fmla="*/ 741 w 1641"/>
                  <a:gd name="T37" fmla="*/ 211 h 841"/>
                  <a:gd name="T38" fmla="*/ 637 w 1641"/>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1" h="841">
                    <a:moveTo>
                      <a:pt x="637" y="8"/>
                    </a:moveTo>
                    <a:lnTo>
                      <a:pt x="637" y="8"/>
                    </a:lnTo>
                    <a:cubicBezTo>
                      <a:pt x="637" y="8"/>
                      <a:pt x="959" y="111"/>
                      <a:pt x="1039" y="123"/>
                    </a:cubicBezTo>
                    <a:cubicBezTo>
                      <a:pt x="1118" y="135"/>
                      <a:pt x="1298" y="159"/>
                      <a:pt x="1394" y="267"/>
                    </a:cubicBezTo>
                    <a:cubicBezTo>
                      <a:pt x="1489" y="374"/>
                      <a:pt x="1457" y="366"/>
                      <a:pt x="1493" y="394"/>
                    </a:cubicBezTo>
                    <a:cubicBezTo>
                      <a:pt x="1525" y="422"/>
                      <a:pt x="1640" y="513"/>
                      <a:pt x="1640" y="513"/>
                    </a:cubicBezTo>
                    <a:cubicBezTo>
                      <a:pt x="1298" y="840"/>
                      <a:pt x="1298" y="840"/>
                      <a:pt x="1298" y="840"/>
                    </a:cubicBezTo>
                    <a:cubicBezTo>
                      <a:pt x="1298" y="840"/>
                      <a:pt x="1179" y="764"/>
                      <a:pt x="1139" y="752"/>
                    </a:cubicBezTo>
                    <a:cubicBezTo>
                      <a:pt x="1103" y="740"/>
                      <a:pt x="526" y="625"/>
                      <a:pt x="482" y="597"/>
                    </a:cubicBezTo>
                    <a:cubicBezTo>
                      <a:pt x="434" y="569"/>
                      <a:pt x="8" y="75"/>
                      <a:pt x="4" y="59"/>
                    </a:cubicBezTo>
                    <a:cubicBezTo>
                      <a:pt x="0" y="43"/>
                      <a:pt x="0" y="16"/>
                      <a:pt x="20" y="8"/>
                    </a:cubicBezTo>
                    <a:cubicBezTo>
                      <a:pt x="40" y="3"/>
                      <a:pt x="115" y="0"/>
                      <a:pt x="195" y="95"/>
                    </a:cubicBezTo>
                    <a:cubicBezTo>
                      <a:pt x="275" y="187"/>
                      <a:pt x="462" y="362"/>
                      <a:pt x="462" y="362"/>
                    </a:cubicBezTo>
                    <a:cubicBezTo>
                      <a:pt x="203" y="59"/>
                      <a:pt x="203" y="59"/>
                      <a:pt x="203" y="59"/>
                    </a:cubicBezTo>
                    <a:cubicBezTo>
                      <a:pt x="203" y="59"/>
                      <a:pt x="195" y="8"/>
                      <a:pt x="203" y="8"/>
                    </a:cubicBezTo>
                    <a:cubicBezTo>
                      <a:pt x="215" y="8"/>
                      <a:pt x="295" y="0"/>
                      <a:pt x="382" y="87"/>
                    </a:cubicBezTo>
                    <a:cubicBezTo>
                      <a:pt x="474" y="179"/>
                      <a:pt x="657" y="406"/>
                      <a:pt x="848" y="390"/>
                    </a:cubicBezTo>
                    <a:cubicBezTo>
                      <a:pt x="1043" y="370"/>
                      <a:pt x="940" y="263"/>
                      <a:pt x="940" y="263"/>
                    </a:cubicBezTo>
                    <a:cubicBezTo>
                      <a:pt x="940" y="263"/>
                      <a:pt x="780" y="211"/>
                      <a:pt x="741" y="211"/>
                    </a:cubicBezTo>
                    <a:cubicBezTo>
                      <a:pt x="701" y="211"/>
                      <a:pt x="589" y="115"/>
                      <a:pt x="637" y="8"/>
                    </a:cubicBezTo>
                  </a:path>
                </a:pathLst>
              </a:custGeom>
              <a:solidFill>
                <a:srgbClr val="FDD8A5"/>
              </a:solidFill>
              <a:ln>
                <a:noFill/>
              </a:ln>
              <a:effectLst/>
            </p:spPr>
            <p:txBody>
              <a:bodyPr anchor="ctr"/>
              <a:lstStyle/>
              <a:p>
                <a:pPr algn="ctr"/>
                <a:endParaRPr>
                  <a:latin typeface="+mn-lt"/>
                  <a:ea typeface="+mn-ea"/>
                  <a:cs typeface="+mn-ea"/>
                  <a:sym typeface="+mn-lt"/>
                </a:endParaRPr>
              </a:p>
            </p:txBody>
          </p:sp>
          <p:sp>
            <p:nvSpPr>
              <p:cNvPr id="108" name="Freeform: Shape 53"/>
              <p:cNvSpPr/>
              <p:nvPr/>
            </p:nvSpPr>
            <p:spPr bwMode="auto">
              <a:xfrm>
                <a:off x="10001940" y="8525523"/>
                <a:ext cx="234889" cy="391221"/>
              </a:xfrm>
              <a:custGeom>
                <a:avLst/>
                <a:gdLst>
                  <a:gd name="T0" fmla="*/ 494 w 495"/>
                  <a:gd name="T1" fmla="*/ 584 h 820"/>
                  <a:gd name="T2" fmla="*/ 494 w 495"/>
                  <a:gd name="T3" fmla="*/ 584 h 820"/>
                  <a:gd name="T4" fmla="*/ 199 w 495"/>
                  <a:gd name="T5" fmla="*/ 477 h 820"/>
                  <a:gd name="T6" fmla="*/ 196 w 495"/>
                  <a:gd name="T7" fmla="*/ 445 h 820"/>
                  <a:gd name="T8" fmla="*/ 327 w 495"/>
                  <a:gd name="T9" fmla="*/ 203 h 820"/>
                  <a:gd name="T10" fmla="*/ 339 w 495"/>
                  <a:gd name="T11" fmla="*/ 119 h 820"/>
                  <a:gd name="T12" fmla="*/ 223 w 495"/>
                  <a:gd name="T13" fmla="*/ 154 h 820"/>
                  <a:gd name="T14" fmla="*/ 223 w 495"/>
                  <a:gd name="T15" fmla="*/ 154 h 820"/>
                  <a:gd name="T16" fmla="*/ 215 w 495"/>
                  <a:gd name="T17" fmla="*/ 166 h 820"/>
                  <a:gd name="T18" fmla="*/ 211 w 495"/>
                  <a:gd name="T19" fmla="*/ 175 h 820"/>
                  <a:gd name="T20" fmla="*/ 152 w 495"/>
                  <a:gd name="T21" fmla="*/ 258 h 820"/>
                  <a:gd name="T22" fmla="*/ 164 w 495"/>
                  <a:gd name="T23" fmla="*/ 75 h 820"/>
                  <a:gd name="T24" fmla="*/ 84 w 495"/>
                  <a:gd name="T25" fmla="*/ 51 h 820"/>
                  <a:gd name="T26" fmla="*/ 0 w 495"/>
                  <a:gd name="T27" fmla="*/ 378 h 820"/>
                  <a:gd name="T28" fmla="*/ 303 w 495"/>
                  <a:gd name="T29" fmla="*/ 776 h 820"/>
                  <a:gd name="T30" fmla="*/ 494 w 495"/>
                  <a:gd name="T31" fmla="*/ 5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820">
                    <a:moveTo>
                      <a:pt x="494" y="584"/>
                    </a:moveTo>
                    <a:lnTo>
                      <a:pt x="494" y="584"/>
                    </a:lnTo>
                    <a:cubicBezTo>
                      <a:pt x="494" y="584"/>
                      <a:pt x="220" y="540"/>
                      <a:pt x="199" y="477"/>
                    </a:cubicBezTo>
                    <a:cubicBezTo>
                      <a:pt x="196" y="469"/>
                      <a:pt x="196" y="457"/>
                      <a:pt x="196" y="445"/>
                    </a:cubicBezTo>
                    <a:cubicBezTo>
                      <a:pt x="196" y="445"/>
                      <a:pt x="311" y="226"/>
                      <a:pt x="327" y="203"/>
                    </a:cubicBezTo>
                    <a:cubicBezTo>
                      <a:pt x="346" y="170"/>
                      <a:pt x="363" y="135"/>
                      <a:pt x="339" y="119"/>
                    </a:cubicBezTo>
                    <a:cubicBezTo>
                      <a:pt x="339" y="119"/>
                      <a:pt x="287" y="59"/>
                      <a:pt x="223" y="154"/>
                    </a:cubicBezTo>
                    <a:lnTo>
                      <a:pt x="223" y="154"/>
                    </a:lnTo>
                    <a:cubicBezTo>
                      <a:pt x="220" y="159"/>
                      <a:pt x="220" y="163"/>
                      <a:pt x="215" y="166"/>
                    </a:cubicBezTo>
                    <a:cubicBezTo>
                      <a:pt x="215" y="170"/>
                      <a:pt x="211" y="170"/>
                      <a:pt x="211" y="175"/>
                    </a:cubicBezTo>
                    <a:cubicBezTo>
                      <a:pt x="187" y="210"/>
                      <a:pt x="168" y="238"/>
                      <a:pt x="152" y="258"/>
                    </a:cubicBezTo>
                    <a:cubicBezTo>
                      <a:pt x="159" y="238"/>
                      <a:pt x="192" y="99"/>
                      <a:pt x="164" y="75"/>
                    </a:cubicBezTo>
                    <a:cubicBezTo>
                      <a:pt x="164" y="75"/>
                      <a:pt x="112" y="0"/>
                      <a:pt x="84" y="51"/>
                    </a:cubicBezTo>
                    <a:cubicBezTo>
                      <a:pt x="56" y="107"/>
                      <a:pt x="0" y="378"/>
                      <a:pt x="0" y="378"/>
                    </a:cubicBezTo>
                    <a:cubicBezTo>
                      <a:pt x="0" y="378"/>
                      <a:pt x="132" y="819"/>
                      <a:pt x="303" y="776"/>
                    </a:cubicBezTo>
                    <a:cubicBezTo>
                      <a:pt x="474" y="736"/>
                      <a:pt x="494" y="584"/>
                      <a:pt x="494" y="584"/>
                    </a:cubicBezTo>
                  </a:path>
                </a:pathLst>
              </a:custGeom>
              <a:solidFill>
                <a:srgbClr val="F6BF84"/>
              </a:solidFill>
              <a:ln>
                <a:noFill/>
              </a:ln>
              <a:effectLst/>
            </p:spPr>
            <p:txBody>
              <a:bodyPr anchor="ctr"/>
              <a:lstStyle/>
              <a:p>
                <a:pPr algn="ctr"/>
                <a:endParaRPr>
                  <a:latin typeface="+mn-lt"/>
                  <a:ea typeface="+mn-ea"/>
                  <a:cs typeface="+mn-ea"/>
                  <a:sym typeface="+mn-lt"/>
                </a:endParaRPr>
              </a:p>
            </p:txBody>
          </p:sp>
          <p:sp>
            <p:nvSpPr>
              <p:cNvPr id="109" name="Freeform: Shape 54"/>
              <p:cNvSpPr/>
              <p:nvPr/>
            </p:nvSpPr>
            <p:spPr bwMode="auto">
              <a:xfrm>
                <a:off x="9881321" y="8495917"/>
                <a:ext cx="495171" cy="723230"/>
              </a:xfrm>
              <a:custGeom>
                <a:avLst/>
                <a:gdLst>
                  <a:gd name="T0" fmla="*/ 67 w 1036"/>
                  <a:gd name="T1" fmla="*/ 307 h 1514"/>
                  <a:gd name="T2" fmla="*/ 67 w 1036"/>
                  <a:gd name="T3" fmla="*/ 307 h 1514"/>
                  <a:gd name="T4" fmla="*/ 0 w 1036"/>
                  <a:gd name="T5" fmla="*/ 64 h 1514"/>
                  <a:gd name="T6" fmla="*/ 123 w 1036"/>
                  <a:gd name="T7" fmla="*/ 96 h 1514"/>
                  <a:gd name="T8" fmla="*/ 414 w 1036"/>
                  <a:gd name="T9" fmla="*/ 650 h 1514"/>
                  <a:gd name="T10" fmla="*/ 724 w 1036"/>
                  <a:gd name="T11" fmla="*/ 586 h 1514"/>
                  <a:gd name="T12" fmla="*/ 991 w 1036"/>
                  <a:gd name="T13" fmla="*/ 283 h 1514"/>
                  <a:gd name="T14" fmla="*/ 995 w 1036"/>
                  <a:gd name="T15" fmla="*/ 399 h 1514"/>
                  <a:gd name="T16" fmla="*/ 856 w 1036"/>
                  <a:gd name="T17" fmla="*/ 960 h 1514"/>
                  <a:gd name="T18" fmla="*/ 939 w 1036"/>
                  <a:gd name="T19" fmla="*/ 1055 h 1514"/>
                  <a:gd name="T20" fmla="*/ 820 w 1036"/>
                  <a:gd name="T21" fmla="*/ 1513 h 1514"/>
                  <a:gd name="T22" fmla="*/ 390 w 1036"/>
                  <a:gd name="T23" fmla="*/ 1282 h 1514"/>
                  <a:gd name="T24" fmla="*/ 67 w 1036"/>
                  <a:gd name="T25" fmla="*/ 307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514">
                    <a:moveTo>
                      <a:pt x="67" y="307"/>
                    </a:moveTo>
                    <a:lnTo>
                      <a:pt x="67" y="307"/>
                    </a:lnTo>
                    <a:cubicBezTo>
                      <a:pt x="0" y="64"/>
                      <a:pt x="0" y="64"/>
                      <a:pt x="0" y="64"/>
                    </a:cubicBezTo>
                    <a:cubicBezTo>
                      <a:pt x="0" y="64"/>
                      <a:pt x="72" y="0"/>
                      <a:pt x="123" y="96"/>
                    </a:cubicBezTo>
                    <a:cubicBezTo>
                      <a:pt x="171" y="187"/>
                      <a:pt x="358" y="622"/>
                      <a:pt x="414" y="650"/>
                    </a:cubicBezTo>
                    <a:cubicBezTo>
                      <a:pt x="470" y="673"/>
                      <a:pt x="664" y="693"/>
                      <a:pt x="724" y="586"/>
                    </a:cubicBezTo>
                    <a:cubicBezTo>
                      <a:pt x="780" y="475"/>
                      <a:pt x="844" y="231"/>
                      <a:pt x="991" y="283"/>
                    </a:cubicBezTo>
                    <a:cubicBezTo>
                      <a:pt x="991" y="283"/>
                      <a:pt x="1035" y="311"/>
                      <a:pt x="995" y="399"/>
                    </a:cubicBezTo>
                    <a:cubicBezTo>
                      <a:pt x="951" y="486"/>
                      <a:pt x="820" y="892"/>
                      <a:pt x="856" y="960"/>
                    </a:cubicBezTo>
                    <a:cubicBezTo>
                      <a:pt x="891" y="1024"/>
                      <a:pt x="939" y="1055"/>
                      <a:pt x="939" y="1055"/>
                    </a:cubicBezTo>
                    <a:cubicBezTo>
                      <a:pt x="820" y="1513"/>
                      <a:pt x="820" y="1513"/>
                      <a:pt x="820" y="1513"/>
                    </a:cubicBezTo>
                    <a:cubicBezTo>
                      <a:pt x="820" y="1513"/>
                      <a:pt x="473" y="1457"/>
                      <a:pt x="390" y="1282"/>
                    </a:cubicBezTo>
                    <a:cubicBezTo>
                      <a:pt x="306" y="1103"/>
                      <a:pt x="67" y="307"/>
                      <a:pt x="67" y="307"/>
                    </a:cubicBezTo>
                  </a:path>
                </a:pathLst>
              </a:custGeom>
              <a:solidFill>
                <a:srgbClr val="FDD8A5"/>
              </a:solidFill>
              <a:ln>
                <a:noFill/>
              </a:ln>
              <a:effectLst/>
            </p:spPr>
            <p:txBody>
              <a:bodyPr anchor="ctr"/>
              <a:lstStyle/>
              <a:p>
                <a:pPr algn="ctr"/>
                <a:endParaRPr>
                  <a:latin typeface="+mn-lt"/>
                  <a:ea typeface="+mn-ea"/>
                  <a:cs typeface="+mn-ea"/>
                  <a:sym typeface="+mn-lt"/>
                </a:endParaRPr>
              </a:p>
            </p:txBody>
          </p:sp>
          <p:sp>
            <p:nvSpPr>
              <p:cNvPr id="110" name="Freeform: Shape 55"/>
              <p:cNvSpPr/>
              <p:nvPr/>
            </p:nvSpPr>
            <p:spPr bwMode="auto">
              <a:xfrm>
                <a:off x="13817296" y="8525523"/>
                <a:ext cx="234889" cy="391221"/>
              </a:xfrm>
              <a:custGeom>
                <a:avLst/>
                <a:gdLst>
                  <a:gd name="T0" fmla="*/ 0 w 494"/>
                  <a:gd name="T1" fmla="*/ 584 h 820"/>
                  <a:gd name="T2" fmla="*/ 0 w 494"/>
                  <a:gd name="T3" fmla="*/ 584 h 820"/>
                  <a:gd name="T4" fmla="*/ 299 w 494"/>
                  <a:gd name="T5" fmla="*/ 477 h 820"/>
                  <a:gd name="T6" fmla="*/ 299 w 494"/>
                  <a:gd name="T7" fmla="*/ 445 h 820"/>
                  <a:gd name="T8" fmla="*/ 171 w 494"/>
                  <a:gd name="T9" fmla="*/ 203 h 820"/>
                  <a:gd name="T10" fmla="*/ 159 w 494"/>
                  <a:gd name="T11" fmla="*/ 119 h 820"/>
                  <a:gd name="T12" fmla="*/ 271 w 494"/>
                  <a:gd name="T13" fmla="*/ 154 h 820"/>
                  <a:gd name="T14" fmla="*/ 271 w 494"/>
                  <a:gd name="T15" fmla="*/ 154 h 820"/>
                  <a:gd name="T16" fmla="*/ 278 w 494"/>
                  <a:gd name="T17" fmla="*/ 166 h 820"/>
                  <a:gd name="T18" fmla="*/ 287 w 494"/>
                  <a:gd name="T19" fmla="*/ 175 h 820"/>
                  <a:gd name="T20" fmla="*/ 342 w 494"/>
                  <a:gd name="T21" fmla="*/ 258 h 820"/>
                  <a:gd name="T22" fmla="*/ 330 w 494"/>
                  <a:gd name="T23" fmla="*/ 75 h 820"/>
                  <a:gd name="T24" fmla="*/ 414 w 494"/>
                  <a:gd name="T25" fmla="*/ 51 h 820"/>
                  <a:gd name="T26" fmla="*/ 493 w 494"/>
                  <a:gd name="T27" fmla="*/ 378 h 820"/>
                  <a:gd name="T28" fmla="*/ 195 w 494"/>
                  <a:gd name="T29" fmla="*/ 776 h 820"/>
                  <a:gd name="T30" fmla="*/ 0 w 494"/>
                  <a:gd name="T31" fmla="*/ 5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4" h="820">
                    <a:moveTo>
                      <a:pt x="0" y="584"/>
                    </a:moveTo>
                    <a:lnTo>
                      <a:pt x="0" y="584"/>
                    </a:lnTo>
                    <a:cubicBezTo>
                      <a:pt x="0" y="584"/>
                      <a:pt x="274" y="540"/>
                      <a:pt x="299" y="477"/>
                    </a:cubicBezTo>
                    <a:cubicBezTo>
                      <a:pt x="299" y="469"/>
                      <a:pt x="302" y="457"/>
                      <a:pt x="299" y="445"/>
                    </a:cubicBezTo>
                    <a:cubicBezTo>
                      <a:pt x="299" y="445"/>
                      <a:pt x="183" y="226"/>
                      <a:pt x="171" y="203"/>
                    </a:cubicBezTo>
                    <a:cubicBezTo>
                      <a:pt x="147" y="170"/>
                      <a:pt x="131" y="135"/>
                      <a:pt x="159" y="119"/>
                    </a:cubicBezTo>
                    <a:cubicBezTo>
                      <a:pt x="159" y="119"/>
                      <a:pt x="207" y="59"/>
                      <a:pt x="271" y="154"/>
                    </a:cubicBezTo>
                    <a:lnTo>
                      <a:pt x="271" y="154"/>
                    </a:lnTo>
                    <a:cubicBezTo>
                      <a:pt x="274" y="159"/>
                      <a:pt x="278" y="163"/>
                      <a:pt x="278" y="166"/>
                    </a:cubicBezTo>
                    <a:cubicBezTo>
                      <a:pt x="283" y="170"/>
                      <a:pt x="283" y="170"/>
                      <a:pt x="287" y="175"/>
                    </a:cubicBezTo>
                    <a:cubicBezTo>
                      <a:pt x="306" y="210"/>
                      <a:pt x="326" y="238"/>
                      <a:pt x="342" y="258"/>
                    </a:cubicBezTo>
                    <a:cubicBezTo>
                      <a:pt x="339" y="238"/>
                      <a:pt x="306" y="99"/>
                      <a:pt x="330" y="75"/>
                    </a:cubicBezTo>
                    <a:cubicBezTo>
                      <a:pt x="330" y="75"/>
                      <a:pt x="386" y="0"/>
                      <a:pt x="414" y="51"/>
                    </a:cubicBezTo>
                    <a:cubicBezTo>
                      <a:pt x="438" y="107"/>
                      <a:pt x="493" y="378"/>
                      <a:pt x="493" y="378"/>
                    </a:cubicBezTo>
                    <a:cubicBezTo>
                      <a:pt x="493" y="378"/>
                      <a:pt x="366" y="819"/>
                      <a:pt x="195" y="776"/>
                    </a:cubicBezTo>
                    <a:cubicBezTo>
                      <a:pt x="20" y="736"/>
                      <a:pt x="0" y="584"/>
                      <a:pt x="0" y="584"/>
                    </a:cubicBezTo>
                  </a:path>
                </a:pathLst>
              </a:custGeom>
              <a:solidFill>
                <a:srgbClr val="F6BF84"/>
              </a:solidFill>
              <a:ln>
                <a:noFill/>
              </a:ln>
              <a:effectLst/>
            </p:spPr>
            <p:txBody>
              <a:bodyPr anchor="ctr"/>
              <a:lstStyle/>
              <a:p>
                <a:pPr algn="ctr"/>
                <a:endParaRPr>
                  <a:latin typeface="+mn-lt"/>
                  <a:ea typeface="+mn-ea"/>
                  <a:cs typeface="+mn-ea"/>
                  <a:sym typeface="+mn-lt"/>
                </a:endParaRPr>
              </a:p>
            </p:txBody>
          </p:sp>
          <p:sp>
            <p:nvSpPr>
              <p:cNvPr id="111" name="Freeform: Shape 56"/>
              <p:cNvSpPr/>
              <p:nvPr/>
            </p:nvSpPr>
            <p:spPr bwMode="auto">
              <a:xfrm>
                <a:off x="13679748" y="8495917"/>
                <a:ext cx="495171" cy="723230"/>
              </a:xfrm>
              <a:custGeom>
                <a:avLst/>
                <a:gdLst>
                  <a:gd name="T0" fmla="*/ 963 w 1036"/>
                  <a:gd name="T1" fmla="*/ 307 h 1514"/>
                  <a:gd name="T2" fmla="*/ 963 w 1036"/>
                  <a:gd name="T3" fmla="*/ 307 h 1514"/>
                  <a:gd name="T4" fmla="*/ 1035 w 1036"/>
                  <a:gd name="T5" fmla="*/ 64 h 1514"/>
                  <a:gd name="T6" fmla="*/ 912 w 1036"/>
                  <a:gd name="T7" fmla="*/ 96 h 1514"/>
                  <a:gd name="T8" fmla="*/ 617 w 1036"/>
                  <a:gd name="T9" fmla="*/ 650 h 1514"/>
                  <a:gd name="T10" fmla="*/ 311 w 1036"/>
                  <a:gd name="T11" fmla="*/ 586 h 1514"/>
                  <a:gd name="T12" fmla="*/ 40 w 1036"/>
                  <a:gd name="T13" fmla="*/ 283 h 1514"/>
                  <a:gd name="T14" fmla="*/ 40 w 1036"/>
                  <a:gd name="T15" fmla="*/ 399 h 1514"/>
                  <a:gd name="T16" fmla="*/ 179 w 1036"/>
                  <a:gd name="T17" fmla="*/ 960 h 1514"/>
                  <a:gd name="T18" fmla="*/ 95 w 1036"/>
                  <a:gd name="T19" fmla="*/ 1055 h 1514"/>
                  <a:gd name="T20" fmla="*/ 212 w 1036"/>
                  <a:gd name="T21" fmla="*/ 1513 h 1514"/>
                  <a:gd name="T22" fmla="*/ 641 w 1036"/>
                  <a:gd name="T23" fmla="*/ 1282 h 1514"/>
                  <a:gd name="T24" fmla="*/ 963 w 1036"/>
                  <a:gd name="T25" fmla="*/ 307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514">
                    <a:moveTo>
                      <a:pt x="963" y="307"/>
                    </a:moveTo>
                    <a:lnTo>
                      <a:pt x="963" y="307"/>
                    </a:lnTo>
                    <a:cubicBezTo>
                      <a:pt x="1035" y="64"/>
                      <a:pt x="1035" y="64"/>
                      <a:pt x="1035" y="64"/>
                    </a:cubicBezTo>
                    <a:cubicBezTo>
                      <a:pt x="1035" y="64"/>
                      <a:pt x="963" y="0"/>
                      <a:pt x="912" y="96"/>
                    </a:cubicBezTo>
                    <a:cubicBezTo>
                      <a:pt x="860" y="187"/>
                      <a:pt x="673" y="622"/>
                      <a:pt x="617" y="650"/>
                    </a:cubicBezTo>
                    <a:cubicBezTo>
                      <a:pt x="561" y="673"/>
                      <a:pt x="371" y="693"/>
                      <a:pt x="311" y="586"/>
                    </a:cubicBezTo>
                    <a:cubicBezTo>
                      <a:pt x="251" y="475"/>
                      <a:pt x="191" y="231"/>
                      <a:pt x="40" y="283"/>
                    </a:cubicBezTo>
                    <a:cubicBezTo>
                      <a:pt x="40" y="283"/>
                      <a:pt x="0" y="311"/>
                      <a:pt x="40" y="399"/>
                    </a:cubicBezTo>
                    <a:cubicBezTo>
                      <a:pt x="80" y="486"/>
                      <a:pt x="215" y="892"/>
                      <a:pt x="179" y="960"/>
                    </a:cubicBezTo>
                    <a:cubicBezTo>
                      <a:pt x="144" y="1024"/>
                      <a:pt x="95" y="1055"/>
                      <a:pt x="95" y="1055"/>
                    </a:cubicBezTo>
                    <a:cubicBezTo>
                      <a:pt x="212" y="1513"/>
                      <a:pt x="212" y="1513"/>
                      <a:pt x="212" y="1513"/>
                    </a:cubicBezTo>
                    <a:cubicBezTo>
                      <a:pt x="212" y="1513"/>
                      <a:pt x="558" y="1457"/>
                      <a:pt x="641" y="1282"/>
                    </a:cubicBezTo>
                    <a:cubicBezTo>
                      <a:pt x="729" y="1103"/>
                      <a:pt x="963" y="307"/>
                      <a:pt x="963" y="307"/>
                    </a:cubicBezTo>
                  </a:path>
                </a:pathLst>
              </a:custGeom>
              <a:solidFill>
                <a:srgbClr val="FDD8A5"/>
              </a:solidFill>
              <a:ln>
                <a:noFill/>
              </a:ln>
              <a:effectLst/>
            </p:spPr>
            <p:txBody>
              <a:bodyPr anchor="ctr"/>
              <a:lstStyle/>
              <a:p>
                <a:pPr algn="ctr"/>
                <a:endParaRPr>
                  <a:latin typeface="+mn-lt"/>
                  <a:ea typeface="+mn-ea"/>
                  <a:cs typeface="+mn-ea"/>
                  <a:sym typeface="+mn-lt"/>
                </a:endParaRPr>
              </a:p>
            </p:txBody>
          </p:sp>
          <p:sp>
            <p:nvSpPr>
              <p:cNvPr id="112" name="Freeform: Shape 57"/>
              <p:cNvSpPr/>
              <p:nvPr/>
            </p:nvSpPr>
            <p:spPr bwMode="auto">
              <a:xfrm>
                <a:off x="13675516" y="8999218"/>
                <a:ext cx="281443" cy="198783"/>
              </a:xfrm>
              <a:custGeom>
                <a:avLst/>
                <a:gdLst>
                  <a:gd name="T0" fmla="*/ 0 w 591"/>
                  <a:gd name="T1" fmla="*/ 91 h 419"/>
                  <a:gd name="T2" fmla="*/ 103 w 591"/>
                  <a:gd name="T3" fmla="*/ 0 h 419"/>
                  <a:gd name="T4" fmla="*/ 590 w 591"/>
                  <a:gd name="T5" fmla="*/ 310 h 419"/>
                  <a:gd name="T6" fmla="*/ 462 w 591"/>
                  <a:gd name="T7" fmla="*/ 418 h 419"/>
                  <a:gd name="T8" fmla="*/ 0 w 591"/>
                  <a:gd name="T9" fmla="*/ 91 h 419"/>
                </a:gdLst>
                <a:ahLst/>
                <a:cxnLst>
                  <a:cxn ang="0">
                    <a:pos x="T0" y="T1"/>
                  </a:cxn>
                  <a:cxn ang="0">
                    <a:pos x="T2" y="T3"/>
                  </a:cxn>
                  <a:cxn ang="0">
                    <a:pos x="T4" y="T5"/>
                  </a:cxn>
                  <a:cxn ang="0">
                    <a:pos x="T6" y="T7"/>
                  </a:cxn>
                  <a:cxn ang="0">
                    <a:pos x="T8" y="T9"/>
                  </a:cxn>
                </a:cxnLst>
                <a:rect l="0" t="0" r="r" b="b"/>
                <a:pathLst>
                  <a:path w="591" h="419">
                    <a:moveTo>
                      <a:pt x="0" y="91"/>
                    </a:moveTo>
                    <a:lnTo>
                      <a:pt x="103" y="0"/>
                    </a:lnTo>
                    <a:lnTo>
                      <a:pt x="590" y="310"/>
                    </a:lnTo>
                    <a:lnTo>
                      <a:pt x="462" y="418"/>
                    </a:lnTo>
                    <a:lnTo>
                      <a:pt x="0" y="91"/>
                    </a:lnTo>
                  </a:path>
                </a:pathLst>
              </a:custGeom>
              <a:solidFill>
                <a:srgbClr val="FCF6FA"/>
              </a:solidFill>
              <a:ln>
                <a:noFill/>
              </a:ln>
              <a:effectLst/>
            </p:spPr>
            <p:txBody>
              <a:bodyPr anchor="ctr"/>
              <a:lstStyle/>
              <a:p>
                <a:pPr algn="ctr"/>
                <a:endParaRPr>
                  <a:latin typeface="+mn-lt"/>
                  <a:ea typeface="+mn-ea"/>
                  <a:cs typeface="+mn-ea"/>
                  <a:sym typeface="+mn-lt"/>
                </a:endParaRPr>
              </a:p>
            </p:txBody>
          </p:sp>
          <p:sp>
            <p:nvSpPr>
              <p:cNvPr id="113" name="Freeform: Shape 58"/>
              <p:cNvSpPr/>
              <p:nvPr/>
            </p:nvSpPr>
            <p:spPr bwMode="auto">
              <a:xfrm>
                <a:off x="10099281" y="8999218"/>
                <a:ext cx="279327" cy="198783"/>
              </a:xfrm>
              <a:custGeom>
                <a:avLst/>
                <a:gdLst>
                  <a:gd name="T0" fmla="*/ 585 w 586"/>
                  <a:gd name="T1" fmla="*/ 91 h 419"/>
                  <a:gd name="T2" fmla="*/ 482 w 586"/>
                  <a:gd name="T3" fmla="*/ 0 h 419"/>
                  <a:gd name="T4" fmla="*/ 0 w 586"/>
                  <a:gd name="T5" fmla="*/ 310 h 419"/>
                  <a:gd name="T6" fmla="*/ 128 w 586"/>
                  <a:gd name="T7" fmla="*/ 418 h 419"/>
                  <a:gd name="T8" fmla="*/ 585 w 586"/>
                  <a:gd name="T9" fmla="*/ 91 h 419"/>
                </a:gdLst>
                <a:ahLst/>
                <a:cxnLst>
                  <a:cxn ang="0">
                    <a:pos x="T0" y="T1"/>
                  </a:cxn>
                  <a:cxn ang="0">
                    <a:pos x="T2" y="T3"/>
                  </a:cxn>
                  <a:cxn ang="0">
                    <a:pos x="T4" y="T5"/>
                  </a:cxn>
                  <a:cxn ang="0">
                    <a:pos x="T6" y="T7"/>
                  </a:cxn>
                  <a:cxn ang="0">
                    <a:pos x="T8" y="T9"/>
                  </a:cxn>
                </a:cxnLst>
                <a:rect l="0" t="0" r="r" b="b"/>
                <a:pathLst>
                  <a:path w="586" h="419">
                    <a:moveTo>
                      <a:pt x="585" y="91"/>
                    </a:moveTo>
                    <a:lnTo>
                      <a:pt x="482" y="0"/>
                    </a:lnTo>
                    <a:lnTo>
                      <a:pt x="0" y="310"/>
                    </a:lnTo>
                    <a:lnTo>
                      <a:pt x="128" y="418"/>
                    </a:lnTo>
                    <a:lnTo>
                      <a:pt x="585" y="91"/>
                    </a:lnTo>
                  </a:path>
                </a:pathLst>
              </a:custGeom>
              <a:solidFill>
                <a:srgbClr val="FCF6FA"/>
              </a:solidFill>
              <a:ln>
                <a:noFill/>
              </a:ln>
              <a:effectLst/>
            </p:spPr>
            <p:txBody>
              <a:bodyPr anchor="ctr"/>
              <a:lstStyle/>
              <a:p>
                <a:pPr algn="ctr"/>
                <a:endParaRPr>
                  <a:latin typeface="+mn-lt"/>
                  <a:ea typeface="+mn-ea"/>
                  <a:cs typeface="+mn-ea"/>
                  <a:sym typeface="+mn-lt"/>
                </a:endParaRPr>
              </a:p>
            </p:txBody>
          </p:sp>
          <p:sp>
            <p:nvSpPr>
              <p:cNvPr id="114" name="Freeform: Shape 59"/>
              <p:cNvSpPr/>
              <p:nvPr/>
            </p:nvSpPr>
            <p:spPr bwMode="auto">
              <a:xfrm>
                <a:off x="10107746" y="9016136"/>
                <a:ext cx="1695008" cy="752836"/>
              </a:xfrm>
              <a:custGeom>
                <a:avLst/>
                <a:gdLst>
                  <a:gd name="T0" fmla="*/ 3534 w 3535"/>
                  <a:gd name="T1" fmla="*/ 1366 h 1574"/>
                  <a:gd name="T2" fmla="*/ 3534 w 3535"/>
                  <a:gd name="T3" fmla="*/ 1366 h 1574"/>
                  <a:gd name="T4" fmla="*/ 2802 w 3535"/>
                  <a:gd name="T5" fmla="*/ 462 h 1574"/>
                  <a:gd name="T6" fmla="*/ 1480 w 3535"/>
                  <a:gd name="T7" fmla="*/ 721 h 1574"/>
                  <a:gd name="T8" fmla="*/ 561 w 3535"/>
                  <a:gd name="T9" fmla="*/ 0 h 1574"/>
                  <a:gd name="T10" fmla="*/ 0 w 3535"/>
                  <a:gd name="T11" fmla="*/ 358 h 1574"/>
                  <a:gd name="T12" fmla="*/ 1504 w 3535"/>
                  <a:gd name="T13" fmla="*/ 1565 h 1574"/>
                  <a:gd name="T14" fmla="*/ 1516 w 3535"/>
                  <a:gd name="T15" fmla="*/ 1565 h 1574"/>
                  <a:gd name="T16" fmla="*/ 3534 w 3535"/>
                  <a:gd name="T17" fmla="*/ 1366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5" h="1574">
                    <a:moveTo>
                      <a:pt x="3534" y="1366"/>
                    </a:moveTo>
                    <a:lnTo>
                      <a:pt x="3534" y="1366"/>
                    </a:lnTo>
                    <a:cubicBezTo>
                      <a:pt x="2802" y="462"/>
                      <a:pt x="2802" y="462"/>
                      <a:pt x="2802" y="462"/>
                    </a:cubicBezTo>
                    <a:cubicBezTo>
                      <a:pt x="1480" y="721"/>
                      <a:pt x="1480" y="721"/>
                      <a:pt x="1480" y="721"/>
                    </a:cubicBezTo>
                    <a:cubicBezTo>
                      <a:pt x="561" y="0"/>
                      <a:pt x="561" y="0"/>
                      <a:pt x="561" y="0"/>
                    </a:cubicBezTo>
                    <a:cubicBezTo>
                      <a:pt x="0" y="358"/>
                      <a:pt x="0" y="358"/>
                      <a:pt x="0" y="358"/>
                    </a:cubicBezTo>
                    <a:cubicBezTo>
                      <a:pt x="0" y="358"/>
                      <a:pt x="1277" y="1573"/>
                      <a:pt x="1504" y="1565"/>
                    </a:cubicBezTo>
                    <a:cubicBezTo>
                      <a:pt x="1508" y="1565"/>
                      <a:pt x="1512" y="1565"/>
                      <a:pt x="1516" y="1565"/>
                    </a:cubicBezTo>
                    <a:lnTo>
                      <a:pt x="3534" y="1366"/>
                    </a:lnTo>
                  </a:path>
                </a:pathLst>
              </a:custGeom>
              <a:solidFill>
                <a:schemeClr val="accent1"/>
              </a:solidFill>
              <a:ln>
                <a:noFill/>
              </a:ln>
              <a:effectLst/>
            </p:spPr>
            <p:txBody>
              <a:bodyPr anchor="ctr"/>
              <a:lstStyle/>
              <a:p>
                <a:pPr algn="ctr"/>
                <a:endParaRPr>
                  <a:latin typeface="+mn-lt"/>
                  <a:ea typeface="+mn-ea"/>
                  <a:cs typeface="+mn-ea"/>
                  <a:sym typeface="+mn-lt"/>
                </a:endParaRPr>
              </a:p>
            </p:txBody>
          </p:sp>
          <p:sp>
            <p:nvSpPr>
              <p:cNvPr id="115" name="Freeform: Shape 60"/>
              <p:cNvSpPr/>
              <p:nvPr/>
            </p:nvSpPr>
            <p:spPr bwMode="auto">
              <a:xfrm>
                <a:off x="12253486" y="9016136"/>
                <a:ext cx="1697124" cy="752836"/>
              </a:xfrm>
              <a:custGeom>
                <a:avLst/>
                <a:gdLst>
                  <a:gd name="T0" fmla="*/ 0 w 3539"/>
                  <a:gd name="T1" fmla="*/ 1366 h 1574"/>
                  <a:gd name="T2" fmla="*/ 0 w 3539"/>
                  <a:gd name="T3" fmla="*/ 1366 h 1574"/>
                  <a:gd name="T4" fmla="*/ 736 w 3539"/>
                  <a:gd name="T5" fmla="*/ 462 h 1574"/>
                  <a:gd name="T6" fmla="*/ 2058 w 3539"/>
                  <a:gd name="T7" fmla="*/ 721 h 1574"/>
                  <a:gd name="T8" fmla="*/ 2977 w 3539"/>
                  <a:gd name="T9" fmla="*/ 0 h 1574"/>
                  <a:gd name="T10" fmla="*/ 3538 w 3539"/>
                  <a:gd name="T11" fmla="*/ 358 h 1574"/>
                  <a:gd name="T12" fmla="*/ 2030 w 3539"/>
                  <a:gd name="T13" fmla="*/ 1565 h 1574"/>
                  <a:gd name="T14" fmla="*/ 2018 w 3539"/>
                  <a:gd name="T15" fmla="*/ 1565 h 1574"/>
                  <a:gd name="T16" fmla="*/ 0 w 3539"/>
                  <a:gd name="T17" fmla="*/ 1366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9" h="1574">
                    <a:moveTo>
                      <a:pt x="0" y="1366"/>
                    </a:moveTo>
                    <a:lnTo>
                      <a:pt x="0" y="1366"/>
                    </a:lnTo>
                    <a:cubicBezTo>
                      <a:pt x="736" y="462"/>
                      <a:pt x="736" y="462"/>
                      <a:pt x="736" y="462"/>
                    </a:cubicBezTo>
                    <a:cubicBezTo>
                      <a:pt x="2058" y="721"/>
                      <a:pt x="2058" y="721"/>
                      <a:pt x="2058" y="721"/>
                    </a:cubicBezTo>
                    <a:cubicBezTo>
                      <a:pt x="2977" y="0"/>
                      <a:pt x="2977" y="0"/>
                      <a:pt x="2977" y="0"/>
                    </a:cubicBezTo>
                    <a:cubicBezTo>
                      <a:pt x="3538" y="358"/>
                      <a:pt x="3538" y="358"/>
                      <a:pt x="3538" y="358"/>
                    </a:cubicBezTo>
                    <a:cubicBezTo>
                      <a:pt x="3538" y="358"/>
                      <a:pt x="2261" y="1573"/>
                      <a:pt x="2030" y="1565"/>
                    </a:cubicBezTo>
                    <a:cubicBezTo>
                      <a:pt x="2026" y="1565"/>
                      <a:pt x="2022" y="1565"/>
                      <a:pt x="2018" y="1565"/>
                    </a:cubicBezTo>
                    <a:lnTo>
                      <a:pt x="0" y="1366"/>
                    </a:lnTo>
                  </a:path>
                </a:pathLst>
              </a:custGeom>
              <a:solidFill>
                <a:schemeClr val="accent1"/>
              </a:solidFill>
              <a:ln>
                <a:noFill/>
              </a:ln>
              <a:effectLst/>
            </p:spPr>
            <p:txBody>
              <a:bodyPr anchor="ctr"/>
              <a:lstStyle/>
              <a:p>
                <a:pPr algn="ctr"/>
                <a:endParaRPr>
                  <a:latin typeface="+mn-lt"/>
                  <a:ea typeface="+mn-ea"/>
                  <a:cs typeface="+mn-ea"/>
                  <a:sym typeface="+mn-lt"/>
                </a:endParaRPr>
              </a:p>
            </p:txBody>
          </p:sp>
          <p:sp>
            <p:nvSpPr>
              <p:cNvPr id="116" name="Freeform: Shape 61"/>
              <p:cNvSpPr/>
              <p:nvPr/>
            </p:nvSpPr>
            <p:spPr bwMode="auto">
              <a:xfrm>
                <a:off x="9724729" y="9866248"/>
                <a:ext cx="785079" cy="401795"/>
              </a:xfrm>
              <a:custGeom>
                <a:avLst/>
                <a:gdLst>
                  <a:gd name="T0" fmla="*/ 637 w 1642"/>
                  <a:gd name="T1" fmla="*/ 8 h 841"/>
                  <a:gd name="T2" fmla="*/ 637 w 1642"/>
                  <a:gd name="T3" fmla="*/ 8 h 841"/>
                  <a:gd name="T4" fmla="*/ 1039 w 1642"/>
                  <a:gd name="T5" fmla="*/ 123 h 841"/>
                  <a:gd name="T6" fmla="*/ 1393 w 1642"/>
                  <a:gd name="T7" fmla="*/ 267 h 841"/>
                  <a:gd name="T8" fmla="*/ 1493 w 1642"/>
                  <a:gd name="T9" fmla="*/ 394 h 841"/>
                  <a:gd name="T10" fmla="*/ 1641 w 1642"/>
                  <a:gd name="T11" fmla="*/ 513 h 841"/>
                  <a:gd name="T12" fmla="*/ 1298 w 1642"/>
                  <a:gd name="T13" fmla="*/ 840 h 841"/>
                  <a:gd name="T14" fmla="*/ 1138 w 1642"/>
                  <a:gd name="T15" fmla="*/ 752 h 841"/>
                  <a:gd name="T16" fmla="*/ 482 w 1642"/>
                  <a:gd name="T17" fmla="*/ 597 h 841"/>
                  <a:gd name="T18" fmla="*/ 4 w 1642"/>
                  <a:gd name="T19" fmla="*/ 59 h 841"/>
                  <a:gd name="T20" fmla="*/ 20 w 1642"/>
                  <a:gd name="T21" fmla="*/ 8 h 841"/>
                  <a:gd name="T22" fmla="*/ 195 w 1642"/>
                  <a:gd name="T23" fmla="*/ 95 h 841"/>
                  <a:gd name="T24" fmla="*/ 462 w 1642"/>
                  <a:gd name="T25" fmla="*/ 362 h 841"/>
                  <a:gd name="T26" fmla="*/ 207 w 1642"/>
                  <a:gd name="T27" fmla="*/ 59 h 841"/>
                  <a:gd name="T28" fmla="*/ 207 w 1642"/>
                  <a:gd name="T29" fmla="*/ 8 h 841"/>
                  <a:gd name="T30" fmla="*/ 386 w 1642"/>
                  <a:gd name="T31" fmla="*/ 87 h 841"/>
                  <a:gd name="T32" fmla="*/ 852 w 1642"/>
                  <a:gd name="T33" fmla="*/ 390 h 841"/>
                  <a:gd name="T34" fmla="*/ 940 w 1642"/>
                  <a:gd name="T35" fmla="*/ 263 h 841"/>
                  <a:gd name="T36" fmla="*/ 741 w 1642"/>
                  <a:gd name="T37" fmla="*/ 211 h 841"/>
                  <a:gd name="T38" fmla="*/ 637 w 1642"/>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841">
                    <a:moveTo>
                      <a:pt x="637" y="8"/>
                    </a:moveTo>
                    <a:lnTo>
                      <a:pt x="637" y="8"/>
                    </a:lnTo>
                    <a:cubicBezTo>
                      <a:pt x="637" y="8"/>
                      <a:pt x="960" y="111"/>
                      <a:pt x="1039" y="123"/>
                    </a:cubicBezTo>
                    <a:cubicBezTo>
                      <a:pt x="1119" y="135"/>
                      <a:pt x="1298" y="159"/>
                      <a:pt x="1393" y="267"/>
                    </a:cubicBezTo>
                    <a:cubicBezTo>
                      <a:pt x="1489" y="374"/>
                      <a:pt x="1457" y="366"/>
                      <a:pt x="1493" y="394"/>
                    </a:cubicBezTo>
                    <a:cubicBezTo>
                      <a:pt x="1529" y="422"/>
                      <a:pt x="1641" y="513"/>
                      <a:pt x="1641" y="513"/>
                    </a:cubicBezTo>
                    <a:cubicBezTo>
                      <a:pt x="1298" y="840"/>
                      <a:pt x="1298" y="840"/>
                      <a:pt x="1298" y="840"/>
                    </a:cubicBezTo>
                    <a:cubicBezTo>
                      <a:pt x="1298" y="840"/>
                      <a:pt x="1178" y="764"/>
                      <a:pt x="1138" y="752"/>
                    </a:cubicBezTo>
                    <a:cubicBezTo>
                      <a:pt x="1103" y="740"/>
                      <a:pt x="526" y="625"/>
                      <a:pt x="482" y="597"/>
                    </a:cubicBezTo>
                    <a:cubicBezTo>
                      <a:pt x="434" y="569"/>
                      <a:pt x="12" y="75"/>
                      <a:pt x="4" y="59"/>
                    </a:cubicBezTo>
                    <a:cubicBezTo>
                      <a:pt x="0" y="43"/>
                      <a:pt x="4" y="16"/>
                      <a:pt x="20" y="8"/>
                    </a:cubicBezTo>
                    <a:cubicBezTo>
                      <a:pt x="40" y="3"/>
                      <a:pt x="116" y="0"/>
                      <a:pt x="195" y="95"/>
                    </a:cubicBezTo>
                    <a:cubicBezTo>
                      <a:pt x="275" y="187"/>
                      <a:pt x="462" y="362"/>
                      <a:pt x="462" y="362"/>
                    </a:cubicBezTo>
                    <a:cubicBezTo>
                      <a:pt x="207" y="59"/>
                      <a:pt x="207" y="59"/>
                      <a:pt x="207" y="59"/>
                    </a:cubicBezTo>
                    <a:cubicBezTo>
                      <a:pt x="207" y="59"/>
                      <a:pt x="195" y="8"/>
                      <a:pt x="207" y="8"/>
                    </a:cubicBezTo>
                    <a:cubicBezTo>
                      <a:pt x="215" y="8"/>
                      <a:pt x="295" y="0"/>
                      <a:pt x="386" y="87"/>
                    </a:cubicBezTo>
                    <a:cubicBezTo>
                      <a:pt x="474" y="179"/>
                      <a:pt x="657" y="406"/>
                      <a:pt x="852" y="390"/>
                    </a:cubicBezTo>
                    <a:cubicBezTo>
                      <a:pt x="1043" y="370"/>
                      <a:pt x="940" y="263"/>
                      <a:pt x="940" y="263"/>
                    </a:cubicBezTo>
                    <a:cubicBezTo>
                      <a:pt x="940" y="263"/>
                      <a:pt x="780" y="211"/>
                      <a:pt x="741" y="211"/>
                    </a:cubicBezTo>
                    <a:cubicBezTo>
                      <a:pt x="701" y="211"/>
                      <a:pt x="589" y="115"/>
                      <a:pt x="637" y="8"/>
                    </a:cubicBezTo>
                  </a:path>
                </a:pathLst>
              </a:custGeom>
              <a:solidFill>
                <a:srgbClr val="FDD8A5"/>
              </a:solidFill>
              <a:ln>
                <a:noFill/>
              </a:ln>
              <a:effectLst/>
            </p:spPr>
            <p:txBody>
              <a:bodyPr anchor="ctr"/>
              <a:lstStyle/>
              <a:p>
                <a:pPr algn="ctr"/>
                <a:endParaRPr>
                  <a:latin typeface="+mn-lt"/>
                  <a:ea typeface="+mn-ea"/>
                  <a:cs typeface="+mn-ea"/>
                  <a:sym typeface="+mn-lt"/>
                </a:endParaRPr>
              </a:p>
            </p:txBody>
          </p:sp>
          <p:sp>
            <p:nvSpPr>
              <p:cNvPr id="117" name="Freeform: Shape 62"/>
              <p:cNvSpPr/>
              <p:nvPr/>
            </p:nvSpPr>
            <p:spPr bwMode="auto">
              <a:xfrm>
                <a:off x="13544317" y="9866248"/>
                <a:ext cx="787195" cy="401795"/>
              </a:xfrm>
              <a:custGeom>
                <a:avLst/>
                <a:gdLst>
                  <a:gd name="T0" fmla="*/ 1003 w 1645"/>
                  <a:gd name="T1" fmla="*/ 8 h 841"/>
                  <a:gd name="T2" fmla="*/ 1003 w 1645"/>
                  <a:gd name="T3" fmla="*/ 8 h 841"/>
                  <a:gd name="T4" fmla="*/ 601 w 1645"/>
                  <a:gd name="T5" fmla="*/ 123 h 841"/>
                  <a:gd name="T6" fmla="*/ 251 w 1645"/>
                  <a:gd name="T7" fmla="*/ 267 h 841"/>
                  <a:gd name="T8" fmla="*/ 151 w 1645"/>
                  <a:gd name="T9" fmla="*/ 394 h 841"/>
                  <a:gd name="T10" fmla="*/ 0 w 1645"/>
                  <a:gd name="T11" fmla="*/ 513 h 841"/>
                  <a:gd name="T12" fmla="*/ 342 w 1645"/>
                  <a:gd name="T13" fmla="*/ 840 h 841"/>
                  <a:gd name="T14" fmla="*/ 501 w 1645"/>
                  <a:gd name="T15" fmla="*/ 752 h 841"/>
                  <a:gd name="T16" fmla="*/ 1162 w 1645"/>
                  <a:gd name="T17" fmla="*/ 597 h 841"/>
                  <a:gd name="T18" fmla="*/ 1636 w 1645"/>
                  <a:gd name="T19" fmla="*/ 59 h 841"/>
                  <a:gd name="T20" fmla="*/ 1619 w 1645"/>
                  <a:gd name="T21" fmla="*/ 8 h 841"/>
                  <a:gd name="T22" fmla="*/ 1449 w 1645"/>
                  <a:gd name="T23" fmla="*/ 95 h 841"/>
                  <a:gd name="T24" fmla="*/ 1178 w 1645"/>
                  <a:gd name="T25" fmla="*/ 362 h 841"/>
                  <a:gd name="T26" fmla="*/ 1437 w 1645"/>
                  <a:gd name="T27" fmla="*/ 59 h 841"/>
                  <a:gd name="T28" fmla="*/ 1437 w 1645"/>
                  <a:gd name="T29" fmla="*/ 8 h 841"/>
                  <a:gd name="T30" fmla="*/ 1257 w 1645"/>
                  <a:gd name="T31" fmla="*/ 87 h 841"/>
                  <a:gd name="T32" fmla="*/ 791 w 1645"/>
                  <a:gd name="T33" fmla="*/ 390 h 841"/>
                  <a:gd name="T34" fmla="*/ 700 w 1645"/>
                  <a:gd name="T35" fmla="*/ 263 h 841"/>
                  <a:gd name="T36" fmla="*/ 903 w 1645"/>
                  <a:gd name="T37" fmla="*/ 211 h 841"/>
                  <a:gd name="T38" fmla="*/ 1003 w 1645"/>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5" h="841">
                    <a:moveTo>
                      <a:pt x="1003" y="8"/>
                    </a:moveTo>
                    <a:lnTo>
                      <a:pt x="1003" y="8"/>
                    </a:lnTo>
                    <a:cubicBezTo>
                      <a:pt x="1003" y="8"/>
                      <a:pt x="681" y="111"/>
                      <a:pt x="601" y="123"/>
                    </a:cubicBezTo>
                    <a:cubicBezTo>
                      <a:pt x="521" y="135"/>
                      <a:pt x="346" y="159"/>
                      <a:pt x="251" y="267"/>
                    </a:cubicBezTo>
                    <a:cubicBezTo>
                      <a:pt x="151" y="374"/>
                      <a:pt x="183" y="366"/>
                      <a:pt x="151" y="394"/>
                    </a:cubicBezTo>
                    <a:cubicBezTo>
                      <a:pt x="115" y="422"/>
                      <a:pt x="0" y="513"/>
                      <a:pt x="0" y="513"/>
                    </a:cubicBezTo>
                    <a:cubicBezTo>
                      <a:pt x="342" y="840"/>
                      <a:pt x="342" y="840"/>
                      <a:pt x="342" y="840"/>
                    </a:cubicBezTo>
                    <a:cubicBezTo>
                      <a:pt x="342" y="840"/>
                      <a:pt x="461" y="764"/>
                      <a:pt x="501" y="752"/>
                    </a:cubicBezTo>
                    <a:cubicBezTo>
                      <a:pt x="541" y="740"/>
                      <a:pt x="1114" y="625"/>
                      <a:pt x="1162" y="597"/>
                    </a:cubicBezTo>
                    <a:cubicBezTo>
                      <a:pt x="1205" y="569"/>
                      <a:pt x="1632" y="75"/>
                      <a:pt x="1636" y="59"/>
                    </a:cubicBezTo>
                    <a:cubicBezTo>
                      <a:pt x="1644" y="43"/>
                      <a:pt x="1640" y="16"/>
                      <a:pt x="1619" y="8"/>
                    </a:cubicBezTo>
                    <a:cubicBezTo>
                      <a:pt x="1604" y="3"/>
                      <a:pt x="1528" y="0"/>
                      <a:pt x="1449" y="95"/>
                    </a:cubicBezTo>
                    <a:cubicBezTo>
                      <a:pt x="1365" y="187"/>
                      <a:pt x="1178" y="362"/>
                      <a:pt x="1178" y="362"/>
                    </a:cubicBezTo>
                    <a:cubicBezTo>
                      <a:pt x="1437" y="59"/>
                      <a:pt x="1437" y="59"/>
                      <a:pt x="1437" y="59"/>
                    </a:cubicBezTo>
                    <a:cubicBezTo>
                      <a:pt x="1437" y="59"/>
                      <a:pt x="1449" y="8"/>
                      <a:pt x="1437" y="8"/>
                    </a:cubicBezTo>
                    <a:cubicBezTo>
                      <a:pt x="1425" y="8"/>
                      <a:pt x="1349" y="0"/>
                      <a:pt x="1257" y="87"/>
                    </a:cubicBezTo>
                    <a:cubicBezTo>
                      <a:pt x="1166" y="179"/>
                      <a:pt x="983" y="406"/>
                      <a:pt x="791" y="390"/>
                    </a:cubicBezTo>
                    <a:cubicBezTo>
                      <a:pt x="601" y="370"/>
                      <a:pt x="700" y="263"/>
                      <a:pt x="700" y="263"/>
                    </a:cubicBezTo>
                    <a:cubicBezTo>
                      <a:pt x="700" y="263"/>
                      <a:pt x="859" y="211"/>
                      <a:pt x="903" y="211"/>
                    </a:cubicBezTo>
                    <a:cubicBezTo>
                      <a:pt x="943" y="211"/>
                      <a:pt x="1055" y="115"/>
                      <a:pt x="1003" y="8"/>
                    </a:cubicBezTo>
                  </a:path>
                </a:pathLst>
              </a:custGeom>
              <a:solidFill>
                <a:srgbClr val="FDD8A5"/>
              </a:solidFill>
              <a:ln>
                <a:noFill/>
              </a:ln>
              <a:effectLst/>
            </p:spPr>
            <p:txBody>
              <a:bodyPr anchor="ctr"/>
              <a:lstStyle/>
              <a:p>
                <a:pPr algn="ctr"/>
                <a:endParaRPr>
                  <a:latin typeface="+mn-lt"/>
                  <a:ea typeface="+mn-ea"/>
                  <a:cs typeface="+mn-ea"/>
                  <a:sym typeface="+mn-lt"/>
                </a:endParaRPr>
              </a:p>
            </p:txBody>
          </p:sp>
          <p:sp>
            <p:nvSpPr>
              <p:cNvPr id="118" name="Freeform: Shape 63"/>
              <p:cNvSpPr/>
              <p:nvPr/>
            </p:nvSpPr>
            <p:spPr bwMode="auto">
              <a:xfrm>
                <a:off x="13432163" y="10026966"/>
                <a:ext cx="315301" cy="342583"/>
              </a:xfrm>
              <a:custGeom>
                <a:avLst/>
                <a:gdLst>
                  <a:gd name="T0" fmla="*/ 0 w 661"/>
                  <a:gd name="T1" fmla="*/ 156 h 718"/>
                  <a:gd name="T2" fmla="*/ 274 w 661"/>
                  <a:gd name="T3" fmla="*/ 0 h 718"/>
                  <a:gd name="T4" fmla="*/ 660 w 661"/>
                  <a:gd name="T5" fmla="*/ 565 h 718"/>
                  <a:gd name="T6" fmla="*/ 402 w 661"/>
                  <a:gd name="T7" fmla="*/ 717 h 718"/>
                  <a:gd name="T8" fmla="*/ 0 w 661"/>
                  <a:gd name="T9" fmla="*/ 156 h 718"/>
                </a:gdLst>
                <a:ahLst/>
                <a:cxnLst>
                  <a:cxn ang="0">
                    <a:pos x="T0" y="T1"/>
                  </a:cxn>
                  <a:cxn ang="0">
                    <a:pos x="T2" y="T3"/>
                  </a:cxn>
                  <a:cxn ang="0">
                    <a:pos x="T4" y="T5"/>
                  </a:cxn>
                  <a:cxn ang="0">
                    <a:pos x="T6" y="T7"/>
                  </a:cxn>
                  <a:cxn ang="0">
                    <a:pos x="T8" y="T9"/>
                  </a:cxn>
                </a:cxnLst>
                <a:rect l="0" t="0" r="r" b="b"/>
                <a:pathLst>
                  <a:path w="661" h="718">
                    <a:moveTo>
                      <a:pt x="0" y="156"/>
                    </a:moveTo>
                    <a:lnTo>
                      <a:pt x="274" y="0"/>
                    </a:lnTo>
                    <a:lnTo>
                      <a:pt x="660" y="565"/>
                    </a:lnTo>
                    <a:lnTo>
                      <a:pt x="402" y="717"/>
                    </a:lnTo>
                    <a:lnTo>
                      <a:pt x="0" y="156"/>
                    </a:lnTo>
                  </a:path>
                </a:pathLst>
              </a:custGeom>
              <a:solidFill>
                <a:srgbClr val="FCF6FA"/>
              </a:solidFill>
              <a:ln>
                <a:noFill/>
              </a:ln>
              <a:effectLst/>
            </p:spPr>
            <p:txBody>
              <a:bodyPr anchor="ctr"/>
              <a:lstStyle/>
              <a:p>
                <a:pPr algn="ctr"/>
                <a:endParaRPr>
                  <a:latin typeface="+mn-lt"/>
                  <a:ea typeface="+mn-ea"/>
                  <a:cs typeface="+mn-ea"/>
                  <a:sym typeface="+mn-lt"/>
                </a:endParaRPr>
              </a:p>
            </p:txBody>
          </p:sp>
          <p:sp>
            <p:nvSpPr>
              <p:cNvPr id="119" name="Freeform: Shape 64"/>
              <p:cNvSpPr/>
              <p:nvPr/>
            </p:nvSpPr>
            <p:spPr bwMode="auto">
              <a:xfrm>
                <a:off x="12029178" y="9079577"/>
                <a:ext cx="1652686" cy="2049152"/>
              </a:xfrm>
              <a:custGeom>
                <a:avLst/>
                <a:gdLst>
                  <a:gd name="T0" fmla="*/ 493 w 3448"/>
                  <a:gd name="T1" fmla="*/ 0 h 4277"/>
                  <a:gd name="T2" fmla="*/ 493 w 3448"/>
                  <a:gd name="T3" fmla="*/ 0 h 4277"/>
                  <a:gd name="T4" fmla="*/ 1696 w 3448"/>
                  <a:gd name="T5" fmla="*/ 518 h 4277"/>
                  <a:gd name="T6" fmla="*/ 2448 w 3448"/>
                  <a:gd name="T7" fmla="*/ 2290 h 4277"/>
                  <a:gd name="T8" fmla="*/ 2997 w 3448"/>
                  <a:gd name="T9" fmla="*/ 1975 h 4277"/>
                  <a:gd name="T10" fmla="*/ 3447 w 3448"/>
                  <a:gd name="T11" fmla="*/ 2683 h 4277"/>
                  <a:gd name="T12" fmla="*/ 2372 w 3448"/>
                  <a:gd name="T13" fmla="*/ 3257 h 4277"/>
                  <a:gd name="T14" fmla="*/ 2182 w 3448"/>
                  <a:gd name="T15" fmla="*/ 3146 h 4277"/>
                  <a:gd name="T16" fmla="*/ 1389 w 3448"/>
                  <a:gd name="T17" fmla="*/ 2182 h 4277"/>
                  <a:gd name="T18" fmla="*/ 1389 w 3448"/>
                  <a:gd name="T19" fmla="*/ 4276 h 4277"/>
                  <a:gd name="T20" fmla="*/ 0 w 3448"/>
                  <a:gd name="T21" fmla="*/ 4276 h 4277"/>
                  <a:gd name="T22" fmla="*/ 0 w 3448"/>
                  <a:gd name="T23" fmla="*/ 1975 h 4277"/>
                  <a:gd name="T24" fmla="*/ 493 w 3448"/>
                  <a:gd name="T25" fmla="*/ 0 h 4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8" h="4277">
                    <a:moveTo>
                      <a:pt x="493" y="0"/>
                    </a:moveTo>
                    <a:lnTo>
                      <a:pt x="493" y="0"/>
                    </a:lnTo>
                    <a:cubicBezTo>
                      <a:pt x="1696" y="518"/>
                      <a:pt x="1696" y="518"/>
                      <a:pt x="1696" y="518"/>
                    </a:cubicBezTo>
                    <a:cubicBezTo>
                      <a:pt x="2448" y="2290"/>
                      <a:pt x="2448" y="2290"/>
                      <a:pt x="2448" y="2290"/>
                    </a:cubicBezTo>
                    <a:cubicBezTo>
                      <a:pt x="2997" y="1975"/>
                      <a:pt x="2997" y="1975"/>
                      <a:pt x="2997" y="1975"/>
                    </a:cubicBezTo>
                    <a:cubicBezTo>
                      <a:pt x="3447" y="2683"/>
                      <a:pt x="3447" y="2683"/>
                      <a:pt x="3447" y="2683"/>
                    </a:cubicBezTo>
                    <a:cubicBezTo>
                      <a:pt x="3447" y="2683"/>
                      <a:pt x="2424" y="3257"/>
                      <a:pt x="2372" y="3257"/>
                    </a:cubicBezTo>
                    <a:cubicBezTo>
                      <a:pt x="2325" y="3257"/>
                      <a:pt x="2325" y="3281"/>
                      <a:pt x="2182" y="3146"/>
                    </a:cubicBezTo>
                    <a:cubicBezTo>
                      <a:pt x="2034" y="3006"/>
                      <a:pt x="1389" y="2182"/>
                      <a:pt x="1389" y="2182"/>
                    </a:cubicBezTo>
                    <a:cubicBezTo>
                      <a:pt x="1389" y="4276"/>
                      <a:pt x="1389" y="4276"/>
                      <a:pt x="1389" y="4276"/>
                    </a:cubicBezTo>
                    <a:cubicBezTo>
                      <a:pt x="0" y="4276"/>
                      <a:pt x="0" y="4276"/>
                      <a:pt x="0" y="4276"/>
                    </a:cubicBezTo>
                    <a:cubicBezTo>
                      <a:pt x="0" y="1975"/>
                      <a:pt x="0" y="1975"/>
                      <a:pt x="0" y="1975"/>
                    </a:cubicBezTo>
                    <a:cubicBezTo>
                      <a:pt x="493" y="0"/>
                      <a:pt x="493" y="0"/>
                      <a:pt x="493" y="0"/>
                    </a:cubicBezTo>
                  </a:path>
                </a:pathLst>
              </a:custGeom>
              <a:solidFill>
                <a:schemeClr val="accent1">
                  <a:lumMod val="75000"/>
                </a:schemeClr>
              </a:solidFill>
              <a:ln>
                <a:noFill/>
              </a:ln>
              <a:effectLst/>
            </p:spPr>
            <p:txBody>
              <a:bodyPr anchor="ctr"/>
              <a:lstStyle/>
              <a:p>
                <a:pPr algn="ctr"/>
                <a:endParaRPr>
                  <a:latin typeface="+mn-lt"/>
                  <a:ea typeface="+mn-ea"/>
                  <a:cs typeface="+mn-ea"/>
                  <a:sym typeface="+mn-lt"/>
                </a:endParaRPr>
              </a:p>
            </p:txBody>
          </p:sp>
          <p:sp>
            <p:nvSpPr>
              <p:cNvPr id="120" name="Freeform: Shape 65"/>
              <p:cNvSpPr/>
              <p:nvPr/>
            </p:nvSpPr>
            <p:spPr bwMode="auto">
              <a:xfrm>
                <a:off x="10310893" y="10026966"/>
                <a:ext cx="317417" cy="342583"/>
              </a:xfrm>
              <a:custGeom>
                <a:avLst/>
                <a:gdLst>
                  <a:gd name="T0" fmla="*/ 665 w 666"/>
                  <a:gd name="T1" fmla="*/ 156 h 718"/>
                  <a:gd name="T2" fmla="*/ 391 w 666"/>
                  <a:gd name="T3" fmla="*/ 0 h 718"/>
                  <a:gd name="T4" fmla="*/ 0 w 666"/>
                  <a:gd name="T5" fmla="*/ 565 h 718"/>
                  <a:gd name="T6" fmla="*/ 259 w 666"/>
                  <a:gd name="T7" fmla="*/ 717 h 718"/>
                  <a:gd name="T8" fmla="*/ 665 w 666"/>
                  <a:gd name="T9" fmla="*/ 156 h 718"/>
                </a:gdLst>
                <a:ahLst/>
                <a:cxnLst>
                  <a:cxn ang="0">
                    <a:pos x="T0" y="T1"/>
                  </a:cxn>
                  <a:cxn ang="0">
                    <a:pos x="T2" y="T3"/>
                  </a:cxn>
                  <a:cxn ang="0">
                    <a:pos x="T4" y="T5"/>
                  </a:cxn>
                  <a:cxn ang="0">
                    <a:pos x="T6" y="T7"/>
                  </a:cxn>
                  <a:cxn ang="0">
                    <a:pos x="T8" y="T9"/>
                  </a:cxn>
                </a:cxnLst>
                <a:rect l="0" t="0" r="r" b="b"/>
                <a:pathLst>
                  <a:path w="666" h="718">
                    <a:moveTo>
                      <a:pt x="665" y="156"/>
                    </a:moveTo>
                    <a:lnTo>
                      <a:pt x="391" y="0"/>
                    </a:lnTo>
                    <a:lnTo>
                      <a:pt x="0" y="565"/>
                    </a:lnTo>
                    <a:lnTo>
                      <a:pt x="259" y="717"/>
                    </a:lnTo>
                    <a:lnTo>
                      <a:pt x="665" y="156"/>
                    </a:lnTo>
                  </a:path>
                </a:pathLst>
              </a:custGeom>
              <a:solidFill>
                <a:srgbClr val="FCF6FA"/>
              </a:solidFill>
              <a:ln>
                <a:noFill/>
              </a:ln>
              <a:effectLst/>
            </p:spPr>
            <p:txBody>
              <a:bodyPr anchor="ctr"/>
              <a:lstStyle/>
              <a:p>
                <a:pPr algn="ctr"/>
                <a:endParaRPr>
                  <a:latin typeface="+mn-lt"/>
                  <a:ea typeface="+mn-ea"/>
                  <a:cs typeface="+mn-ea"/>
                  <a:sym typeface="+mn-lt"/>
                </a:endParaRPr>
              </a:p>
            </p:txBody>
          </p:sp>
          <p:sp>
            <p:nvSpPr>
              <p:cNvPr id="121" name="Freeform: Shape 66"/>
              <p:cNvSpPr/>
              <p:nvPr/>
            </p:nvSpPr>
            <p:spPr bwMode="auto">
              <a:xfrm>
                <a:off x="10378608" y="9079577"/>
                <a:ext cx="1648454" cy="2049152"/>
              </a:xfrm>
              <a:custGeom>
                <a:avLst/>
                <a:gdLst>
                  <a:gd name="T0" fmla="*/ 2945 w 3440"/>
                  <a:gd name="T1" fmla="*/ 0 h 4277"/>
                  <a:gd name="T2" fmla="*/ 2945 w 3440"/>
                  <a:gd name="T3" fmla="*/ 0 h 4277"/>
                  <a:gd name="T4" fmla="*/ 1703 w 3440"/>
                  <a:gd name="T5" fmla="*/ 538 h 4277"/>
                  <a:gd name="T6" fmla="*/ 1003 w 3440"/>
                  <a:gd name="T7" fmla="*/ 2290 h 4277"/>
                  <a:gd name="T8" fmla="*/ 454 w 3440"/>
                  <a:gd name="T9" fmla="*/ 1975 h 4277"/>
                  <a:gd name="T10" fmla="*/ 0 w 3440"/>
                  <a:gd name="T11" fmla="*/ 2683 h 4277"/>
                  <a:gd name="T12" fmla="*/ 1074 w 3440"/>
                  <a:gd name="T13" fmla="*/ 3257 h 4277"/>
                  <a:gd name="T14" fmla="*/ 1269 w 3440"/>
                  <a:gd name="T15" fmla="*/ 3146 h 4277"/>
                  <a:gd name="T16" fmla="*/ 2062 w 3440"/>
                  <a:gd name="T17" fmla="*/ 2182 h 4277"/>
                  <a:gd name="T18" fmla="*/ 2062 w 3440"/>
                  <a:gd name="T19" fmla="*/ 4276 h 4277"/>
                  <a:gd name="T20" fmla="*/ 3439 w 3440"/>
                  <a:gd name="T21" fmla="*/ 4276 h 4277"/>
                  <a:gd name="T22" fmla="*/ 3439 w 3440"/>
                  <a:gd name="T23" fmla="*/ 1975 h 4277"/>
                  <a:gd name="T24" fmla="*/ 2945 w 3440"/>
                  <a:gd name="T25" fmla="*/ 0 h 4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0" h="4277">
                    <a:moveTo>
                      <a:pt x="2945" y="0"/>
                    </a:moveTo>
                    <a:lnTo>
                      <a:pt x="2945" y="0"/>
                    </a:lnTo>
                    <a:cubicBezTo>
                      <a:pt x="1703" y="538"/>
                      <a:pt x="1703" y="538"/>
                      <a:pt x="1703" y="538"/>
                    </a:cubicBezTo>
                    <a:cubicBezTo>
                      <a:pt x="1003" y="2290"/>
                      <a:pt x="1003" y="2290"/>
                      <a:pt x="1003" y="2290"/>
                    </a:cubicBezTo>
                    <a:cubicBezTo>
                      <a:pt x="454" y="1975"/>
                      <a:pt x="454" y="1975"/>
                      <a:pt x="454" y="1975"/>
                    </a:cubicBezTo>
                    <a:cubicBezTo>
                      <a:pt x="0" y="2683"/>
                      <a:pt x="0" y="2683"/>
                      <a:pt x="0" y="2683"/>
                    </a:cubicBezTo>
                    <a:cubicBezTo>
                      <a:pt x="0" y="2683"/>
                      <a:pt x="1027" y="3257"/>
                      <a:pt x="1074" y="3257"/>
                    </a:cubicBezTo>
                    <a:cubicBezTo>
                      <a:pt x="1122" y="3257"/>
                      <a:pt x="1122" y="3281"/>
                      <a:pt x="1269" y="3146"/>
                    </a:cubicBezTo>
                    <a:cubicBezTo>
                      <a:pt x="1413" y="3006"/>
                      <a:pt x="2062" y="2182"/>
                      <a:pt x="2062" y="2182"/>
                    </a:cubicBezTo>
                    <a:cubicBezTo>
                      <a:pt x="2062" y="4276"/>
                      <a:pt x="2062" y="4276"/>
                      <a:pt x="2062" y="4276"/>
                    </a:cubicBezTo>
                    <a:cubicBezTo>
                      <a:pt x="3439" y="4276"/>
                      <a:pt x="3439" y="4276"/>
                      <a:pt x="3439" y="4276"/>
                    </a:cubicBezTo>
                    <a:cubicBezTo>
                      <a:pt x="3439" y="1975"/>
                      <a:pt x="3439" y="1975"/>
                      <a:pt x="3439" y="1975"/>
                    </a:cubicBezTo>
                    <a:cubicBezTo>
                      <a:pt x="2945" y="0"/>
                      <a:pt x="2945" y="0"/>
                      <a:pt x="2945" y="0"/>
                    </a:cubicBezTo>
                  </a:path>
                </a:pathLst>
              </a:custGeom>
              <a:solidFill>
                <a:schemeClr val="accent1">
                  <a:lumMod val="50000"/>
                </a:schemeClr>
              </a:solidFill>
              <a:ln>
                <a:noFill/>
              </a:ln>
              <a:effectLst/>
            </p:spPr>
            <p:txBody>
              <a:bodyPr anchor="ctr"/>
              <a:lstStyle/>
              <a:p>
                <a:pPr algn="ctr"/>
                <a:endParaRPr>
                  <a:latin typeface="+mn-lt"/>
                  <a:ea typeface="+mn-ea"/>
                  <a:cs typeface="+mn-ea"/>
                  <a:sym typeface="+mn-lt"/>
                </a:endParaRPr>
              </a:p>
            </p:txBody>
          </p:sp>
          <p:sp>
            <p:nvSpPr>
              <p:cNvPr id="122" name="Freeform: Shape 67"/>
              <p:cNvSpPr/>
              <p:nvPr/>
            </p:nvSpPr>
            <p:spPr bwMode="auto">
              <a:xfrm>
                <a:off x="11792173" y="9064774"/>
                <a:ext cx="234889" cy="960078"/>
              </a:xfrm>
              <a:custGeom>
                <a:avLst/>
                <a:gdLst>
                  <a:gd name="T0" fmla="*/ 0 w 495"/>
                  <a:gd name="T1" fmla="*/ 0 h 2007"/>
                  <a:gd name="T2" fmla="*/ 478 w 495"/>
                  <a:gd name="T3" fmla="*/ 314 h 2007"/>
                  <a:gd name="T4" fmla="*/ 494 w 495"/>
                  <a:gd name="T5" fmla="*/ 2006 h 2007"/>
                  <a:gd name="T6" fmla="*/ 0 w 495"/>
                  <a:gd name="T7" fmla="*/ 31 h 2007"/>
                  <a:gd name="T8" fmla="*/ 0 w 495"/>
                  <a:gd name="T9" fmla="*/ 0 h 2007"/>
                </a:gdLst>
                <a:ahLst/>
                <a:cxnLst>
                  <a:cxn ang="0">
                    <a:pos x="T0" y="T1"/>
                  </a:cxn>
                  <a:cxn ang="0">
                    <a:pos x="T2" y="T3"/>
                  </a:cxn>
                  <a:cxn ang="0">
                    <a:pos x="T4" y="T5"/>
                  </a:cxn>
                  <a:cxn ang="0">
                    <a:pos x="T6" y="T7"/>
                  </a:cxn>
                  <a:cxn ang="0">
                    <a:pos x="T8" y="T9"/>
                  </a:cxn>
                </a:cxnLst>
                <a:rect l="0" t="0" r="r" b="b"/>
                <a:pathLst>
                  <a:path w="495" h="2007">
                    <a:moveTo>
                      <a:pt x="0" y="0"/>
                    </a:moveTo>
                    <a:lnTo>
                      <a:pt x="478" y="314"/>
                    </a:lnTo>
                    <a:lnTo>
                      <a:pt x="494" y="2006"/>
                    </a:lnTo>
                    <a:lnTo>
                      <a:pt x="0" y="31"/>
                    </a:lnTo>
                    <a:lnTo>
                      <a:pt x="0" y="0"/>
                    </a:lnTo>
                  </a:path>
                </a:pathLst>
              </a:custGeom>
              <a:solidFill>
                <a:srgbClr val="E8E7E8"/>
              </a:solidFill>
              <a:ln>
                <a:noFill/>
              </a:ln>
              <a:effectLst/>
            </p:spPr>
            <p:txBody>
              <a:bodyPr anchor="ctr"/>
              <a:lstStyle/>
              <a:p>
                <a:pPr algn="ctr"/>
                <a:endParaRPr>
                  <a:latin typeface="+mn-lt"/>
                  <a:ea typeface="+mn-ea"/>
                  <a:cs typeface="+mn-ea"/>
                  <a:sym typeface="+mn-lt"/>
                </a:endParaRPr>
              </a:p>
            </p:txBody>
          </p:sp>
          <p:sp>
            <p:nvSpPr>
              <p:cNvPr id="123" name="Freeform: Shape 68"/>
              <p:cNvSpPr/>
              <p:nvPr/>
            </p:nvSpPr>
            <p:spPr bwMode="auto">
              <a:xfrm>
                <a:off x="11792173" y="9064774"/>
                <a:ext cx="234889" cy="960078"/>
              </a:xfrm>
              <a:custGeom>
                <a:avLst/>
                <a:gdLst>
                  <a:gd name="T0" fmla="*/ 0 w 495"/>
                  <a:gd name="T1" fmla="*/ 0 h 2007"/>
                  <a:gd name="T2" fmla="*/ 478 w 495"/>
                  <a:gd name="T3" fmla="*/ 314 h 2007"/>
                  <a:gd name="T4" fmla="*/ 494 w 495"/>
                  <a:gd name="T5" fmla="*/ 2006 h 2007"/>
                  <a:gd name="T6" fmla="*/ 0 w 495"/>
                  <a:gd name="T7" fmla="*/ 31 h 2007"/>
                  <a:gd name="T8" fmla="*/ 0 w 495"/>
                  <a:gd name="T9" fmla="*/ 0 h 2007"/>
                </a:gdLst>
                <a:ahLst/>
                <a:cxnLst>
                  <a:cxn ang="0">
                    <a:pos x="T0" y="T1"/>
                  </a:cxn>
                  <a:cxn ang="0">
                    <a:pos x="T2" y="T3"/>
                  </a:cxn>
                  <a:cxn ang="0">
                    <a:pos x="T4" y="T5"/>
                  </a:cxn>
                  <a:cxn ang="0">
                    <a:pos x="T6" y="T7"/>
                  </a:cxn>
                  <a:cxn ang="0">
                    <a:pos x="T8" y="T9"/>
                  </a:cxn>
                </a:cxnLst>
                <a:rect l="0" t="0" r="r" b="b"/>
                <a:pathLst>
                  <a:path w="495" h="2007">
                    <a:moveTo>
                      <a:pt x="0" y="0"/>
                    </a:moveTo>
                    <a:lnTo>
                      <a:pt x="478" y="314"/>
                    </a:lnTo>
                    <a:lnTo>
                      <a:pt x="494" y="2006"/>
                    </a:lnTo>
                    <a:lnTo>
                      <a:pt x="0" y="31"/>
                    </a:lnTo>
                    <a:lnTo>
                      <a:pt x="0" y="0"/>
                    </a:lnTo>
                  </a:path>
                </a:pathLst>
              </a:custGeom>
              <a:solidFill>
                <a:srgbClr val="E8E7E8"/>
              </a:solidFill>
              <a:ln>
                <a:noFill/>
              </a:ln>
              <a:effectLst/>
            </p:spPr>
            <p:txBody>
              <a:bodyPr anchor="ctr"/>
              <a:lstStyle/>
              <a:p>
                <a:pPr algn="ctr"/>
                <a:endParaRPr>
                  <a:latin typeface="+mn-lt"/>
                  <a:ea typeface="+mn-ea"/>
                  <a:cs typeface="+mn-ea"/>
                  <a:sym typeface="+mn-lt"/>
                </a:endParaRPr>
              </a:p>
            </p:txBody>
          </p:sp>
          <p:sp>
            <p:nvSpPr>
              <p:cNvPr id="124" name="Freeform: Shape 69"/>
              <p:cNvSpPr/>
              <p:nvPr/>
            </p:nvSpPr>
            <p:spPr bwMode="auto">
              <a:xfrm>
                <a:off x="12016482" y="9071118"/>
                <a:ext cx="247585" cy="953733"/>
              </a:xfrm>
              <a:custGeom>
                <a:avLst/>
                <a:gdLst>
                  <a:gd name="T0" fmla="*/ 521 w 522"/>
                  <a:gd name="T1" fmla="*/ 0 h 1995"/>
                  <a:gd name="T2" fmla="*/ 0 w 522"/>
                  <a:gd name="T3" fmla="*/ 294 h 1995"/>
                  <a:gd name="T4" fmla="*/ 28 w 522"/>
                  <a:gd name="T5" fmla="*/ 1994 h 1995"/>
                  <a:gd name="T6" fmla="*/ 521 w 522"/>
                  <a:gd name="T7" fmla="*/ 19 h 1995"/>
                  <a:gd name="T8" fmla="*/ 521 w 522"/>
                  <a:gd name="T9" fmla="*/ 0 h 1995"/>
                </a:gdLst>
                <a:ahLst/>
                <a:cxnLst>
                  <a:cxn ang="0">
                    <a:pos x="T0" y="T1"/>
                  </a:cxn>
                  <a:cxn ang="0">
                    <a:pos x="T2" y="T3"/>
                  </a:cxn>
                  <a:cxn ang="0">
                    <a:pos x="T4" y="T5"/>
                  </a:cxn>
                  <a:cxn ang="0">
                    <a:pos x="T6" y="T7"/>
                  </a:cxn>
                  <a:cxn ang="0">
                    <a:pos x="T8" y="T9"/>
                  </a:cxn>
                </a:cxnLst>
                <a:rect l="0" t="0" r="r" b="b"/>
                <a:pathLst>
                  <a:path w="522" h="1995">
                    <a:moveTo>
                      <a:pt x="521" y="0"/>
                    </a:moveTo>
                    <a:lnTo>
                      <a:pt x="0" y="294"/>
                    </a:lnTo>
                    <a:lnTo>
                      <a:pt x="28" y="1994"/>
                    </a:lnTo>
                    <a:lnTo>
                      <a:pt x="521" y="19"/>
                    </a:lnTo>
                    <a:lnTo>
                      <a:pt x="521" y="0"/>
                    </a:lnTo>
                  </a:path>
                </a:pathLst>
              </a:custGeom>
              <a:solidFill>
                <a:srgbClr val="F3F3F3"/>
              </a:solidFill>
              <a:ln>
                <a:noFill/>
              </a:ln>
              <a:effectLst/>
            </p:spPr>
            <p:txBody>
              <a:bodyPr anchor="ctr"/>
              <a:lstStyle/>
              <a:p>
                <a:pPr algn="ctr"/>
                <a:endParaRPr>
                  <a:latin typeface="+mn-lt"/>
                  <a:ea typeface="+mn-ea"/>
                  <a:cs typeface="+mn-ea"/>
                  <a:sym typeface="+mn-lt"/>
                </a:endParaRPr>
              </a:p>
            </p:txBody>
          </p:sp>
          <p:sp>
            <p:nvSpPr>
              <p:cNvPr id="125" name="Freeform: Shape 70"/>
              <p:cNvSpPr/>
              <p:nvPr/>
            </p:nvSpPr>
            <p:spPr bwMode="auto">
              <a:xfrm>
                <a:off x="12016482" y="9071118"/>
                <a:ext cx="247585" cy="953733"/>
              </a:xfrm>
              <a:custGeom>
                <a:avLst/>
                <a:gdLst>
                  <a:gd name="T0" fmla="*/ 521 w 522"/>
                  <a:gd name="T1" fmla="*/ 0 h 1995"/>
                  <a:gd name="T2" fmla="*/ 0 w 522"/>
                  <a:gd name="T3" fmla="*/ 294 h 1995"/>
                  <a:gd name="T4" fmla="*/ 28 w 522"/>
                  <a:gd name="T5" fmla="*/ 1994 h 1995"/>
                  <a:gd name="T6" fmla="*/ 521 w 522"/>
                  <a:gd name="T7" fmla="*/ 19 h 1995"/>
                  <a:gd name="T8" fmla="*/ 521 w 522"/>
                  <a:gd name="T9" fmla="*/ 0 h 1995"/>
                </a:gdLst>
                <a:ahLst/>
                <a:cxnLst>
                  <a:cxn ang="0">
                    <a:pos x="T0" y="T1"/>
                  </a:cxn>
                  <a:cxn ang="0">
                    <a:pos x="T2" y="T3"/>
                  </a:cxn>
                  <a:cxn ang="0">
                    <a:pos x="T4" y="T5"/>
                  </a:cxn>
                  <a:cxn ang="0">
                    <a:pos x="T6" y="T7"/>
                  </a:cxn>
                  <a:cxn ang="0">
                    <a:pos x="T8" y="T9"/>
                  </a:cxn>
                </a:cxnLst>
                <a:rect l="0" t="0" r="r" b="b"/>
                <a:pathLst>
                  <a:path w="522" h="1995">
                    <a:moveTo>
                      <a:pt x="521" y="0"/>
                    </a:moveTo>
                    <a:lnTo>
                      <a:pt x="0" y="294"/>
                    </a:lnTo>
                    <a:lnTo>
                      <a:pt x="28" y="1994"/>
                    </a:lnTo>
                    <a:lnTo>
                      <a:pt x="521" y="19"/>
                    </a:lnTo>
                    <a:lnTo>
                      <a:pt x="521" y="0"/>
                    </a:lnTo>
                  </a:path>
                </a:pathLst>
              </a:custGeom>
              <a:solidFill>
                <a:srgbClr val="F3F3F3"/>
              </a:solidFill>
              <a:ln>
                <a:noFill/>
              </a:ln>
              <a:effectLst/>
            </p:spPr>
            <p:txBody>
              <a:bodyPr anchor="ctr"/>
              <a:lstStyle/>
              <a:p>
                <a:pPr algn="ctr"/>
                <a:endParaRPr>
                  <a:latin typeface="+mn-lt"/>
                  <a:ea typeface="+mn-ea"/>
                  <a:cs typeface="+mn-ea"/>
                  <a:sym typeface="+mn-lt"/>
                </a:endParaRPr>
              </a:p>
            </p:txBody>
          </p:sp>
          <p:sp>
            <p:nvSpPr>
              <p:cNvPr id="126" name="Freeform: Shape 71"/>
              <p:cNvSpPr/>
              <p:nvPr/>
            </p:nvSpPr>
            <p:spPr bwMode="auto">
              <a:xfrm>
                <a:off x="12016482" y="9212804"/>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3D0B8"/>
              </a:solidFill>
              <a:ln>
                <a:noFill/>
              </a:ln>
              <a:effectLst/>
            </p:spPr>
            <p:txBody>
              <a:bodyPr anchor="ctr"/>
              <a:lstStyle/>
              <a:p>
                <a:pPr algn="ctr"/>
                <a:endParaRPr>
                  <a:latin typeface="+mn-lt"/>
                  <a:ea typeface="+mn-ea"/>
                  <a:cs typeface="+mn-ea"/>
                  <a:sym typeface="+mn-lt"/>
                </a:endParaRPr>
              </a:p>
            </p:txBody>
          </p:sp>
          <p:sp>
            <p:nvSpPr>
              <p:cNvPr id="127" name="Freeform: Shape 72"/>
              <p:cNvSpPr/>
              <p:nvPr/>
            </p:nvSpPr>
            <p:spPr bwMode="auto">
              <a:xfrm>
                <a:off x="12016482" y="9212804"/>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3D0B8"/>
              </a:solidFill>
              <a:ln>
                <a:noFill/>
              </a:ln>
              <a:effectLst/>
            </p:spPr>
            <p:txBody>
              <a:bodyPr anchor="ctr"/>
              <a:lstStyle/>
              <a:p>
                <a:pPr algn="ctr"/>
                <a:endParaRPr>
                  <a:latin typeface="+mn-lt"/>
                  <a:ea typeface="+mn-ea"/>
                  <a:cs typeface="+mn-ea"/>
                  <a:sym typeface="+mn-lt"/>
                </a:endParaRPr>
              </a:p>
            </p:txBody>
          </p:sp>
          <p:sp>
            <p:nvSpPr>
              <p:cNvPr id="128" name="Freeform: Shape 73"/>
              <p:cNvSpPr/>
              <p:nvPr/>
            </p:nvSpPr>
            <p:spPr bwMode="auto">
              <a:xfrm>
                <a:off x="11847192" y="9301621"/>
                <a:ext cx="179870" cy="723230"/>
              </a:xfrm>
              <a:custGeom>
                <a:avLst/>
                <a:gdLst>
                  <a:gd name="T0" fmla="*/ 0 w 380"/>
                  <a:gd name="T1" fmla="*/ 0 h 1513"/>
                  <a:gd name="T2" fmla="*/ 0 w 380"/>
                  <a:gd name="T3" fmla="*/ 0 h 1513"/>
                  <a:gd name="T4" fmla="*/ 379 w 380"/>
                  <a:gd name="T5" fmla="*/ 1512 h 1513"/>
                  <a:gd name="T6" fmla="*/ 0 w 380"/>
                  <a:gd name="T7" fmla="*/ 0 h 1513"/>
                </a:gdLst>
                <a:ahLst/>
                <a:cxnLst>
                  <a:cxn ang="0">
                    <a:pos x="T0" y="T1"/>
                  </a:cxn>
                  <a:cxn ang="0">
                    <a:pos x="T2" y="T3"/>
                  </a:cxn>
                  <a:cxn ang="0">
                    <a:pos x="T4" y="T5"/>
                  </a:cxn>
                  <a:cxn ang="0">
                    <a:pos x="T6" y="T7"/>
                  </a:cxn>
                </a:cxnLst>
                <a:rect l="0" t="0" r="r" b="b"/>
                <a:pathLst>
                  <a:path w="380" h="1513">
                    <a:moveTo>
                      <a:pt x="0" y="0"/>
                    </a:moveTo>
                    <a:lnTo>
                      <a:pt x="0" y="0"/>
                    </a:lnTo>
                    <a:lnTo>
                      <a:pt x="379" y="1512"/>
                    </a:lnTo>
                    <a:lnTo>
                      <a:pt x="0" y="0"/>
                    </a:lnTo>
                  </a:path>
                </a:pathLst>
              </a:custGeom>
              <a:solidFill>
                <a:srgbClr val="7B8398"/>
              </a:solidFill>
              <a:ln>
                <a:noFill/>
              </a:ln>
              <a:effectLst/>
            </p:spPr>
            <p:txBody>
              <a:bodyPr anchor="ctr"/>
              <a:lstStyle/>
              <a:p>
                <a:pPr algn="ctr"/>
                <a:endParaRPr>
                  <a:latin typeface="+mn-lt"/>
                  <a:ea typeface="+mn-ea"/>
                  <a:cs typeface="+mn-ea"/>
                  <a:sym typeface="+mn-lt"/>
                </a:endParaRPr>
              </a:p>
            </p:txBody>
          </p:sp>
          <p:sp>
            <p:nvSpPr>
              <p:cNvPr id="129" name="Freeform: Shape 74"/>
              <p:cNvSpPr/>
              <p:nvPr/>
            </p:nvSpPr>
            <p:spPr bwMode="auto">
              <a:xfrm>
                <a:off x="11847192" y="9301621"/>
                <a:ext cx="179870" cy="723230"/>
              </a:xfrm>
              <a:custGeom>
                <a:avLst/>
                <a:gdLst>
                  <a:gd name="T0" fmla="*/ 0 w 380"/>
                  <a:gd name="T1" fmla="*/ 0 h 1513"/>
                  <a:gd name="T2" fmla="*/ 0 w 380"/>
                  <a:gd name="T3" fmla="*/ 0 h 1513"/>
                  <a:gd name="T4" fmla="*/ 379 w 380"/>
                  <a:gd name="T5" fmla="*/ 1512 h 1513"/>
                  <a:gd name="T6" fmla="*/ 0 w 380"/>
                  <a:gd name="T7" fmla="*/ 0 h 1513"/>
                </a:gdLst>
                <a:ahLst/>
                <a:cxnLst>
                  <a:cxn ang="0">
                    <a:pos x="T0" y="T1"/>
                  </a:cxn>
                  <a:cxn ang="0">
                    <a:pos x="T2" y="T3"/>
                  </a:cxn>
                  <a:cxn ang="0">
                    <a:pos x="T4" y="T5"/>
                  </a:cxn>
                  <a:cxn ang="0">
                    <a:pos x="T6" y="T7"/>
                  </a:cxn>
                </a:cxnLst>
                <a:rect l="0" t="0" r="r" b="b"/>
                <a:pathLst>
                  <a:path w="380" h="1513">
                    <a:moveTo>
                      <a:pt x="0" y="0"/>
                    </a:moveTo>
                    <a:lnTo>
                      <a:pt x="0" y="0"/>
                    </a:lnTo>
                    <a:lnTo>
                      <a:pt x="379" y="1512"/>
                    </a:lnTo>
                    <a:lnTo>
                      <a:pt x="0" y="0"/>
                    </a:lnTo>
                  </a:path>
                </a:pathLst>
              </a:custGeom>
              <a:solidFill>
                <a:srgbClr val="7B8398"/>
              </a:solidFill>
              <a:ln>
                <a:noFill/>
              </a:ln>
              <a:effectLst/>
            </p:spPr>
            <p:txBody>
              <a:bodyPr anchor="ctr"/>
              <a:lstStyle/>
              <a:p>
                <a:pPr algn="ctr"/>
                <a:endParaRPr>
                  <a:latin typeface="+mn-lt"/>
                  <a:ea typeface="+mn-ea"/>
                  <a:cs typeface="+mn-ea"/>
                  <a:sym typeface="+mn-lt"/>
                </a:endParaRPr>
              </a:p>
            </p:txBody>
          </p:sp>
          <p:sp>
            <p:nvSpPr>
              <p:cNvPr id="130" name="Freeform: Shape 75"/>
              <p:cNvSpPr/>
              <p:nvPr/>
            </p:nvSpPr>
            <p:spPr bwMode="auto">
              <a:xfrm>
                <a:off x="11847192" y="9212804"/>
                <a:ext cx="179870" cy="814163"/>
              </a:xfrm>
              <a:custGeom>
                <a:avLst/>
                <a:gdLst>
                  <a:gd name="T0" fmla="*/ 351 w 380"/>
                  <a:gd name="T1" fmla="*/ 0 h 1701"/>
                  <a:gd name="T2" fmla="*/ 0 w 380"/>
                  <a:gd name="T3" fmla="*/ 188 h 1701"/>
                  <a:gd name="T4" fmla="*/ 379 w 380"/>
                  <a:gd name="T5" fmla="*/ 1700 h 1701"/>
                  <a:gd name="T6" fmla="*/ 351 w 380"/>
                  <a:gd name="T7" fmla="*/ 0 h 1701"/>
                </a:gdLst>
                <a:ahLst/>
                <a:cxnLst>
                  <a:cxn ang="0">
                    <a:pos x="T0" y="T1"/>
                  </a:cxn>
                  <a:cxn ang="0">
                    <a:pos x="T2" y="T3"/>
                  </a:cxn>
                  <a:cxn ang="0">
                    <a:pos x="T4" y="T5"/>
                  </a:cxn>
                  <a:cxn ang="0">
                    <a:pos x="T6" y="T7"/>
                  </a:cxn>
                </a:cxnLst>
                <a:rect l="0" t="0" r="r" b="b"/>
                <a:pathLst>
                  <a:path w="380" h="1701">
                    <a:moveTo>
                      <a:pt x="351" y="0"/>
                    </a:moveTo>
                    <a:lnTo>
                      <a:pt x="0" y="188"/>
                    </a:lnTo>
                    <a:lnTo>
                      <a:pt x="379" y="1700"/>
                    </a:lnTo>
                    <a:lnTo>
                      <a:pt x="351" y="0"/>
                    </a:lnTo>
                  </a:path>
                </a:pathLst>
              </a:custGeom>
              <a:solidFill>
                <a:srgbClr val="D7D7D8"/>
              </a:solidFill>
              <a:ln>
                <a:noFill/>
              </a:ln>
              <a:effectLst/>
            </p:spPr>
            <p:txBody>
              <a:bodyPr anchor="ctr"/>
              <a:lstStyle/>
              <a:p>
                <a:pPr algn="ctr"/>
                <a:endParaRPr>
                  <a:latin typeface="+mn-lt"/>
                  <a:ea typeface="+mn-ea"/>
                  <a:cs typeface="+mn-ea"/>
                  <a:sym typeface="+mn-lt"/>
                </a:endParaRPr>
              </a:p>
            </p:txBody>
          </p:sp>
          <p:sp>
            <p:nvSpPr>
              <p:cNvPr id="131" name="Freeform: Shape 76"/>
              <p:cNvSpPr/>
              <p:nvPr/>
            </p:nvSpPr>
            <p:spPr bwMode="auto">
              <a:xfrm>
                <a:off x="11847192" y="9212804"/>
                <a:ext cx="179870" cy="814163"/>
              </a:xfrm>
              <a:custGeom>
                <a:avLst/>
                <a:gdLst>
                  <a:gd name="T0" fmla="*/ 351 w 380"/>
                  <a:gd name="T1" fmla="*/ 0 h 1701"/>
                  <a:gd name="T2" fmla="*/ 0 w 380"/>
                  <a:gd name="T3" fmla="*/ 188 h 1701"/>
                  <a:gd name="T4" fmla="*/ 379 w 380"/>
                  <a:gd name="T5" fmla="*/ 1700 h 1701"/>
                  <a:gd name="T6" fmla="*/ 351 w 380"/>
                  <a:gd name="T7" fmla="*/ 0 h 1701"/>
                </a:gdLst>
                <a:ahLst/>
                <a:cxnLst>
                  <a:cxn ang="0">
                    <a:pos x="T0" y="T1"/>
                  </a:cxn>
                  <a:cxn ang="0">
                    <a:pos x="T2" y="T3"/>
                  </a:cxn>
                  <a:cxn ang="0">
                    <a:pos x="T4" y="T5"/>
                  </a:cxn>
                  <a:cxn ang="0">
                    <a:pos x="T6" y="T7"/>
                  </a:cxn>
                </a:cxnLst>
                <a:rect l="0" t="0" r="r" b="b"/>
                <a:pathLst>
                  <a:path w="380" h="1701">
                    <a:moveTo>
                      <a:pt x="351" y="0"/>
                    </a:moveTo>
                    <a:lnTo>
                      <a:pt x="0" y="188"/>
                    </a:lnTo>
                    <a:lnTo>
                      <a:pt x="379" y="1700"/>
                    </a:lnTo>
                    <a:lnTo>
                      <a:pt x="351" y="0"/>
                    </a:lnTo>
                  </a:path>
                </a:pathLst>
              </a:custGeom>
              <a:solidFill>
                <a:srgbClr val="D7D7D8"/>
              </a:solidFill>
              <a:ln>
                <a:noFill/>
              </a:ln>
              <a:effectLst/>
            </p:spPr>
            <p:txBody>
              <a:bodyPr anchor="ctr"/>
              <a:lstStyle/>
              <a:p>
                <a:pPr algn="ctr"/>
                <a:endParaRPr>
                  <a:latin typeface="+mn-lt"/>
                  <a:ea typeface="+mn-ea"/>
                  <a:cs typeface="+mn-ea"/>
                  <a:sym typeface="+mn-lt"/>
                </a:endParaRPr>
              </a:p>
            </p:txBody>
          </p:sp>
          <p:sp>
            <p:nvSpPr>
              <p:cNvPr id="132" name="Freeform: Shape 77"/>
              <p:cNvSpPr/>
              <p:nvPr/>
            </p:nvSpPr>
            <p:spPr bwMode="auto">
              <a:xfrm>
                <a:off x="12029178" y="9286818"/>
                <a:ext cx="184102" cy="738033"/>
              </a:xfrm>
              <a:custGeom>
                <a:avLst/>
                <a:gdLst>
                  <a:gd name="T0" fmla="*/ 386 w 387"/>
                  <a:gd name="T1" fmla="*/ 0 h 1545"/>
                  <a:gd name="T2" fmla="*/ 0 w 387"/>
                  <a:gd name="T3" fmla="*/ 1544 h 1545"/>
                  <a:gd name="T4" fmla="*/ 386 w 387"/>
                  <a:gd name="T5" fmla="*/ 0 h 1545"/>
                </a:gdLst>
                <a:ahLst/>
                <a:cxnLst>
                  <a:cxn ang="0">
                    <a:pos x="T0" y="T1"/>
                  </a:cxn>
                  <a:cxn ang="0">
                    <a:pos x="T2" y="T3"/>
                  </a:cxn>
                  <a:cxn ang="0">
                    <a:pos x="T4" y="T5"/>
                  </a:cxn>
                </a:cxnLst>
                <a:rect l="0" t="0" r="r" b="b"/>
                <a:pathLst>
                  <a:path w="387" h="1545">
                    <a:moveTo>
                      <a:pt x="386" y="0"/>
                    </a:moveTo>
                    <a:lnTo>
                      <a:pt x="0" y="1544"/>
                    </a:lnTo>
                    <a:lnTo>
                      <a:pt x="386" y="0"/>
                    </a:lnTo>
                  </a:path>
                </a:pathLst>
              </a:custGeom>
              <a:solidFill>
                <a:srgbClr val="8796AF"/>
              </a:solidFill>
              <a:ln>
                <a:noFill/>
              </a:ln>
              <a:effectLst/>
            </p:spPr>
            <p:txBody>
              <a:bodyPr anchor="ctr"/>
              <a:lstStyle/>
              <a:p>
                <a:pPr algn="ctr"/>
                <a:endParaRPr>
                  <a:latin typeface="+mn-lt"/>
                  <a:ea typeface="+mn-ea"/>
                  <a:cs typeface="+mn-ea"/>
                  <a:sym typeface="+mn-lt"/>
                </a:endParaRPr>
              </a:p>
            </p:txBody>
          </p:sp>
          <p:sp>
            <p:nvSpPr>
              <p:cNvPr id="133" name="Freeform: Shape 78"/>
              <p:cNvSpPr/>
              <p:nvPr/>
            </p:nvSpPr>
            <p:spPr bwMode="auto">
              <a:xfrm>
                <a:off x="12029178" y="9286818"/>
                <a:ext cx="184102" cy="738033"/>
              </a:xfrm>
              <a:custGeom>
                <a:avLst/>
                <a:gdLst>
                  <a:gd name="T0" fmla="*/ 386 w 387"/>
                  <a:gd name="T1" fmla="*/ 0 h 1545"/>
                  <a:gd name="T2" fmla="*/ 0 w 387"/>
                  <a:gd name="T3" fmla="*/ 1544 h 1545"/>
                  <a:gd name="T4" fmla="*/ 386 w 387"/>
                  <a:gd name="T5" fmla="*/ 0 h 1545"/>
                </a:gdLst>
                <a:ahLst/>
                <a:cxnLst>
                  <a:cxn ang="0">
                    <a:pos x="T0" y="T1"/>
                  </a:cxn>
                  <a:cxn ang="0">
                    <a:pos x="T2" y="T3"/>
                  </a:cxn>
                  <a:cxn ang="0">
                    <a:pos x="T4" y="T5"/>
                  </a:cxn>
                </a:cxnLst>
                <a:rect l="0" t="0" r="r" b="b"/>
                <a:pathLst>
                  <a:path w="387" h="1545">
                    <a:moveTo>
                      <a:pt x="386" y="0"/>
                    </a:moveTo>
                    <a:lnTo>
                      <a:pt x="0" y="1544"/>
                    </a:lnTo>
                    <a:lnTo>
                      <a:pt x="386" y="0"/>
                    </a:lnTo>
                  </a:path>
                </a:pathLst>
              </a:custGeom>
              <a:solidFill>
                <a:srgbClr val="8796AF"/>
              </a:solidFill>
              <a:ln>
                <a:noFill/>
              </a:ln>
              <a:effectLst/>
            </p:spPr>
            <p:txBody>
              <a:bodyPr anchor="ctr"/>
              <a:lstStyle/>
              <a:p>
                <a:pPr algn="ctr"/>
                <a:endParaRPr>
                  <a:latin typeface="+mn-lt"/>
                  <a:ea typeface="+mn-ea"/>
                  <a:cs typeface="+mn-ea"/>
                  <a:sym typeface="+mn-lt"/>
                </a:endParaRPr>
              </a:p>
            </p:txBody>
          </p:sp>
          <p:sp>
            <p:nvSpPr>
              <p:cNvPr id="134" name="Freeform: Shape 79"/>
              <p:cNvSpPr/>
              <p:nvPr/>
            </p:nvSpPr>
            <p:spPr bwMode="auto">
              <a:xfrm>
                <a:off x="12016482" y="9212804"/>
                <a:ext cx="196799" cy="814163"/>
              </a:xfrm>
              <a:custGeom>
                <a:avLst/>
                <a:gdLst>
                  <a:gd name="T0" fmla="*/ 0 w 415"/>
                  <a:gd name="T1" fmla="*/ 0 h 1701"/>
                  <a:gd name="T2" fmla="*/ 0 w 415"/>
                  <a:gd name="T3" fmla="*/ 0 h 1701"/>
                  <a:gd name="T4" fmla="*/ 28 w 415"/>
                  <a:gd name="T5" fmla="*/ 1700 h 1701"/>
                  <a:gd name="T6" fmla="*/ 414 w 415"/>
                  <a:gd name="T7" fmla="*/ 156 h 1701"/>
                  <a:gd name="T8" fmla="*/ 0 w 415"/>
                  <a:gd name="T9" fmla="*/ 0 h 1701"/>
                </a:gdLst>
                <a:ahLst/>
                <a:cxnLst>
                  <a:cxn ang="0">
                    <a:pos x="T0" y="T1"/>
                  </a:cxn>
                  <a:cxn ang="0">
                    <a:pos x="T2" y="T3"/>
                  </a:cxn>
                  <a:cxn ang="0">
                    <a:pos x="T4" y="T5"/>
                  </a:cxn>
                  <a:cxn ang="0">
                    <a:pos x="T6" y="T7"/>
                  </a:cxn>
                  <a:cxn ang="0">
                    <a:pos x="T8" y="T9"/>
                  </a:cxn>
                </a:cxnLst>
                <a:rect l="0" t="0" r="r" b="b"/>
                <a:pathLst>
                  <a:path w="415" h="1701">
                    <a:moveTo>
                      <a:pt x="0" y="0"/>
                    </a:moveTo>
                    <a:lnTo>
                      <a:pt x="0" y="0"/>
                    </a:lnTo>
                    <a:lnTo>
                      <a:pt x="28" y="1700"/>
                    </a:lnTo>
                    <a:lnTo>
                      <a:pt x="414" y="156"/>
                    </a:lnTo>
                    <a:lnTo>
                      <a:pt x="0" y="0"/>
                    </a:lnTo>
                  </a:path>
                </a:pathLst>
              </a:custGeom>
              <a:solidFill>
                <a:srgbClr val="DDDCDD"/>
              </a:solidFill>
              <a:ln>
                <a:noFill/>
              </a:ln>
              <a:effectLst/>
            </p:spPr>
            <p:txBody>
              <a:bodyPr anchor="ctr"/>
              <a:lstStyle/>
              <a:p>
                <a:pPr algn="ctr"/>
                <a:endParaRPr>
                  <a:latin typeface="+mn-lt"/>
                  <a:ea typeface="+mn-ea"/>
                  <a:cs typeface="+mn-ea"/>
                  <a:sym typeface="+mn-lt"/>
                </a:endParaRPr>
              </a:p>
            </p:txBody>
          </p:sp>
          <p:sp>
            <p:nvSpPr>
              <p:cNvPr id="135" name="Freeform: Shape 80"/>
              <p:cNvSpPr/>
              <p:nvPr/>
            </p:nvSpPr>
            <p:spPr bwMode="auto">
              <a:xfrm>
                <a:off x="12016482" y="9212804"/>
                <a:ext cx="196799" cy="814163"/>
              </a:xfrm>
              <a:custGeom>
                <a:avLst/>
                <a:gdLst>
                  <a:gd name="T0" fmla="*/ 0 w 415"/>
                  <a:gd name="T1" fmla="*/ 0 h 1701"/>
                  <a:gd name="T2" fmla="*/ 0 w 415"/>
                  <a:gd name="T3" fmla="*/ 0 h 1701"/>
                  <a:gd name="T4" fmla="*/ 28 w 415"/>
                  <a:gd name="T5" fmla="*/ 1700 h 1701"/>
                  <a:gd name="T6" fmla="*/ 414 w 415"/>
                  <a:gd name="T7" fmla="*/ 156 h 1701"/>
                  <a:gd name="T8" fmla="*/ 0 w 415"/>
                  <a:gd name="T9" fmla="*/ 0 h 1701"/>
                </a:gdLst>
                <a:ahLst/>
                <a:cxnLst>
                  <a:cxn ang="0">
                    <a:pos x="T0" y="T1"/>
                  </a:cxn>
                  <a:cxn ang="0">
                    <a:pos x="T2" y="T3"/>
                  </a:cxn>
                  <a:cxn ang="0">
                    <a:pos x="T4" y="T5"/>
                  </a:cxn>
                  <a:cxn ang="0">
                    <a:pos x="T6" y="T7"/>
                  </a:cxn>
                  <a:cxn ang="0">
                    <a:pos x="T8" y="T9"/>
                  </a:cxn>
                </a:cxnLst>
                <a:rect l="0" t="0" r="r" b="b"/>
                <a:pathLst>
                  <a:path w="415" h="1701">
                    <a:moveTo>
                      <a:pt x="0" y="0"/>
                    </a:moveTo>
                    <a:lnTo>
                      <a:pt x="0" y="0"/>
                    </a:lnTo>
                    <a:lnTo>
                      <a:pt x="28" y="1700"/>
                    </a:lnTo>
                    <a:lnTo>
                      <a:pt x="414" y="156"/>
                    </a:lnTo>
                    <a:lnTo>
                      <a:pt x="0" y="0"/>
                    </a:lnTo>
                  </a:path>
                </a:pathLst>
              </a:custGeom>
              <a:solidFill>
                <a:srgbClr val="DDDCDD"/>
              </a:solidFill>
              <a:ln>
                <a:noFill/>
              </a:ln>
              <a:effectLst/>
            </p:spPr>
            <p:txBody>
              <a:bodyPr anchor="ctr"/>
              <a:lstStyle/>
              <a:p>
                <a:pPr algn="ctr"/>
                <a:endParaRPr>
                  <a:latin typeface="+mn-lt"/>
                  <a:ea typeface="+mn-ea"/>
                  <a:cs typeface="+mn-ea"/>
                  <a:sym typeface="+mn-lt"/>
                </a:endParaRPr>
              </a:p>
            </p:txBody>
          </p:sp>
          <p:sp>
            <p:nvSpPr>
              <p:cNvPr id="136" name="Freeform: Shape 81"/>
              <p:cNvSpPr/>
              <p:nvPr/>
            </p:nvSpPr>
            <p:spPr bwMode="auto">
              <a:xfrm>
                <a:off x="11931837" y="9212804"/>
                <a:ext cx="95225" cy="814163"/>
              </a:xfrm>
              <a:custGeom>
                <a:avLst/>
                <a:gdLst>
                  <a:gd name="T0" fmla="*/ 203 w 204"/>
                  <a:gd name="T1" fmla="*/ 1700 h 1701"/>
                  <a:gd name="T2" fmla="*/ 175 w 204"/>
                  <a:gd name="T3" fmla="*/ 339 h 1701"/>
                  <a:gd name="T4" fmla="*/ 175 w 204"/>
                  <a:gd name="T5" fmla="*/ 0 h 1701"/>
                  <a:gd name="T6" fmla="*/ 0 w 204"/>
                  <a:gd name="T7" fmla="*/ 96 h 1701"/>
                  <a:gd name="T8" fmla="*/ 107 w 204"/>
                  <a:gd name="T9" fmla="*/ 247 h 1701"/>
                  <a:gd name="T10" fmla="*/ 24 w 204"/>
                  <a:gd name="T11" fmla="*/ 1031 h 1701"/>
                  <a:gd name="T12" fmla="*/ 203 w 204"/>
                  <a:gd name="T13" fmla="*/ 1700 h 1701"/>
                </a:gdLst>
                <a:ahLst/>
                <a:cxnLst>
                  <a:cxn ang="0">
                    <a:pos x="T0" y="T1"/>
                  </a:cxn>
                  <a:cxn ang="0">
                    <a:pos x="T2" y="T3"/>
                  </a:cxn>
                  <a:cxn ang="0">
                    <a:pos x="T4" y="T5"/>
                  </a:cxn>
                  <a:cxn ang="0">
                    <a:pos x="T6" y="T7"/>
                  </a:cxn>
                  <a:cxn ang="0">
                    <a:pos x="T8" y="T9"/>
                  </a:cxn>
                  <a:cxn ang="0">
                    <a:pos x="T10" y="T11"/>
                  </a:cxn>
                  <a:cxn ang="0">
                    <a:pos x="T12" y="T13"/>
                  </a:cxn>
                </a:cxnLst>
                <a:rect l="0" t="0" r="r" b="b"/>
                <a:pathLst>
                  <a:path w="204" h="1701">
                    <a:moveTo>
                      <a:pt x="203" y="1700"/>
                    </a:moveTo>
                    <a:lnTo>
                      <a:pt x="175" y="339"/>
                    </a:lnTo>
                    <a:lnTo>
                      <a:pt x="175" y="0"/>
                    </a:lnTo>
                    <a:lnTo>
                      <a:pt x="0" y="96"/>
                    </a:lnTo>
                    <a:lnTo>
                      <a:pt x="107" y="247"/>
                    </a:lnTo>
                    <a:lnTo>
                      <a:pt x="24" y="1031"/>
                    </a:lnTo>
                    <a:lnTo>
                      <a:pt x="203" y="1700"/>
                    </a:lnTo>
                  </a:path>
                </a:pathLst>
              </a:custGeom>
              <a:solidFill>
                <a:schemeClr val="accent1"/>
              </a:solidFill>
              <a:ln>
                <a:noFill/>
              </a:ln>
              <a:effectLst/>
            </p:spPr>
            <p:txBody>
              <a:bodyPr anchor="ctr"/>
              <a:lstStyle/>
              <a:p>
                <a:pPr algn="ctr"/>
                <a:endParaRPr>
                  <a:latin typeface="+mn-lt"/>
                  <a:ea typeface="+mn-ea"/>
                  <a:cs typeface="+mn-ea"/>
                  <a:sym typeface="+mn-lt"/>
                </a:endParaRPr>
              </a:p>
            </p:txBody>
          </p:sp>
          <p:sp>
            <p:nvSpPr>
              <p:cNvPr id="137" name="Freeform: Shape 82"/>
              <p:cNvSpPr/>
              <p:nvPr/>
            </p:nvSpPr>
            <p:spPr bwMode="auto">
              <a:xfrm>
                <a:off x="12016482" y="9212804"/>
                <a:ext cx="90993" cy="814163"/>
              </a:xfrm>
              <a:custGeom>
                <a:avLst/>
                <a:gdLst>
                  <a:gd name="T0" fmla="*/ 28 w 196"/>
                  <a:gd name="T1" fmla="*/ 1700 h 1701"/>
                  <a:gd name="T2" fmla="*/ 0 w 196"/>
                  <a:gd name="T3" fmla="*/ 339 h 1701"/>
                  <a:gd name="T4" fmla="*/ 0 w 196"/>
                  <a:gd name="T5" fmla="*/ 0 h 1701"/>
                  <a:gd name="T6" fmla="*/ 180 w 196"/>
                  <a:gd name="T7" fmla="*/ 96 h 1701"/>
                  <a:gd name="T8" fmla="*/ 68 w 196"/>
                  <a:gd name="T9" fmla="*/ 247 h 1701"/>
                  <a:gd name="T10" fmla="*/ 195 w 196"/>
                  <a:gd name="T11" fmla="*/ 1059 h 1701"/>
                  <a:gd name="T12" fmla="*/ 28 w 196"/>
                  <a:gd name="T13" fmla="*/ 1700 h 1701"/>
                </a:gdLst>
                <a:ahLst/>
                <a:cxnLst>
                  <a:cxn ang="0">
                    <a:pos x="T0" y="T1"/>
                  </a:cxn>
                  <a:cxn ang="0">
                    <a:pos x="T2" y="T3"/>
                  </a:cxn>
                  <a:cxn ang="0">
                    <a:pos x="T4" y="T5"/>
                  </a:cxn>
                  <a:cxn ang="0">
                    <a:pos x="T6" y="T7"/>
                  </a:cxn>
                  <a:cxn ang="0">
                    <a:pos x="T8" y="T9"/>
                  </a:cxn>
                  <a:cxn ang="0">
                    <a:pos x="T10" y="T11"/>
                  </a:cxn>
                  <a:cxn ang="0">
                    <a:pos x="T12" y="T13"/>
                  </a:cxn>
                </a:cxnLst>
                <a:rect l="0" t="0" r="r" b="b"/>
                <a:pathLst>
                  <a:path w="196" h="1701">
                    <a:moveTo>
                      <a:pt x="28" y="1700"/>
                    </a:moveTo>
                    <a:lnTo>
                      <a:pt x="0" y="339"/>
                    </a:lnTo>
                    <a:lnTo>
                      <a:pt x="0" y="0"/>
                    </a:lnTo>
                    <a:lnTo>
                      <a:pt x="180" y="96"/>
                    </a:lnTo>
                    <a:lnTo>
                      <a:pt x="68" y="247"/>
                    </a:lnTo>
                    <a:lnTo>
                      <a:pt x="195" y="1059"/>
                    </a:lnTo>
                    <a:lnTo>
                      <a:pt x="28" y="1700"/>
                    </a:lnTo>
                  </a:path>
                </a:pathLst>
              </a:custGeom>
              <a:solidFill>
                <a:schemeClr val="accent5">
                  <a:lumMod val="60000"/>
                  <a:lumOff val="40000"/>
                </a:schemeClr>
              </a:solidFill>
              <a:ln>
                <a:noFill/>
              </a:ln>
              <a:effectLst/>
            </p:spPr>
            <p:txBody>
              <a:bodyPr anchor="ctr"/>
              <a:lstStyle/>
              <a:p>
                <a:pPr algn="ctr"/>
                <a:endParaRPr>
                  <a:latin typeface="+mn-lt"/>
                  <a:ea typeface="+mn-ea"/>
                  <a:cs typeface="+mn-ea"/>
                  <a:sym typeface="+mn-lt"/>
                </a:endParaRPr>
              </a:p>
            </p:txBody>
          </p:sp>
          <p:sp>
            <p:nvSpPr>
              <p:cNvPr id="138" name="Freeform: Shape 83"/>
              <p:cNvSpPr/>
              <p:nvPr/>
            </p:nvSpPr>
            <p:spPr bwMode="auto">
              <a:xfrm>
                <a:off x="11942418" y="9212804"/>
                <a:ext cx="84645" cy="814163"/>
              </a:xfrm>
              <a:custGeom>
                <a:avLst/>
                <a:gdLst>
                  <a:gd name="T0" fmla="*/ 179 w 180"/>
                  <a:gd name="T1" fmla="*/ 1680 h 1701"/>
                  <a:gd name="T2" fmla="*/ 179 w 180"/>
                  <a:gd name="T3" fmla="*/ 1700 h 1701"/>
                  <a:gd name="T4" fmla="*/ 0 w 180"/>
                  <a:gd name="T5" fmla="*/ 1031 h 1701"/>
                  <a:gd name="T6" fmla="*/ 151 w 180"/>
                  <a:gd name="T7" fmla="*/ 0 h 1701"/>
                  <a:gd name="T8" fmla="*/ 179 w 180"/>
                  <a:gd name="T9" fmla="*/ 1680 h 1701"/>
                </a:gdLst>
                <a:ahLst/>
                <a:cxnLst>
                  <a:cxn ang="0">
                    <a:pos x="T0" y="T1"/>
                  </a:cxn>
                  <a:cxn ang="0">
                    <a:pos x="T2" y="T3"/>
                  </a:cxn>
                  <a:cxn ang="0">
                    <a:pos x="T4" y="T5"/>
                  </a:cxn>
                  <a:cxn ang="0">
                    <a:pos x="T6" y="T7"/>
                  </a:cxn>
                  <a:cxn ang="0">
                    <a:pos x="T8" y="T9"/>
                  </a:cxn>
                </a:cxnLst>
                <a:rect l="0" t="0" r="r" b="b"/>
                <a:pathLst>
                  <a:path w="180" h="1701">
                    <a:moveTo>
                      <a:pt x="179" y="1680"/>
                    </a:moveTo>
                    <a:lnTo>
                      <a:pt x="179" y="1700"/>
                    </a:lnTo>
                    <a:lnTo>
                      <a:pt x="0" y="1031"/>
                    </a:lnTo>
                    <a:lnTo>
                      <a:pt x="151" y="0"/>
                    </a:lnTo>
                    <a:lnTo>
                      <a:pt x="179" y="1680"/>
                    </a:lnTo>
                  </a:path>
                </a:pathLst>
              </a:custGeom>
              <a:solidFill>
                <a:schemeClr val="accent5"/>
              </a:solidFill>
              <a:ln>
                <a:noFill/>
              </a:ln>
              <a:effectLst/>
            </p:spPr>
            <p:txBody>
              <a:bodyPr anchor="ctr"/>
              <a:lstStyle/>
              <a:p>
                <a:pPr algn="ctr"/>
                <a:endParaRPr>
                  <a:latin typeface="+mn-lt"/>
                  <a:ea typeface="+mn-ea"/>
                  <a:cs typeface="+mn-ea"/>
                  <a:sym typeface="+mn-lt"/>
                </a:endParaRPr>
              </a:p>
            </p:txBody>
          </p:sp>
          <p:sp>
            <p:nvSpPr>
              <p:cNvPr id="139" name="Freeform: Shape 84"/>
              <p:cNvSpPr/>
              <p:nvPr/>
            </p:nvSpPr>
            <p:spPr bwMode="auto">
              <a:xfrm>
                <a:off x="11557285" y="9064774"/>
                <a:ext cx="469778" cy="960078"/>
              </a:xfrm>
              <a:custGeom>
                <a:avLst/>
                <a:gdLst>
                  <a:gd name="T0" fmla="*/ 489 w 984"/>
                  <a:gd name="T1" fmla="*/ 0 h 2007"/>
                  <a:gd name="T2" fmla="*/ 0 w 984"/>
                  <a:gd name="T3" fmla="*/ 227 h 2007"/>
                  <a:gd name="T4" fmla="*/ 294 w 984"/>
                  <a:gd name="T5" fmla="*/ 537 h 2007"/>
                  <a:gd name="T6" fmla="*/ 159 w 984"/>
                  <a:gd name="T7" fmla="*/ 804 h 2007"/>
                  <a:gd name="T8" fmla="*/ 983 w 984"/>
                  <a:gd name="T9" fmla="*/ 2006 h 2007"/>
                  <a:gd name="T10" fmla="*/ 489 w 984"/>
                  <a:gd name="T11" fmla="*/ 0 h 2007"/>
                </a:gdLst>
                <a:ahLst/>
                <a:cxnLst>
                  <a:cxn ang="0">
                    <a:pos x="T0" y="T1"/>
                  </a:cxn>
                  <a:cxn ang="0">
                    <a:pos x="T2" y="T3"/>
                  </a:cxn>
                  <a:cxn ang="0">
                    <a:pos x="T4" y="T5"/>
                  </a:cxn>
                  <a:cxn ang="0">
                    <a:pos x="T6" y="T7"/>
                  </a:cxn>
                  <a:cxn ang="0">
                    <a:pos x="T8" y="T9"/>
                  </a:cxn>
                  <a:cxn ang="0">
                    <a:pos x="T10" y="T11"/>
                  </a:cxn>
                </a:cxnLst>
                <a:rect l="0" t="0" r="r" b="b"/>
                <a:pathLst>
                  <a:path w="984" h="2007">
                    <a:moveTo>
                      <a:pt x="489" y="0"/>
                    </a:moveTo>
                    <a:lnTo>
                      <a:pt x="0" y="227"/>
                    </a:lnTo>
                    <a:lnTo>
                      <a:pt x="294" y="537"/>
                    </a:lnTo>
                    <a:lnTo>
                      <a:pt x="159" y="804"/>
                    </a:lnTo>
                    <a:lnTo>
                      <a:pt x="983" y="2006"/>
                    </a:lnTo>
                    <a:lnTo>
                      <a:pt x="489" y="0"/>
                    </a:lnTo>
                  </a:path>
                </a:pathLst>
              </a:custGeom>
              <a:solidFill>
                <a:schemeClr val="accent3">
                  <a:lumMod val="75000"/>
                </a:schemeClr>
              </a:solidFill>
              <a:ln>
                <a:noFill/>
              </a:ln>
              <a:effectLst/>
            </p:spPr>
            <p:txBody>
              <a:bodyPr anchor="ctr"/>
              <a:lstStyle/>
              <a:p>
                <a:pPr algn="ctr"/>
                <a:endParaRPr>
                  <a:latin typeface="+mn-lt"/>
                  <a:ea typeface="+mn-ea"/>
                  <a:cs typeface="+mn-ea"/>
                  <a:sym typeface="+mn-lt"/>
                </a:endParaRPr>
              </a:p>
            </p:txBody>
          </p:sp>
          <p:sp>
            <p:nvSpPr>
              <p:cNvPr id="140" name="Freeform: Shape 85"/>
              <p:cNvSpPr/>
              <p:nvPr/>
            </p:nvSpPr>
            <p:spPr bwMode="auto">
              <a:xfrm>
                <a:off x="12024946" y="9071118"/>
                <a:ext cx="471894" cy="953733"/>
              </a:xfrm>
              <a:custGeom>
                <a:avLst/>
                <a:gdLst>
                  <a:gd name="T0" fmla="*/ 501 w 989"/>
                  <a:gd name="T1" fmla="*/ 0 h 1995"/>
                  <a:gd name="T2" fmla="*/ 988 w 989"/>
                  <a:gd name="T3" fmla="*/ 207 h 1995"/>
                  <a:gd name="T4" fmla="*/ 684 w 989"/>
                  <a:gd name="T5" fmla="*/ 525 h 1995"/>
                  <a:gd name="T6" fmla="*/ 824 w 989"/>
                  <a:gd name="T7" fmla="*/ 792 h 1995"/>
                  <a:gd name="T8" fmla="*/ 0 w 989"/>
                  <a:gd name="T9" fmla="*/ 1994 h 1995"/>
                  <a:gd name="T10" fmla="*/ 501 w 989"/>
                  <a:gd name="T11" fmla="*/ 0 h 1995"/>
                </a:gdLst>
                <a:ahLst/>
                <a:cxnLst>
                  <a:cxn ang="0">
                    <a:pos x="T0" y="T1"/>
                  </a:cxn>
                  <a:cxn ang="0">
                    <a:pos x="T2" y="T3"/>
                  </a:cxn>
                  <a:cxn ang="0">
                    <a:pos x="T4" y="T5"/>
                  </a:cxn>
                  <a:cxn ang="0">
                    <a:pos x="T6" y="T7"/>
                  </a:cxn>
                  <a:cxn ang="0">
                    <a:pos x="T8" y="T9"/>
                  </a:cxn>
                  <a:cxn ang="0">
                    <a:pos x="T10" y="T11"/>
                  </a:cxn>
                </a:cxnLst>
                <a:rect l="0" t="0" r="r" b="b"/>
                <a:pathLst>
                  <a:path w="989" h="1995">
                    <a:moveTo>
                      <a:pt x="501" y="0"/>
                    </a:moveTo>
                    <a:lnTo>
                      <a:pt x="988" y="207"/>
                    </a:lnTo>
                    <a:lnTo>
                      <a:pt x="684" y="525"/>
                    </a:lnTo>
                    <a:lnTo>
                      <a:pt x="824" y="792"/>
                    </a:lnTo>
                    <a:lnTo>
                      <a:pt x="0" y="1994"/>
                    </a:lnTo>
                    <a:lnTo>
                      <a:pt x="501" y="0"/>
                    </a:lnTo>
                  </a:path>
                </a:pathLst>
              </a:custGeom>
              <a:solidFill>
                <a:schemeClr val="accent1">
                  <a:lumMod val="50000"/>
                </a:schemeClr>
              </a:solidFill>
              <a:ln>
                <a:noFill/>
              </a:ln>
              <a:effectLst/>
            </p:spPr>
            <p:txBody>
              <a:bodyPr anchor="ctr"/>
              <a:lstStyle/>
              <a:p>
                <a:pPr algn="ctr"/>
                <a:endParaRPr>
                  <a:latin typeface="+mn-lt"/>
                  <a:ea typeface="+mn-ea"/>
                  <a:cs typeface="+mn-ea"/>
                  <a:sym typeface="+mn-lt"/>
                </a:endParaRPr>
              </a:p>
            </p:txBody>
          </p:sp>
          <p:sp>
            <p:nvSpPr>
              <p:cNvPr id="141" name="Freeform: Shape 86"/>
              <p:cNvSpPr/>
              <p:nvPr/>
            </p:nvSpPr>
            <p:spPr bwMode="auto">
              <a:xfrm>
                <a:off x="11487453" y="10614855"/>
                <a:ext cx="292024" cy="69785"/>
              </a:xfrm>
              <a:custGeom>
                <a:avLst/>
                <a:gdLst>
                  <a:gd name="T0" fmla="*/ 613 w 614"/>
                  <a:gd name="T1" fmla="*/ 147 h 148"/>
                  <a:gd name="T2" fmla="*/ 0 w 614"/>
                  <a:gd name="T3" fmla="*/ 147 h 148"/>
                  <a:gd name="T4" fmla="*/ 0 w 614"/>
                  <a:gd name="T5" fmla="*/ 0 h 148"/>
                  <a:gd name="T6" fmla="*/ 613 w 614"/>
                  <a:gd name="T7" fmla="*/ 0 h 148"/>
                  <a:gd name="T8" fmla="*/ 613 w 614"/>
                  <a:gd name="T9" fmla="*/ 147 h 148"/>
                </a:gdLst>
                <a:ahLst/>
                <a:cxnLst>
                  <a:cxn ang="0">
                    <a:pos x="T0" y="T1"/>
                  </a:cxn>
                  <a:cxn ang="0">
                    <a:pos x="T2" y="T3"/>
                  </a:cxn>
                  <a:cxn ang="0">
                    <a:pos x="T4" y="T5"/>
                  </a:cxn>
                  <a:cxn ang="0">
                    <a:pos x="T6" y="T7"/>
                  </a:cxn>
                  <a:cxn ang="0">
                    <a:pos x="T8" y="T9"/>
                  </a:cxn>
                </a:cxnLst>
                <a:rect l="0" t="0" r="r" b="b"/>
                <a:pathLst>
                  <a:path w="614" h="148">
                    <a:moveTo>
                      <a:pt x="613" y="147"/>
                    </a:moveTo>
                    <a:lnTo>
                      <a:pt x="0" y="147"/>
                    </a:lnTo>
                    <a:lnTo>
                      <a:pt x="0" y="0"/>
                    </a:lnTo>
                    <a:lnTo>
                      <a:pt x="613" y="0"/>
                    </a:lnTo>
                    <a:lnTo>
                      <a:pt x="613" y="147"/>
                    </a:lnTo>
                  </a:path>
                </a:pathLst>
              </a:custGeom>
              <a:solidFill>
                <a:schemeClr val="accent2"/>
              </a:solidFill>
              <a:ln>
                <a:noFill/>
              </a:ln>
              <a:effectLst/>
            </p:spPr>
            <p:txBody>
              <a:bodyPr anchor="ctr"/>
              <a:lstStyle/>
              <a:p>
                <a:pPr algn="ctr"/>
                <a:endParaRPr>
                  <a:latin typeface="+mn-lt"/>
                  <a:ea typeface="+mn-ea"/>
                  <a:cs typeface="+mn-ea"/>
                  <a:sym typeface="+mn-lt"/>
                </a:endParaRPr>
              </a:p>
            </p:txBody>
          </p:sp>
          <p:sp>
            <p:nvSpPr>
              <p:cNvPr id="142" name="Freeform: Shape 87"/>
              <p:cNvSpPr/>
              <p:nvPr/>
            </p:nvSpPr>
            <p:spPr bwMode="auto">
              <a:xfrm>
                <a:off x="12276764" y="10614855"/>
                <a:ext cx="292024" cy="69785"/>
              </a:xfrm>
              <a:custGeom>
                <a:avLst/>
                <a:gdLst>
                  <a:gd name="T0" fmla="*/ 613 w 614"/>
                  <a:gd name="T1" fmla="*/ 147 h 148"/>
                  <a:gd name="T2" fmla="*/ 0 w 614"/>
                  <a:gd name="T3" fmla="*/ 147 h 148"/>
                  <a:gd name="T4" fmla="*/ 0 w 614"/>
                  <a:gd name="T5" fmla="*/ 0 h 148"/>
                  <a:gd name="T6" fmla="*/ 613 w 614"/>
                  <a:gd name="T7" fmla="*/ 0 h 148"/>
                  <a:gd name="T8" fmla="*/ 613 w 614"/>
                  <a:gd name="T9" fmla="*/ 147 h 148"/>
                </a:gdLst>
                <a:ahLst/>
                <a:cxnLst>
                  <a:cxn ang="0">
                    <a:pos x="T0" y="T1"/>
                  </a:cxn>
                  <a:cxn ang="0">
                    <a:pos x="T2" y="T3"/>
                  </a:cxn>
                  <a:cxn ang="0">
                    <a:pos x="T4" y="T5"/>
                  </a:cxn>
                  <a:cxn ang="0">
                    <a:pos x="T6" y="T7"/>
                  </a:cxn>
                  <a:cxn ang="0">
                    <a:pos x="T8" y="T9"/>
                  </a:cxn>
                </a:cxnLst>
                <a:rect l="0" t="0" r="r" b="b"/>
                <a:pathLst>
                  <a:path w="614" h="148">
                    <a:moveTo>
                      <a:pt x="613" y="147"/>
                    </a:moveTo>
                    <a:lnTo>
                      <a:pt x="0" y="147"/>
                    </a:lnTo>
                    <a:lnTo>
                      <a:pt x="0" y="0"/>
                    </a:lnTo>
                    <a:lnTo>
                      <a:pt x="613" y="0"/>
                    </a:lnTo>
                    <a:lnTo>
                      <a:pt x="613" y="147"/>
                    </a:lnTo>
                  </a:path>
                </a:pathLst>
              </a:custGeom>
              <a:solidFill>
                <a:schemeClr val="accent2"/>
              </a:solidFill>
              <a:ln>
                <a:noFill/>
              </a:ln>
              <a:effectLst/>
            </p:spPr>
            <p:txBody>
              <a:bodyPr anchor="ctr"/>
              <a:lstStyle/>
              <a:p>
                <a:pPr algn="ctr"/>
                <a:endParaRPr>
                  <a:latin typeface="+mn-lt"/>
                  <a:ea typeface="+mn-ea"/>
                  <a:cs typeface="+mn-ea"/>
                  <a:sym typeface="+mn-lt"/>
                </a:endParaRPr>
              </a:p>
            </p:txBody>
          </p:sp>
          <p:sp>
            <p:nvSpPr>
              <p:cNvPr id="143" name="Freeform: Shape 88"/>
              <p:cNvSpPr/>
              <p:nvPr/>
            </p:nvSpPr>
            <p:spPr bwMode="auto">
              <a:xfrm>
                <a:off x="10774322" y="10739623"/>
                <a:ext cx="1580738" cy="983339"/>
              </a:xfrm>
              <a:custGeom>
                <a:avLst/>
                <a:gdLst>
                  <a:gd name="T0" fmla="*/ 1027 w 3297"/>
                  <a:gd name="T1" fmla="*/ 0 h 2055"/>
                  <a:gd name="T2" fmla="*/ 1027 w 3297"/>
                  <a:gd name="T3" fmla="*/ 0 h 2055"/>
                  <a:gd name="T4" fmla="*/ 1779 w 3297"/>
                  <a:gd name="T5" fmla="*/ 330 h 2055"/>
                  <a:gd name="T6" fmla="*/ 2086 w 3297"/>
                  <a:gd name="T7" fmla="*/ 203 h 2055"/>
                  <a:gd name="T8" fmla="*/ 2512 w 3297"/>
                  <a:gd name="T9" fmla="*/ 629 h 2055"/>
                  <a:gd name="T10" fmla="*/ 2512 w 3297"/>
                  <a:gd name="T11" fmla="*/ 669 h 2055"/>
                  <a:gd name="T12" fmla="*/ 2603 w 3297"/>
                  <a:gd name="T13" fmla="*/ 664 h 2055"/>
                  <a:gd name="T14" fmla="*/ 3296 w 3297"/>
                  <a:gd name="T15" fmla="*/ 1357 h 2055"/>
                  <a:gd name="T16" fmla="*/ 2603 w 3297"/>
                  <a:gd name="T17" fmla="*/ 2054 h 2055"/>
                  <a:gd name="T18" fmla="*/ 1027 w 3297"/>
                  <a:gd name="T19" fmla="*/ 2054 h 2055"/>
                  <a:gd name="T20" fmla="*/ 0 w 3297"/>
                  <a:gd name="T21" fmla="*/ 1027 h 2055"/>
                  <a:gd name="T22" fmla="*/ 1027 w 3297"/>
                  <a:gd name="T23" fmla="*/ 0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7" h="2055">
                    <a:moveTo>
                      <a:pt x="1027" y="0"/>
                    </a:moveTo>
                    <a:lnTo>
                      <a:pt x="1027" y="0"/>
                    </a:lnTo>
                    <a:cubicBezTo>
                      <a:pt x="1321" y="0"/>
                      <a:pt x="1592" y="127"/>
                      <a:pt x="1779" y="330"/>
                    </a:cubicBezTo>
                    <a:cubicBezTo>
                      <a:pt x="1855" y="250"/>
                      <a:pt x="1966" y="203"/>
                      <a:pt x="2086" y="203"/>
                    </a:cubicBezTo>
                    <a:cubicBezTo>
                      <a:pt x="2320" y="203"/>
                      <a:pt x="2512" y="394"/>
                      <a:pt x="2512" y="629"/>
                    </a:cubicBezTo>
                    <a:cubicBezTo>
                      <a:pt x="2512" y="645"/>
                      <a:pt x="2512" y="657"/>
                      <a:pt x="2512" y="669"/>
                    </a:cubicBezTo>
                    <a:cubicBezTo>
                      <a:pt x="2540" y="664"/>
                      <a:pt x="2571" y="664"/>
                      <a:pt x="2603" y="664"/>
                    </a:cubicBezTo>
                    <a:cubicBezTo>
                      <a:pt x="2985" y="664"/>
                      <a:pt x="3296" y="975"/>
                      <a:pt x="3296" y="1357"/>
                    </a:cubicBezTo>
                    <a:cubicBezTo>
                      <a:pt x="3296" y="1743"/>
                      <a:pt x="2985" y="2054"/>
                      <a:pt x="2603" y="2054"/>
                    </a:cubicBezTo>
                    <a:cubicBezTo>
                      <a:pt x="1027" y="2054"/>
                      <a:pt x="1027" y="2054"/>
                      <a:pt x="1027" y="2054"/>
                    </a:cubicBezTo>
                    <a:cubicBezTo>
                      <a:pt x="458" y="2054"/>
                      <a:pt x="0" y="1592"/>
                      <a:pt x="0" y="1027"/>
                    </a:cubicBezTo>
                    <a:cubicBezTo>
                      <a:pt x="0" y="462"/>
                      <a:pt x="458" y="0"/>
                      <a:pt x="1027" y="0"/>
                    </a:cubicBezTo>
                  </a:path>
                </a:pathLst>
              </a:custGeom>
              <a:solidFill>
                <a:srgbClr val="D2D3D3"/>
              </a:solidFill>
              <a:ln>
                <a:noFill/>
              </a:ln>
              <a:effectLst/>
            </p:spPr>
            <p:txBody>
              <a:bodyPr anchor="ctr"/>
              <a:lstStyle/>
              <a:p>
                <a:pPr algn="ctr"/>
                <a:endParaRPr>
                  <a:latin typeface="+mn-lt"/>
                  <a:ea typeface="+mn-ea"/>
                  <a:cs typeface="+mn-ea"/>
                  <a:sym typeface="+mn-lt"/>
                </a:endParaRPr>
              </a:p>
            </p:txBody>
          </p:sp>
          <p:sp>
            <p:nvSpPr>
              <p:cNvPr id="144" name="Freeform: Shape 89"/>
              <p:cNvSpPr/>
              <p:nvPr/>
            </p:nvSpPr>
            <p:spPr bwMode="auto">
              <a:xfrm>
                <a:off x="10774322" y="10724820"/>
                <a:ext cx="1580738" cy="981225"/>
              </a:xfrm>
              <a:custGeom>
                <a:avLst/>
                <a:gdLst>
                  <a:gd name="T0" fmla="*/ 1027 w 3297"/>
                  <a:gd name="T1" fmla="*/ 0 h 2051"/>
                  <a:gd name="T2" fmla="*/ 1027 w 3297"/>
                  <a:gd name="T3" fmla="*/ 0 h 2051"/>
                  <a:gd name="T4" fmla="*/ 1779 w 3297"/>
                  <a:gd name="T5" fmla="*/ 331 h 2051"/>
                  <a:gd name="T6" fmla="*/ 2086 w 3297"/>
                  <a:gd name="T7" fmla="*/ 199 h 2051"/>
                  <a:gd name="T8" fmla="*/ 2512 w 3297"/>
                  <a:gd name="T9" fmla="*/ 625 h 2051"/>
                  <a:gd name="T10" fmla="*/ 2512 w 3297"/>
                  <a:gd name="T11" fmla="*/ 669 h 2051"/>
                  <a:gd name="T12" fmla="*/ 2603 w 3297"/>
                  <a:gd name="T13" fmla="*/ 661 h 2051"/>
                  <a:gd name="T14" fmla="*/ 3296 w 3297"/>
                  <a:gd name="T15" fmla="*/ 1353 h 2051"/>
                  <a:gd name="T16" fmla="*/ 2603 w 3297"/>
                  <a:gd name="T17" fmla="*/ 2050 h 2051"/>
                  <a:gd name="T18" fmla="*/ 1027 w 3297"/>
                  <a:gd name="T19" fmla="*/ 2050 h 2051"/>
                  <a:gd name="T20" fmla="*/ 0 w 3297"/>
                  <a:gd name="T21" fmla="*/ 1023 h 2051"/>
                  <a:gd name="T22" fmla="*/ 1027 w 3297"/>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7" h="2051">
                    <a:moveTo>
                      <a:pt x="1027" y="0"/>
                    </a:moveTo>
                    <a:lnTo>
                      <a:pt x="1027" y="0"/>
                    </a:lnTo>
                    <a:cubicBezTo>
                      <a:pt x="1321" y="0"/>
                      <a:pt x="1592" y="128"/>
                      <a:pt x="1779" y="331"/>
                    </a:cubicBezTo>
                    <a:cubicBezTo>
                      <a:pt x="1855" y="251"/>
                      <a:pt x="1966" y="199"/>
                      <a:pt x="2086" y="199"/>
                    </a:cubicBezTo>
                    <a:cubicBezTo>
                      <a:pt x="2320" y="199"/>
                      <a:pt x="2512" y="390"/>
                      <a:pt x="2512" y="625"/>
                    </a:cubicBezTo>
                    <a:cubicBezTo>
                      <a:pt x="2512" y="641"/>
                      <a:pt x="2512" y="653"/>
                      <a:pt x="2512" y="669"/>
                    </a:cubicBezTo>
                    <a:cubicBezTo>
                      <a:pt x="2540" y="665"/>
                      <a:pt x="2571" y="661"/>
                      <a:pt x="2603" y="661"/>
                    </a:cubicBezTo>
                    <a:cubicBezTo>
                      <a:pt x="2985" y="661"/>
                      <a:pt x="3296" y="972"/>
                      <a:pt x="3296" y="1353"/>
                    </a:cubicBezTo>
                    <a:cubicBezTo>
                      <a:pt x="3296" y="1739"/>
                      <a:pt x="2985" y="2050"/>
                      <a:pt x="2603" y="2050"/>
                    </a:cubicBezTo>
                    <a:cubicBezTo>
                      <a:pt x="1027" y="2050"/>
                      <a:pt x="1027" y="2050"/>
                      <a:pt x="1027" y="2050"/>
                    </a:cubicBezTo>
                    <a:cubicBezTo>
                      <a:pt x="458" y="2050"/>
                      <a:pt x="0" y="1592"/>
                      <a:pt x="0" y="1023"/>
                    </a:cubicBezTo>
                    <a:cubicBezTo>
                      <a:pt x="0" y="458"/>
                      <a:pt x="458" y="0"/>
                      <a:pt x="1027" y="0"/>
                    </a:cubicBezTo>
                  </a:path>
                </a:pathLst>
              </a:custGeom>
              <a:solidFill>
                <a:schemeClr val="bg1">
                  <a:lumMod val="95000"/>
                </a:schemeClr>
              </a:solidFill>
              <a:ln>
                <a:noFill/>
              </a:ln>
              <a:effectLst/>
            </p:spPr>
            <p:txBody>
              <a:bodyPr anchor="ctr"/>
              <a:lstStyle/>
              <a:p>
                <a:pPr algn="ctr"/>
                <a:endParaRPr>
                  <a:latin typeface="+mn-lt"/>
                  <a:ea typeface="+mn-ea"/>
                  <a:cs typeface="+mn-ea"/>
                  <a:sym typeface="+mn-lt"/>
                </a:endParaRPr>
              </a:p>
            </p:txBody>
          </p:sp>
          <p:sp>
            <p:nvSpPr>
              <p:cNvPr id="145" name="Freeform: Shape 90"/>
              <p:cNvSpPr/>
              <p:nvPr/>
            </p:nvSpPr>
            <p:spPr bwMode="auto">
              <a:xfrm>
                <a:off x="11701180" y="10750196"/>
                <a:ext cx="1582854" cy="981225"/>
              </a:xfrm>
              <a:custGeom>
                <a:avLst/>
                <a:gdLst>
                  <a:gd name="T0" fmla="*/ 2273 w 3301"/>
                  <a:gd name="T1" fmla="*/ 0 h 2051"/>
                  <a:gd name="T2" fmla="*/ 2273 w 3301"/>
                  <a:gd name="T3" fmla="*/ 0 h 2051"/>
                  <a:gd name="T4" fmla="*/ 1521 w 3301"/>
                  <a:gd name="T5" fmla="*/ 330 h 2051"/>
                  <a:gd name="T6" fmla="*/ 1214 w 3301"/>
                  <a:gd name="T7" fmla="*/ 199 h 2051"/>
                  <a:gd name="T8" fmla="*/ 785 w 3301"/>
                  <a:gd name="T9" fmla="*/ 625 h 2051"/>
                  <a:gd name="T10" fmla="*/ 788 w 3301"/>
                  <a:gd name="T11" fmla="*/ 669 h 2051"/>
                  <a:gd name="T12" fmla="*/ 697 w 3301"/>
                  <a:gd name="T13" fmla="*/ 660 h 2051"/>
                  <a:gd name="T14" fmla="*/ 0 w 3301"/>
                  <a:gd name="T15" fmla="*/ 1357 h 2051"/>
                  <a:gd name="T16" fmla="*/ 697 w 3301"/>
                  <a:gd name="T17" fmla="*/ 2050 h 2051"/>
                  <a:gd name="T18" fmla="*/ 2273 w 3301"/>
                  <a:gd name="T19" fmla="*/ 2050 h 2051"/>
                  <a:gd name="T20" fmla="*/ 3300 w 3301"/>
                  <a:gd name="T21" fmla="*/ 1023 h 2051"/>
                  <a:gd name="T22" fmla="*/ 2273 w 3301"/>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1" h="2051">
                    <a:moveTo>
                      <a:pt x="2273" y="0"/>
                    </a:moveTo>
                    <a:lnTo>
                      <a:pt x="2273" y="0"/>
                    </a:lnTo>
                    <a:cubicBezTo>
                      <a:pt x="1975" y="0"/>
                      <a:pt x="1708" y="127"/>
                      <a:pt x="1521" y="330"/>
                    </a:cubicBezTo>
                    <a:cubicBezTo>
                      <a:pt x="1441" y="251"/>
                      <a:pt x="1334" y="199"/>
                      <a:pt x="1214" y="199"/>
                    </a:cubicBezTo>
                    <a:cubicBezTo>
                      <a:pt x="975" y="199"/>
                      <a:pt x="785" y="390"/>
                      <a:pt x="785" y="625"/>
                    </a:cubicBezTo>
                    <a:cubicBezTo>
                      <a:pt x="785" y="641"/>
                      <a:pt x="785" y="653"/>
                      <a:pt x="788" y="669"/>
                    </a:cubicBezTo>
                    <a:cubicBezTo>
                      <a:pt x="757" y="665"/>
                      <a:pt x="729" y="660"/>
                      <a:pt x="697" y="660"/>
                    </a:cubicBezTo>
                    <a:cubicBezTo>
                      <a:pt x="311" y="660"/>
                      <a:pt x="0" y="971"/>
                      <a:pt x="0" y="1357"/>
                    </a:cubicBezTo>
                    <a:cubicBezTo>
                      <a:pt x="0" y="1739"/>
                      <a:pt x="311" y="2050"/>
                      <a:pt x="697" y="2050"/>
                    </a:cubicBezTo>
                    <a:cubicBezTo>
                      <a:pt x="2273" y="2050"/>
                      <a:pt x="2273" y="2050"/>
                      <a:pt x="2273" y="2050"/>
                    </a:cubicBezTo>
                    <a:cubicBezTo>
                      <a:pt x="2839" y="2050"/>
                      <a:pt x="3300" y="1592"/>
                      <a:pt x="3300" y="1023"/>
                    </a:cubicBezTo>
                    <a:cubicBezTo>
                      <a:pt x="3300" y="457"/>
                      <a:pt x="2839" y="0"/>
                      <a:pt x="2273" y="0"/>
                    </a:cubicBezTo>
                  </a:path>
                </a:pathLst>
              </a:custGeom>
              <a:solidFill>
                <a:srgbClr val="D2D3D3"/>
              </a:solidFill>
              <a:ln>
                <a:noFill/>
              </a:ln>
              <a:effectLst/>
            </p:spPr>
            <p:txBody>
              <a:bodyPr anchor="ctr"/>
              <a:lstStyle/>
              <a:p>
                <a:pPr algn="ctr"/>
                <a:endParaRPr>
                  <a:latin typeface="+mn-lt"/>
                  <a:ea typeface="+mn-ea"/>
                  <a:cs typeface="+mn-ea"/>
                  <a:sym typeface="+mn-lt"/>
                </a:endParaRPr>
              </a:p>
            </p:txBody>
          </p:sp>
          <p:sp>
            <p:nvSpPr>
              <p:cNvPr id="146" name="Freeform: Shape 91"/>
              <p:cNvSpPr/>
              <p:nvPr/>
            </p:nvSpPr>
            <p:spPr bwMode="auto">
              <a:xfrm>
                <a:off x="11701180" y="10731164"/>
                <a:ext cx="1582854" cy="981225"/>
              </a:xfrm>
              <a:custGeom>
                <a:avLst/>
                <a:gdLst>
                  <a:gd name="T0" fmla="*/ 2273 w 3301"/>
                  <a:gd name="T1" fmla="*/ 0 h 2051"/>
                  <a:gd name="T2" fmla="*/ 2273 w 3301"/>
                  <a:gd name="T3" fmla="*/ 0 h 2051"/>
                  <a:gd name="T4" fmla="*/ 1521 w 3301"/>
                  <a:gd name="T5" fmla="*/ 330 h 2051"/>
                  <a:gd name="T6" fmla="*/ 1214 w 3301"/>
                  <a:gd name="T7" fmla="*/ 199 h 2051"/>
                  <a:gd name="T8" fmla="*/ 785 w 3301"/>
                  <a:gd name="T9" fmla="*/ 629 h 2051"/>
                  <a:gd name="T10" fmla="*/ 788 w 3301"/>
                  <a:gd name="T11" fmla="*/ 669 h 2051"/>
                  <a:gd name="T12" fmla="*/ 697 w 3301"/>
                  <a:gd name="T13" fmla="*/ 661 h 2051"/>
                  <a:gd name="T14" fmla="*/ 0 w 3301"/>
                  <a:gd name="T15" fmla="*/ 1358 h 2051"/>
                  <a:gd name="T16" fmla="*/ 697 w 3301"/>
                  <a:gd name="T17" fmla="*/ 2050 h 2051"/>
                  <a:gd name="T18" fmla="*/ 2273 w 3301"/>
                  <a:gd name="T19" fmla="*/ 2050 h 2051"/>
                  <a:gd name="T20" fmla="*/ 3300 w 3301"/>
                  <a:gd name="T21" fmla="*/ 1027 h 2051"/>
                  <a:gd name="T22" fmla="*/ 2273 w 3301"/>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1" h="2051">
                    <a:moveTo>
                      <a:pt x="2273" y="0"/>
                    </a:moveTo>
                    <a:lnTo>
                      <a:pt x="2273" y="0"/>
                    </a:lnTo>
                    <a:cubicBezTo>
                      <a:pt x="1975" y="0"/>
                      <a:pt x="1708" y="128"/>
                      <a:pt x="1521" y="330"/>
                    </a:cubicBezTo>
                    <a:cubicBezTo>
                      <a:pt x="1441" y="251"/>
                      <a:pt x="1334" y="199"/>
                      <a:pt x="1214" y="199"/>
                    </a:cubicBezTo>
                    <a:cubicBezTo>
                      <a:pt x="975" y="199"/>
                      <a:pt x="785" y="390"/>
                      <a:pt x="785" y="629"/>
                    </a:cubicBezTo>
                    <a:cubicBezTo>
                      <a:pt x="785" y="641"/>
                      <a:pt x="785" y="657"/>
                      <a:pt x="788" y="669"/>
                    </a:cubicBezTo>
                    <a:cubicBezTo>
                      <a:pt x="757" y="665"/>
                      <a:pt x="729" y="661"/>
                      <a:pt x="697" y="661"/>
                    </a:cubicBezTo>
                    <a:cubicBezTo>
                      <a:pt x="311" y="661"/>
                      <a:pt x="0" y="975"/>
                      <a:pt x="0" y="1358"/>
                    </a:cubicBezTo>
                    <a:cubicBezTo>
                      <a:pt x="0" y="1739"/>
                      <a:pt x="311" y="2050"/>
                      <a:pt x="697" y="2050"/>
                    </a:cubicBezTo>
                    <a:cubicBezTo>
                      <a:pt x="2273" y="2050"/>
                      <a:pt x="2273" y="2050"/>
                      <a:pt x="2273" y="2050"/>
                    </a:cubicBezTo>
                    <a:cubicBezTo>
                      <a:pt x="2839" y="2050"/>
                      <a:pt x="3300" y="1592"/>
                      <a:pt x="3300" y="1027"/>
                    </a:cubicBezTo>
                    <a:cubicBezTo>
                      <a:pt x="3300" y="458"/>
                      <a:pt x="2839" y="0"/>
                      <a:pt x="2273" y="0"/>
                    </a:cubicBezTo>
                  </a:path>
                </a:pathLst>
              </a:custGeom>
              <a:solidFill>
                <a:schemeClr val="bg1">
                  <a:lumMod val="95000"/>
                </a:schemeClr>
              </a:solidFill>
              <a:ln>
                <a:noFill/>
              </a:ln>
              <a:effectLst/>
            </p:spPr>
            <p:txBody>
              <a:bodyPr anchor="ctr"/>
              <a:lstStyle/>
              <a:p>
                <a:pPr algn="ctr"/>
                <a:endParaRPr>
                  <a:latin typeface="+mn-lt"/>
                  <a:ea typeface="+mn-ea"/>
                  <a:cs typeface="+mn-ea"/>
                  <a:sym typeface="+mn-lt"/>
                </a:endParaRPr>
              </a:p>
            </p:txBody>
          </p:sp>
          <p:sp>
            <p:nvSpPr>
              <p:cNvPr id="147" name="Freeform: Shape 92"/>
              <p:cNvSpPr/>
              <p:nvPr/>
            </p:nvSpPr>
            <p:spPr bwMode="auto">
              <a:xfrm>
                <a:off x="11646161" y="8394411"/>
                <a:ext cx="789311" cy="304518"/>
              </a:xfrm>
              <a:custGeom>
                <a:avLst/>
                <a:gdLst>
                  <a:gd name="T0" fmla="*/ 1521 w 1649"/>
                  <a:gd name="T1" fmla="*/ 31 h 641"/>
                  <a:gd name="T2" fmla="*/ 1521 w 1649"/>
                  <a:gd name="T3" fmla="*/ 31 h 641"/>
                  <a:gd name="T4" fmla="*/ 1170 w 1649"/>
                  <a:gd name="T5" fmla="*/ 24 h 641"/>
                  <a:gd name="T6" fmla="*/ 868 w 1649"/>
                  <a:gd name="T7" fmla="*/ 71 h 641"/>
                  <a:gd name="T8" fmla="*/ 824 w 1649"/>
                  <a:gd name="T9" fmla="*/ 71 h 641"/>
                  <a:gd name="T10" fmla="*/ 780 w 1649"/>
                  <a:gd name="T11" fmla="*/ 71 h 641"/>
                  <a:gd name="T12" fmla="*/ 478 w 1649"/>
                  <a:gd name="T13" fmla="*/ 24 h 641"/>
                  <a:gd name="T14" fmla="*/ 127 w 1649"/>
                  <a:gd name="T15" fmla="*/ 31 h 641"/>
                  <a:gd name="T16" fmla="*/ 0 w 1649"/>
                  <a:gd name="T17" fmla="*/ 47 h 641"/>
                  <a:gd name="T18" fmla="*/ 0 w 1649"/>
                  <a:gd name="T19" fmla="*/ 171 h 641"/>
                  <a:gd name="T20" fmla="*/ 40 w 1649"/>
                  <a:gd name="T21" fmla="*/ 211 h 641"/>
                  <a:gd name="T22" fmla="*/ 123 w 1649"/>
                  <a:gd name="T23" fmla="*/ 469 h 641"/>
                  <a:gd name="T24" fmla="*/ 494 w 1649"/>
                  <a:gd name="T25" fmla="*/ 597 h 641"/>
                  <a:gd name="T26" fmla="*/ 780 w 1649"/>
                  <a:gd name="T27" fmla="*/ 235 h 641"/>
                  <a:gd name="T28" fmla="*/ 824 w 1649"/>
                  <a:gd name="T29" fmla="*/ 214 h 641"/>
                  <a:gd name="T30" fmla="*/ 868 w 1649"/>
                  <a:gd name="T31" fmla="*/ 235 h 641"/>
                  <a:gd name="T32" fmla="*/ 1154 w 1649"/>
                  <a:gd name="T33" fmla="*/ 597 h 641"/>
                  <a:gd name="T34" fmla="*/ 1524 w 1649"/>
                  <a:gd name="T35" fmla="*/ 469 h 641"/>
                  <a:gd name="T36" fmla="*/ 1608 w 1649"/>
                  <a:gd name="T37" fmla="*/ 211 h 641"/>
                  <a:gd name="T38" fmla="*/ 1648 w 1649"/>
                  <a:gd name="T39" fmla="*/ 171 h 641"/>
                  <a:gd name="T40" fmla="*/ 1648 w 1649"/>
                  <a:gd name="T41" fmla="*/ 47 h 641"/>
                  <a:gd name="T42" fmla="*/ 1521 w 1649"/>
                  <a:gd name="T43" fmla="*/ 31 h 641"/>
                  <a:gd name="T44" fmla="*/ 577 w 1649"/>
                  <a:gd name="T45" fmla="*/ 537 h 641"/>
                  <a:gd name="T46" fmla="*/ 577 w 1649"/>
                  <a:gd name="T47" fmla="*/ 537 h 641"/>
                  <a:gd name="T48" fmla="*/ 366 w 1649"/>
                  <a:gd name="T49" fmla="*/ 569 h 641"/>
                  <a:gd name="T50" fmla="*/ 115 w 1649"/>
                  <a:gd name="T51" fmla="*/ 374 h 641"/>
                  <a:gd name="T52" fmla="*/ 111 w 1649"/>
                  <a:gd name="T53" fmla="*/ 139 h 641"/>
                  <a:gd name="T54" fmla="*/ 386 w 1649"/>
                  <a:gd name="T55" fmla="*/ 64 h 641"/>
                  <a:gd name="T56" fmla="*/ 700 w 1649"/>
                  <a:gd name="T57" fmla="*/ 167 h 641"/>
                  <a:gd name="T58" fmla="*/ 577 w 1649"/>
                  <a:gd name="T59" fmla="*/ 537 h 641"/>
                  <a:gd name="T60" fmla="*/ 1533 w 1649"/>
                  <a:gd name="T61" fmla="*/ 374 h 641"/>
                  <a:gd name="T62" fmla="*/ 1533 w 1649"/>
                  <a:gd name="T63" fmla="*/ 374 h 641"/>
                  <a:gd name="T64" fmla="*/ 1282 w 1649"/>
                  <a:gd name="T65" fmla="*/ 569 h 641"/>
                  <a:gd name="T66" fmla="*/ 1071 w 1649"/>
                  <a:gd name="T67" fmla="*/ 537 h 641"/>
                  <a:gd name="T68" fmla="*/ 948 w 1649"/>
                  <a:gd name="T69" fmla="*/ 167 h 641"/>
                  <a:gd name="T70" fmla="*/ 1262 w 1649"/>
                  <a:gd name="T71" fmla="*/ 64 h 641"/>
                  <a:gd name="T72" fmla="*/ 1536 w 1649"/>
                  <a:gd name="T73" fmla="*/ 139 h 641"/>
                  <a:gd name="T74" fmla="*/ 1533 w 1649"/>
                  <a:gd name="T75" fmla="*/ 374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49" h="641">
                    <a:moveTo>
                      <a:pt x="1521" y="31"/>
                    </a:moveTo>
                    <a:lnTo>
                      <a:pt x="1521" y="31"/>
                    </a:lnTo>
                    <a:cubicBezTo>
                      <a:pt x="1521" y="31"/>
                      <a:pt x="1313" y="0"/>
                      <a:pt x="1170" y="24"/>
                    </a:cubicBezTo>
                    <a:cubicBezTo>
                      <a:pt x="1027" y="43"/>
                      <a:pt x="908" y="75"/>
                      <a:pt x="868" y="71"/>
                    </a:cubicBezTo>
                    <a:cubicBezTo>
                      <a:pt x="832" y="71"/>
                      <a:pt x="824" y="71"/>
                      <a:pt x="824" y="71"/>
                    </a:cubicBezTo>
                    <a:cubicBezTo>
                      <a:pt x="824" y="71"/>
                      <a:pt x="816" y="71"/>
                      <a:pt x="780" y="71"/>
                    </a:cubicBezTo>
                    <a:cubicBezTo>
                      <a:pt x="740" y="75"/>
                      <a:pt x="621" y="43"/>
                      <a:pt x="478" y="24"/>
                    </a:cubicBezTo>
                    <a:cubicBezTo>
                      <a:pt x="334" y="0"/>
                      <a:pt x="127" y="31"/>
                      <a:pt x="127" y="31"/>
                    </a:cubicBezTo>
                    <a:cubicBezTo>
                      <a:pt x="0" y="47"/>
                      <a:pt x="0" y="47"/>
                      <a:pt x="0" y="47"/>
                    </a:cubicBezTo>
                    <a:cubicBezTo>
                      <a:pt x="0" y="171"/>
                      <a:pt x="0" y="171"/>
                      <a:pt x="0" y="171"/>
                    </a:cubicBezTo>
                    <a:cubicBezTo>
                      <a:pt x="0" y="171"/>
                      <a:pt x="31" y="199"/>
                      <a:pt x="40" y="211"/>
                    </a:cubicBezTo>
                    <a:cubicBezTo>
                      <a:pt x="47" y="226"/>
                      <a:pt x="95" y="398"/>
                      <a:pt x="123" y="469"/>
                    </a:cubicBezTo>
                    <a:cubicBezTo>
                      <a:pt x="151" y="537"/>
                      <a:pt x="251" y="640"/>
                      <a:pt x="494" y="597"/>
                    </a:cubicBezTo>
                    <a:cubicBezTo>
                      <a:pt x="736" y="553"/>
                      <a:pt x="764" y="254"/>
                      <a:pt x="780" y="235"/>
                    </a:cubicBezTo>
                    <a:cubicBezTo>
                      <a:pt x="796" y="219"/>
                      <a:pt x="824" y="214"/>
                      <a:pt x="824" y="214"/>
                    </a:cubicBezTo>
                    <a:cubicBezTo>
                      <a:pt x="824" y="214"/>
                      <a:pt x="852" y="219"/>
                      <a:pt x="868" y="235"/>
                    </a:cubicBezTo>
                    <a:cubicBezTo>
                      <a:pt x="883" y="254"/>
                      <a:pt x="911" y="553"/>
                      <a:pt x="1154" y="597"/>
                    </a:cubicBezTo>
                    <a:cubicBezTo>
                      <a:pt x="1397" y="640"/>
                      <a:pt x="1497" y="537"/>
                      <a:pt x="1524" y="469"/>
                    </a:cubicBezTo>
                    <a:cubicBezTo>
                      <a:pt x="1552" y="398"/>
                      <a:pt x="1600" y="226"/>
                      <a:pt x="1608" y="211"/>
                    </a:cubicBezTo>
                    <a:cubicBezTo>
                      <a:pt x="1616" y="199"/>
                      <a:pt x="1648" y="171"/>
                      <a:pt x="1648" y="171"/>
                    </a:cubicBezTo>
                    <a:cubicBezTo>
                      <a:pt x="1648" y="47"/>
                      <a:pt x="1648" y="47"/>
                      <a:pt x="1648" y="47"/>
                    </a:cubicBezTo>
                    <a:lnTo>
                      <a:pt x="1521" y="31"/>
                    </a:lnTo>
                    <a:close/>
                    <a:moveTo>
                      <a:pt x="577" y="537"/>
                    </a:moveTo>
                    <a:lnTo>
                      <a:pt x="577" y="537"/>
                    </a:lnTo>
                    <a:cubicBezTo>
                      <a:pt x="577" y="537"/>
                      <a:pt x="485" y="585"/>
                      <a:pt x="366" y="569"/>
                    </a:cubicBezTo>
                    <a:cubicBezTo>
                      <a:pt x="251" y="553"/>
                      <a:pt x="179" y="565"/>
                      <a:pt x="115" y="374"/>
                    </a:cubicBezTo>
                    <a:cubicBezTo>
                      <a:pt x="115" y="374"/>
                      <a:pt x="68" y="226"/>
                      <a:pt x="111" y="139"/>
                    </a:cubicBezTo>
                    <a:cubicBezTo>
                      <a:pt x="111" y="139"/>
                      <a:pt x="147" y="64"/>
                      <a:pt x="386" y="64"/>
                    </a:cubicBezTo>
                    <a:cubicBezTo>
                      <a:pt x="629" y="64"/>
                      <a:pt x="677" y="123"/>
                      <a:pt x="700" y="167"/>
                    </a:cubicBezTo>
                    <a:cubicBezTo>
                      <a:pt x="724" y="211"/>
                      <a:pt x="736" y="429"/>
                      <a:pt x="577" y="537"/>
                    </a:cubicBezTo>
                    <a:close/>
                    <a:moveTo>
                      <a:pt x="1533" y="374"/>
                    </a:moveTo>
                    <a:lnTo>
                      <a:pt x="1533" y="374"/>
                    </a:lnTo>
                    <a:cubicBezTo>
                      <a:pt x="1469" y="565"/>
                      <a:pt x="1397" y="553"/>
                      <a:pt x="1282" y="569"/>
                    </a:cubicBezTo>
                    <a:cubicBezTo>
                      <a:pt x="1162" y="585"/>
                      <a:pt x="1071" y="537"/>
                      <a:pt x="1071" y="537"/>
                    </a:cubicBezTo>
                    <a:cubicBezTo>
                      <a:pt x="911" y="429"/>
                      <a:pt x="923" y="211"/>
                      <a:pt x="948" y="167"/>
                    </a:cubicBezTo>
                    <a:cubicBezTo>
                      <a:pt x="971" y="123"/>
                      <a:pt x="1019" y="64"/>
                      <a:pt x="1262" y="64"/>
                    </a:cubicBezTo>
                    <a:cubicBezTo>
                      <a:pt x="1500" y="64"/>
                      <a:pt x="1536" y="139"/>
                      <a:pt x="1536" y="139"/>
                    </a:cubicBezTo>
                    <a:cubicBezTo>
                      <a:pt x="1580" y="226"/>
                      <a:pt x="1533" y="374"/>
                      <a:pt x="1533" y="374"/>
                    </a:cubicBezTo>
                    <a:close/>
                  </a:path>
                </a:pathLst>
              </a:custGeom>
              <a:solidFill>
                <a:srgbClr val="313131"/>
              </a:solidFill>
              <a:ln>
                <a:noFill/>
              </a:ln>
              <a:effectLst/>
            </p:spPr>
            <p:txBody>
              <a:bodyPr anchor="ctr"/>
              <a:lstStyle/>
              <a:p>
                <a:pPr algn="ctr"/>
                <a:endParaRPr>
                  <a:latin typeface="+mn-lt"/>
                  <a:ea typeface="+mn-ea"/>
                  <a:cs typeface="+mn-ea"/>
                  <a:sym typeface="+mn-lt"/>
                </a:endParaRPr>
              </a:p>
            </p:txBody>
          </p:sp>
        </p:grpSp>
        <p:grpSp>
          <p:nvGrpSpPr>
            <p:cNvPr id="8" name="Group 93"/>
            <p:cNvGrpSpPr/>
            <p:nvPr/>
          </p:nvGrpSpPr>
          <p:grpSpPr>
            <a:xfrm>
              <a:off x="5470786" y="1597507"/>
              <a:ext cx="1482318" cy="1388219"/>
              <a:chOff x="10561952" y="3914662"/>
              <a:chExt cx="3244004" cy="3039255"/>
            </a:xfrm>
          </p:grpSpPr>
          <p:sp>
            <p:nvSpPr>
              <p:cNvPr id="93" name="Freeform: Shape 94"/>
              <p:cNvSpPr/>
              <p:nvPr/>
            </p:nvSpPr>
            <p:spPr bwMode="auto">
              <a:xfrm>
                <a:off x="11448604" y="6439972"/>
                <a:ext cx="1472816" cy="513945"/>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solidFill>
                <a:schemeClr val="accent1">
                  <a:lumMod val="75000"/>
                </a:schemeClr>
              </a:solidFill>
              <a:ln>
                <a:noFill/>
              </a:ln>
              <a:effectLst/>
            </p:spPr>
            <p:txBody>
              <a:bodyPr anchor="ctr"/>
              <a:lstStyle/>
              <a:p>
                <a:pPr algn="ctr"/>
                <a:endParaRPr>
                  <a:latin typeface="+mn-lt"/>
                  <a:ea typeface="+mn-ea"/>
                  <a:cs typeface="+mn-ea"/>
                  <a:sym typeface="+mn-lt"/>
                </a:endParaRPr>
              </a:p>
            </p:txBody>
          </p:sp>
          <p:sp>
            <p:nvSpPr>
              <p:cNvPr id="94" name="Freeform: Shape 95"/>
              <p:cNvSpPr/>
              <p:nvPr/>
            </p:nvSpPr>
            <p:spPr bwMode="auto">
              <a:xfrm>
                <a:off x="10561952" y="3914662"/>
                <a:ext cx="3244004" cy="2531655"/>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solidFill>
                <a:schemeClr val="accent4"/>
              </a:solidFill>
              <a:ln>
                <a:noFill/>
              </a:ln>
              <a:effectLst/>
            </p:spPr>
            <p:txBody>
              <a:bodyPr anchor="ctr"/>
              <a:lstStyle/>
              <a:p>
                <a:pPr algn="ctr"/>
                <a:endParaRPr>
                  <a:latin typeface="+mn-lt"/>
                  <a:ea typeface="+mn-ea"/>
                  <a:cs typeface="+mn-ea"/>
                  <a:sym typeface="+mn-lt"/>
                </a:endParaRPr>
              </a:p>
            </p:txBody>
          </p:sp>
          <p:sp>
            <p:nvSpPr>
              <p:cNvPr id="95" name="Freeform: Shape 96"/>
              <p:cNvSpPr/>
              <p:nvPr/>
            </p:nvSpPr>
            <p:spPr bwMode="auto">
              <a:xfrm>
                <a:off x="12019955" y="5983132"/>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75000"/>
                </a:schemeClr>
              </a:solidFill>
              <a:ln>
                <a:noFill/>
              </a:ln>
              <a:effectLst/>
            </p:spPr>
            <p:txBody>
              <a:bodyPr anchor="ctr"/>
              <a:lstStyle/>
              <a:p>
                <a:pPr algn="ctr"/>
                <a:endParaRPr>
                  <a:latin typeface="+mn-lt"/>
                  <a:ea typeface="+mn-ea"/>
                  <a:cs typeface="+mn-ea"/>
                  <a:sym typeface="+mn-lt"/>
                </a:endParaRPr>
              </a:p>
            </p:txBody>
          </p:sp>
          <p:sp>
            <p:nvSpPr>
              <p:cNvPr id="96" name="Freeform: Shape 97"/>
              <p:cNvSpPr/>
              <p:nvPr/>
            </p:nvSpPr>
            <p:spPr bwMode="auto">
              <a:xfrm>
                <a:off x="12019955" y="5737792"/>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40000"/>
                  <a:lumOff val="60000"/>
                </a:schemeClr>
              </a:solidFill>
              <a:ln>
                <a:noFill/>
              </a:ln>
              <a:effectLst/>
            </p:spPr>
            <p:txBody>
              <a:bodyPr anchor="ctr"/>
              <a:lstStyle/>
              <a:p>
                <a:pPr algn="ctr"/>
                <a:endParaRPr>
                  <a:latin typeface="+mn-lt"/>
                  <a:ea typeface="+mn-ea"/>
                  <a:cs typeface="+mn-ea"/>
                  <a:sym typeface="+mn-lt"/>
                </a:endParaRPr>
              </a:p>
            </p:txBody>
          </p:sp>
          <p:sp>
            <p:nvSpPr>
              <p:cNvPr id="97" name="Freeform: Shape 98"/>
              <p:cNvSpPr/>
              <p:nvPr/>
            </p:nvSpPr>
            <p:spPr bwMode="auto">
              <a:xfrm>
                <a:off x="12019955" y="5519947"/>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75000"/>
                </a:schemeClr>
              </a:solidFill>
              <a:ln>
                <a:noFill/>
              </a:ln>
              <a:effectLst/>
            </p:spPr>
            <p:txBody>
              <a:bodyPr anchor="ctr"/>
              <a:lstStyle/>
              <a:p>
                <a:pPr algn="ctr"/>
                <a:endParaRPr>
                  <a:latin typeface="+mn-lt"/>
                  <a:ea typeface="+mn-ea"/>
                  <a:cs typeface="+mn-ea"/>
                  <a:sym typeface="+mn-lt"/>
                </a:endParaRPr>
              </a:p>
            </p:txBody>
          </p:sp>
          <p:sp>
            <p:nvSpPr>
              <p:cNvPr id="98" name="Freeform: Shape 99"/>
              <p:cNvSpPr/>
              <p:nvPr/>
            </p:nvSpPr>
            <p:spPr bwMode="auto">
              <a:xfrm>
                <a:off x="11131187" y="3984457"/>
                <a:ext cx="2105534" cy="27495"/>
              </a:xfrm>
              <a:custGeom>
                <a:avLst/>
                <a:gdLst>
                  <a:gd name="T0" fmla="*/ 4391 w 4392"/>
                  <a:gd name="T1" fmla="*/ 62 h 63"/>
                  <a:gd name="T2" fmla="*/ 0 w 4392"/>
                  <a:gd name="T3" fmla="*/ 62 h 63"/>
                  <a:gd name="T4" fmla="*/ 0 w 4392"/>
                  <a:gd name="T5" fmla="*/ 0 h 63"/>
                  <a:gd name="T6" fmla="*/ 4391 w 4392"/>
                  <a:gd name="T7" fmla="*/ 0 h 63"/>
                  <a:gd name="T8" fmla="*/ 4391 w 4392"/>
                  <a:gd name="T9" fmla="*/ 62 h 63"/>
                </a:gdLst>
                <a:ahLst/>
                <a:cxnLst>
                  <a:cxn ang="0">
                    <a:pos x="T0" y="T1"/>
                  </a:cxn>
                  <a:cxn ang="0">
                    <a:pos x="T2" y="T3"/>
                  </a:cxn>
                  <a:cxn ang="0">
                    <a:pos x="T4" y="T5"/>
                  </a:cxn>
                  <a:cxn ang="0">
                    <a:pos x="T6" y="T7"/>
                  </a:cxn>
                  <a:cxn ang="0">
                    <a:pos x="T8" y="T9"/>
                  </a:cxn>
                </a:cxnLst>
                <a:rect l="0" t="0" r="r" b="b"/>
                <a:pathLst>
                  <a:path w="4392" h="63">
                    <a:moveTo>
                      <a:pt x="4391" y="62"/>
                    </a:moveTo>
                    <a:lnTo>
                      <a:pt x="0" y="62"/>
                    </a:lnTo>
                    <a:lnTo>
                      <a:pt x="0" y="0"/>
                    </a:lnTo>
                    <a:lnTo>
                      <a:pt x="4391" y="0"/>
                    </a:lnTo>
                    <a:lnTo>
                      <a:pt x="4391" y="62"/>
                    </a:lnTo>
                  </a:path>
                </a:pathLst>
              </a:custGeom>
              <a:solidFill>
                <a:schemeClr val="accent4">
                  <a:lumMod val="75000"/>
                </a:schemeClr>
              </a:solidFill>
              <a:ln>
                <a:noFill/>
              </a:ln>
              <a:effectLst/>
            </p:spPr>
            <p:txBody>
              <a:bodyPr anchor="ctr"/>
              <a:lstStyle/>
              <a:p>
                <a:pPr algn="ctr"/>
                <a:endParaRPr>
                  <a:latin typeface="+mn-lt"/>
                  <a:ea typeface="+mn-ea"/>
                  <a:cs typeface="+mn-ea"/>
                  <a:sym typeface="+mn-lt"/>
                </a:endParaRPr>
              </a:p>
            </p:txBody>
          </p:sp>
          <p:sp>
            <p:nvSpPr>
              <p:cNvPr id="99" name="Freeform: Shape 100"/>
              <p:cNvSpPr/>
              <p:nvPr/>
            </p:nvSpPr>
            <p:spPr bwMode="auto">
              <a:xfrm>
                <a:off x="12019955" y="6114262"/>
                <a:ext cx="330114" cy="10575"/>
              </a:xfrm>
              <a:custGeom>
                <a:avLst/>
                <a:gdLst>
                  <a:gd name="T0" fmla="*/ 690 w 691"/>
                  <a:gd name="T1" fmla="*/ 0 h 28"/>
                  <a:gd name="T2" fmla="*/ 0 w 691"/>
                  <a:gd name="T3" fmla="*/ 0 h 28"/>
                  <a:gd name="T4" fmla="*/ 0 w 691"/>
                  <a:gd name="T5" fmla="*/ 27 h 28"/>
                  <a:gd name="T6" fmla="*/ 690 w 691"/>
                  <a:gd name="T7" fmla="*/ 27 h 28"/>
                  <a:gd name="T8" fmla="*/ 690 w 691"/>
                  <a:gd name="T9" fmla="*/ 0 h 28"/>
                </a:gdLst>
                <a:ahLst/>
                <a:cxnLst>
                  <a:cxn ang="0">
                    <a:pos x="T0" y="T1"/>
                  </a:cxn>
                  <a:cxn ang="0">
                    <a:pos x="T2" y="T3"/>
                  </a:cxn>
                  <a:cxn ang="0">
                    <a:pos x="T4" y="T5"/>
                  </a:cxn>
                  <a:cxn ang="0">
                    <a:pos x="T6" y="T7"/>
                  </a:cxn>
                  <a:cxn ang="0">
                    <a:pos x="T8" y="T9"/>
                  </a:cxn>
                </a:cxnLst>
                <a:rect l="0" t="0" r="r" b="b"/>
                <a:pathLst>
                  <a:path w="691" h="28">
                    <a:moveTo>
                      <a:pt x="690" y="0"/>
                    </a:moveTo>
                    <a:lnTo>
                      <a:pt x="0" y="0"/>
                    </a:lnTo>
                    <a:lnTo>
                      <a:pt x="0" y="27"/>
                    </a:lnTo>
                    <a:lnTo>
                      <a:pt x="690" y="27"/>
                    </a:lnTo>
                    <a:lnTo>
                      <a:pt x="690" y="0"/>
                    </a:lnTo>
                  </a:path>
                </a:pathLst>
              </a:custGeom>
              <a:solidFill>
                <a:schemeClr val="accent4">
                  <a:lumMod val="40000"/>
                  <a:lumOff val="60000"/>
                </a:schemeClr>
              </a:solidFill>
              <a:ln>
                <a:noFill/>
              </a:ln>
              <a:effectLst/>
            </p:spPr>
            <p:txBody>
              <a:bodyPr anchor="ctr"/>
              <a:lstStyle/>
              <a:p>
                <a:pPr algn="ctr"/>
                <a:endParaRPr>
                  <a:latin typeface="+mn-lt"/>
                  <a:ea typeface="+mn-ea"/>
                  <a:cs typeface="+mn-ea"/>
                  <a:sym typeface="+mn-lt"/>
                </a:endParaRPr>
              </a:p>
            </p:txBody>
          </p:sp>
          <p:sp>
            <p:nvSpPr>
              <p:cNvPr id="100" name="Freeform: Shape 101"/>
              <p:cNvSpPr/>
              <p:nvPr/>
            </p:nvSpPr>
            <p:spPr bwMode="auto">
              <a:xfrm>
                <a:off x="11768137" y="6509767"/>
                <a:ext cx="831633" cy="376470"/>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solidFill>
                <a:schemeClr val="accent1"/>
              </a:solidFill>
              <a:ln>
                <a:noFill/>
              </a:ln>
              <a:effectLst/>
            </p:spPr>
            <p:txBody>
              <a:bodyPr anchor="ctr"/>
              <a:lstStyle/>
              <a:p>
                <a:pPr algn="ctr"/>
                <a:endParaRPr>
                  <a:latin typeface="+mn-lt"/>
                  <a:ea typeface="+mn-ea"/>
                  <a:cs typeface="+mn-ea"/>
                  <a:sym typeface="+mn-lt"/>
                </a:endParaRPr>
              </a:p>
            </p:txBody>
          </p:sp>
          <p:sp>
            <p:nvSpPr>
              <p:cNvPr id="101" name="Freeform: Shape 102"/>
              <p:cNvSpPr/>
              <p:nvPr/>
            </p:nvSpPr>
            <p:spPr bwMode="auto">
              <a:xfrm>
                <a:off x="11486694" y="6509767"/>
                <a:ext cx="1392404" cy="1269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solidFill>
                <a:schemeClr val="accent3"/>
              </a:solidFill>
              <a:ln>
                <a:noFill/>
              </a:ln>
              <a:effectLst/>
            </p:spPr>
            <p:txBody>
              <a:bodyPr anchor="ctr"/>
              <a:lstStyle/>
              <a:p>
                <a:pPr algn="ctr"/>
                <a:endParaRPr>
                  <a:latin typeface="+mn-lt"/>
                  <a:ea typeface="+mn-ea"/>
                  <a:cs typeface="+mn-ea"/>
                  <a:sym typeface="+mn-lt"/>
                </a:endParaRPr>
              </a:p>
            </p:txBody>
          </p:sp>
        </p:grpSp>
        <p:grpSp>
          <p:nvGrpSpPr>
            <p:cNvPr id="9" name="Group 103"/>
            <p:cNvGrpSpPr/>
            <p:nvPr/>
          </p:nvGrpSpPr>
          <p:grpSpPr>
            <a:xfrm>
              <a:off x="5189926" y="3559501"/>
              <a:ext cx="412750" cy="433460"/>
              <a:chOff x="9809373" y="7518922"/>
              <a:chExt cx="825285" cy="867030"/>
            </a:xfrm>
          </p:grpSpPr>
          <p:sp>
            <p:nvSpPr>
              <p:cNvPr id="81" name="Freeform: Shape 104"/>
              <p:cNvSpPr/>
              <p:nvPr/>
            </p:nvSpPr>
            <p:spPr bwMode="auto">
              <a:xfrm>
                <a:off x="10480182" y="7776917"/>
                <a:ext cx="154476" cy="152259"/>
              </a:xfrm>
              <a:custGeom>
                <a:avLst/>
                <a:gdLst>
                  <a:gd name="T0" fmla="*/ 306 w 327"/>
                  <a:gd name="T1" fmla="*/ 131 h 323"/>
                  <a:gd name="T2" fmla="*/ 306 w 327"/>
                  <a:gd name="T3" fmla="*/ 131 h 323"/>
                  <a:gd name="T4" fmla="*/ 191 w 327"/>
                  <a:gd name="T5" fmla="*/ 307 h 323"/>
                  <a:gd name="T6" fmla="*/ 16 w 327"/>
                  <a:gd name="T7" fmla="*/ 187 h 323"/>
                  <a:gd name="T8" fmla="*/ 135 w 327"/>
                  <a:gd name="T9" fmla="*/ 16 h 323"/>
                  <a:gd name="T10" fmla="*/ 306 w 327"/>
                  <a:gd name="T11" fmla="*/ 131 h 323"/>
                </a:gdLst>
                <a:ahLst/>
                <a:cxnLst>
                  <a:cxn ang="0">
                    <a:pos x="T0" y="T1"/>
                  </a:cxn>
                  <a:cxn ang="0">
                    <a:pos x="T2" y="T3"/>
                  </a:cxn>
                  <a:cxn ang="0">
                    <a:pos x="T4" y="T5"/>
                  </a:cxn>
                  <a:cxn ang="0">
                    <a:pos x="T6" y="T7"/>
                  </a:cxn>
                  <a:cxn ang="0">
                    <a:pos x="T8" y="T9"/>
                  </a:cxn>
                  <a:cxn ang="0">
                    <a:pos x="T10" y="T11"/>
                  </a:cxn>
                </a:cxnLst>
                <a:rect l="0" t="0" r="r" b="b"/>
                <a:pathLst>
                  <a:path w="327" h="323">
                    <a:moveTo>
                      <a:pt x="306" y="131"/>
                    </a:moveTo>
                    <a:lnTo>
                      <a:pt x="306" y="131"/>
                    </a:lnTo>
                    <a:cubicBezTo>
                      <a:pt x="326" y="211"/>
                      <a:pt x="270" y="291"/>
                      <a:pt x="191" y="307"/>
                    </a:cubicBezTo>
                    <a:cubicBezTo>
                      <a:pt x="111" y="322"/>
                      <a:pt x="35" y="270"/>
                      <a:pt x="16" y="187"/>
                    </a:cubicBezTo>
                    <a:cubicBezTo>
                      <a:pt x="0" y="108"/>
                      <a:pt x="52" y="32"/>
                      <a:pt x="135" y="16"/>
                    </a:cubicBezTo>
                    <a:cubicBezTo>
                      <a:pt x="215" y="0"/>
                      <a:pt x="290" y="52"/>
                      <a:pt x="306" y="131"/>
                    </a:cubicBezTo>
                  </a:path>
                </a:pathLst>
              </a:custGeom>
              <a:solidFill>
                <a:schemeClr val="accent1">
                  <a:lumMod val="50000"/>
                </a:schemeClr>
              </a:solidFill>
              <a:ln>
                <a:noFill/>
              </a:ln>
              <a:effectLst/>
            </p:spPr>
            <p:txBody>
              <a:bodyPr anchor="ctr"/>
              <a:lstStyle/>
              <a:p>
                <a:pPr algn="ctr"/>
                <a:endParaRPr>
                  <a:latin typeface="+mn-lt"/>
                  <a:ea typeface="+mn-ea"/>
                  <a:cs typeface="+mn-ea"/>
                  <a:sym typeface="+mn-lt"/>
                </a:endParaRPr>
              </a:p>
            </p:txBody>
          </p:sp>
          <p:sp>
            <p:nvSpPr>
              <p:cNvPr id="82" name="Freeform: Shape 105"/>
              <p:cNvSpPr/>
              <p:nvPr/>
            </p:nvSpPr>
            <p:spPr bwMode="auto">
              <a:xfrm>
                <a:off x="10078120" y="8142761"/>
                <a:ext cx="35974" cy="31721"/>
              </a:xfrm>
              <a:custGeom>
                <a:avLst/>
                <a:gdLst>
                  <a:gd name="T0" fmla="*/ 49 w 78"/>
                  <a:gd name="T1" fmla="*/ 60 h 69"/>
                  <a:gd name="T2" fmla="*/ 49 w 78"/>
                  <a:gd name="T3" fmla="*/ 60 h 69"/>
                  <a:gd name="T4" fmla="*/ 40 w 78"/>
                  <a:gd name="T5" fmla="*/ 64 h 69"/>
                  <a:gd name="T6" fmla="*/ 5 w 78"/>
                  <a:gd name="T7" fmla="*/ 40 h 69"/>
                  <a:gd name="T8" fmla="*/ 28 w 78"/>
                  <a:gd name="T9" fmla="*/ 4 h 69"/>
                  <a:gd name="T10" fmla="*/ 37 w 78"/>
                  <a:gd name="T11" fmla="*/ 0 h 69"/>
                  <a:gd name="T12" fmla="*/ 72 w 78"/>
                  <a:gd name="T13" fmla="*/ 24 h 69"/>
                  <a:gd name="T14" fmla="*/ 49 w 78"/>
                  <a:gd name="T15" fmla="*/ 6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49" y="60"/>
                    </a:moveTo>
                    <a:lnTo>
                      <a:pt x="49" y="60"/>
                    </a:lnTo>
                    <a:cubicBezTo>
                      <a:pt x="40" y="64"/>
                      <a:pt x="40" y="64"/>
                      <a:pt x="40" y="64"/>
                    </a:cubicBezTo>
                    <a:cubicBezTo>
                      <a:pt x="25" y="68"/>
                      <a:pt x="9" y="56"/>
                      <a:pt x="5" y="40"/>
                    </a:cubicBezTo>
                    <a:cubicBezTo>
                      <a:pt x="0" y="24"/>
                      <a:pt x="13" y="8"/>
                      <a:pt x="28" y="4"/>
                    </a:cubicBezTo>
                    <a:cubicBezTo>
                      <a:pt x="37" y="0"/>
                      <a:pt x="37" y="0"/>
                      <a:pt x="37" y="0"/>
                    </a:cubicBezTo>
                    <a:cubicBezTo>
                      <a:pt x="52" y="0"/>
                      <a:pt x="68" y="8"/>
                      <a:pt x="72" y="24"/>
                    </a:cubicBezTo>
                    <a:cubicBezTo>
                      <a:pt x="77" y="44"/>
                      <a:pt x="64" y="60"/>
                      <a:pt x="49" y="60"/>
                    </a:cubicBezTo>
                  </a:path>
                </a:pathLst>
              </a:custGeom>
              <a:solidFill>
                <a:srgbClr val="385572"/>
              </a:solidFill>
              <a:ln>
                <a:noFill/>
              </a:ln>
              <a:effectLst/>
            </p:spPr>
            <p:txBody>
              <a:bodyPr anchor="ctr"/>
              <a:lstStyle/>
              <a:p>
                <a:pPr algn="ctr"/>
                <a:endParaRPr>
                  <a:latin typeface="+mn-lt"/>
                  <a:ea typeface="+mn-ea"/>
                  <a:cs typeface="+mn-ea"/>
                  <a:sym typeface="+mn-lt"/>
                </a:endParaRPr>
              </a:p>
            </p:txBody>
          </p:sp>
          <p:sp>
            <p:nvSpPr>
              <p:cNvPr id="83" name="Freeform: Shape 106"/>
              <p:cNvSpPr/>
              <p:nvPr/>
            </p:nvSpPr>
            <p:spPr bwMode="auto">
              <a:xfrm>
                <a:off x="10099281" y="8178711"/>
                <a:ext cx="33858" cy="29606"/>
              </a:xfrm>
              <a:custGeom>
                <a:avLst/>
                <a:gdLst>
                  <a:gd name="T0" fmla="*/ 48 w 77"/>
                  <a:gd name="T1" fmla="*/ 60 h 68"/>
                  <a:gd name="T2" fmla="*/ 48 w 77"/>
                  <a:gd name="T3" fmla="*/ 60 h 68"/>
                  <a:gd name="T4" fmla="*/ 40 w 77"/>
                  <a:gd name="T5" fmla="*/ 63 h 68"/>
                  <a:gd name="T6" fmla="*/ 5 w 77"/>
                  <a:gd name="T7" fmla="*/ 40 h 68"/>
                  <a:gd name="T8" fmla="*/ 5 w 77"/>
                  <a:gd name="T9" fmla="*/ 40 h 68"/>
                  <a:gd name="T10" fmla="*/ 28 w 77"/>
                  <a:gd name="T11" fmla="*/ 4 h 68"/>
                  <a:gd name="T12" fmla="*/ 36 w 77"/>
                  <a:gd name="T13" fmla="*/ 0 h 68"/>
                  <a:gd name="T14" fmla="*/ 72 w 77"/>
                  <a:gd name="T15" fmla="*/ 23 h 68"/>
                  <a:gd name="T16" fmla="*/ 48 w 77"/>
                  <a:gd name="T17"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8" y="60"/>
                    </a:moveTo>
                    <a:lnTo>
                      <a:pt x="48" y="60"/>
                    </a:lnTo>
                    <a:cubicBezTo>
                      <a:pt x="40" y="63"/>
                      <a:pt x="40" y="63"/>
                      <a:pt x="40" y="63"/>
                    </a:cubicBezTo>
                    <a:cubicBezTo>
                      <a:pt x="24" y="67"/>
                      <a:pt x="8" y="56"/>
                      <a:pt x="5" y="40"/>
                    </a:cubicBezTo>
                    <a:lnTo>
                      <a:pt x="5" y="40"/>
                    </a:lnTo>
                    <a:cubicBezTo>
                      <a:pt x="0" y="23"/>
                      <a:pt x="12" y="8"/>
                      <a:pt x="28" y="4"/>
                    </a:cubicBezTo>
                    <a:cubicBezTo>
                      <a:pt x="36" y="0"/>
                      <a:pt x="36" y="0"/>
                      <a:pt x="36" y="0"/>
                    </a:cubicBezTo>
                    <a:cubicBezTo>
                      <a:pt x="52" y="0"/>
                      <a:pt x="68" y="8"/>
                      <a:pt x="72" y="23"/>
                    </a:cubicBezTo>
                    <a:cubicBezTo>
                      <a:pt x="76" y="44"/>
                      <a:pt x="64" y="60"/>
                      <a:pt x="48" y="60"/>
                    </a:cubicBezTo>
                  </a:path>
                </a:pathLst>
              </a:custGeom>
              <a:solidFill>
                <a:srgbClr val="385572"/>
              </a:solidFill>
              <a:ln>
                <a:noFill/>
              </a:ln>
              <a:effectLst/>
            </p:spPr>
            <p:txBody>
              <a:bodyPr anchor="ctr"/>
              <a:lstStyle/>
              <a:p>
                <a:pPr algn="ctr"/>
                <a:endParaRPr>
                  <a:latin typeface="+mn-lt"/>
                  <a:ea typeface="+mn-ea"/>
                  <a:cs typeface="+mn-ea"/>
                  <a:sym typeface="+mn-lt"/>
                </a:endParaRPr>
              </a:p>
            </p:txBody>
          </p:sp>
          <p:sp>
            <p:nvSpPr>
              <p:cNvPr id="84" name="Freeform: Shape 107"/>
              <p:cNvSpPr/>
              <p:nvPr/>
            </p:nvSpPr>
            <p:spPr bwMode="auto">
              <a:xfrm>
                <a:off x="9938457" y="8053943"/>
                <a:ext cx="275095" cy="332009"/>
              </a:xfrm>
              <a:custGeom>
                <a:avLst/>
                <a:gdLst>
                  <a:gd name="T0" fmla="*/ 514 w 578"/>
                  <a:gd name="T1" fmla="*/ 661 h 697"/>
                  <a:gd name="T2" fmla="*/ 514 w 578"/>
                  <a:gd name="T3" fmla="*/ 661 h 697"/>
                  <a:gd name="T4" fmla="*/ 514 w 578"/>
                  <a:gd name="T5" fmla="*/ 661 h 697"/>
                  <a:gd name="T6" fmla="*/ 354 w 578"/>
                  <a:gd name="T7" fmla="*/ 637 h 697"/>
                  <a:gd name="T8" fmla="*/ 36 w 578"/>
                  <a:gd name="T9" fmla="*/ 195 h 697"/>
                  <a:gd name="T10" fmla="*/ 63 w 578"/>
                  <a:gd name="T11" fmla="*/ 36 h 697"/>
                  <a:gd name="T12" fmla="*/ 63 w 578"/>
                  <a:gd name="T13" fmla="*/ 36 h 697"/>
                  <a:gd name="T14" fmla="*/ 223 w 578"/>
                  <a:gd name="T15" fmla="*/ 60 h 697"/>
                  <a:gd name="T16" fmla="*/ 542 w 578"/>
                  <a:gd name="T17" fmla="*/ 502 h 697"/>
                  <a:gd name="T18" fmla="*/ 514 w 578"/>
                  <a:gd name="T19" fmla="*/ 661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8" h="697">
                    <a:moveTo>
                      <a:pt x="514" y="661"/>
                    </a:moveTo>
                    <a:lnTo>
                      <a:pt x="514" y="661"/>
                    </a:lnTo>
                    <a:lnTo>
                      <a:pt x="514" y="661"/>
                    </a:lnTo>
                    <a:cubicBezTo>
                      <a:pt x="462" y="696"/>
                      <a:pt x="390" y="685"/>
                      <a:pt x="354" y="637"/>
                    </a:cubicBezTo>
                    <a:cubicBezTo>
                      <a:pt x="36" y="195"/>
                      <a:pt x="36" y="195"/>
                      <a:pt x="36" y="195"/>
                    </a:cubicBezTo>
                    <a:cubicBezTo>
                      <a:pt x="0" y="144"/>
                      <a:pt x="12" y="72"/>
                      <a:pt x="63" y="36"/>
                    </a:cubicBezTo>
                    <a:lnTo>
                      <a:pt x="63" y="36"/>
                    </a:lnTo>
                    <a:cubicBezTo>
                      <a:pt x="112" y="0"/>
                      <a:pt x="183" y="12"/>
                      <a:pt x="223" y="60"/>
                    </a:cubicBezTo>
                    <a:cubicBezTo>
                      <a:pt x="542" y="502"/>
                      <a:pt x="542" y="502"/>
                      <a:pt x="542" y="502"/>
                    </a:cubicBezTo>
                    <a:cubicBezTo>
                      <a:pt x="577" y="553"/>
                      <a:pt x="565" y="625"/>
                      <a:pt x="514" y="661"/>
                    </a:cubicBezTo>
                  </a:path>
                </a:pathLst>
              </a:custGeom>
              <a:solidFill>
                <a:schemeClr val="accent1">
                  <a:lumMod val="75000"/>
                </a:schemeClr>
              </a:solidFill>
              <a:ln>
                <a:noFill/>
              </a:ln>
              <a:effectLst/>
            </p:spPr>
            <p:txBody>
              <a:bodyPr anchor="ctr"/>
              <a:lstStyle/>
              <a:p>
                <a:pPr algn="ctr"/>
                <a:endParaRPr>
                  <a:latin typeface="+mn-lt"/>
                  <a:ea typeface="+mn-ea"/>
                  <a:cs typeface="+mn-ea"/>
                  <a:sym typeface="+mn-lt"/>
                </a:endParaRPr>
              </a:p>
            </p:txBody>
          </p:sp>
          <p:sp>
            <p:nvSpPr>
              <p:cNvPr id="85" name="Freeform: Shape 108"/>
              <p:cNvSpPr/>
              <p:nvPr/>
            </p:nvSpPr>
            <p:spPr bwMode="auto">
              <a:xfrm>
                <a:off x="10069656" y="7544299"/>
                <a:ext cx="533261" cy="623839"/>
              </a:xfrm>
              <a:custGeom>
                <a:avLst/>
                <a:gdLst>
                  <a:gd name="T0" fmla="*/ 0 w 1115"/>
                  <a:gd name="T1" fmla="*/ 490 h 1307"/>
                  <a:gd name="T2" fmla="*/ 0 w 1115"/>
                  <a:gd name="T3" fmla="*/ 490 h 1307"/>
                  <a:gd name="T4" fmla="*/ 71 w 1115"/>
                  <a:gd name="T5" fmla="*/ 836 h 1307"/>
                  <a:gd name="T6" fmla="*/ 139 w 1115"/>
                  <a:gd name="T7" fmla="*/ 1183 h 1307"/>
                  <a:gd name="T8" fmla="*/ 1114 w 1115"/>
                  <a:gd name="T9" fmla="*/ 1306 h 1307"/>
                  <a:gd name="T10" fmla="*/ 983 w 1115"/>
                  <a:gd name="T11" fmla="*/ 653 h 1307"/>
                  <a:gd name="T12" fmla="*/ 852 w 1115"/>
                  <a:gd name="T13" fmla="*/ 0 h 1307"/>
                  <a:gd name="T14" fmla="*/ 0 w 1115"/>
                  <a:gd name="T15" fmla="*/ 490 h 1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307">
                    <a:moveTo>
                      <a:pt x="0" y="490"/>
                    </a:moveTo>
                    <a:lnTo>
                      <a:pt x="0" y="490"/>
                    </a:lnTo>
                    <a:cubicBezTo>
                      <a:pt x="71" y="836"/>
                      <a:pt x="71" y="836"/>
                      <a:pt x="71" y="836"/>
                    </a:cubicBezTo>
                    <a:cubicBezTo>
                      <a:pt x="139" y="1183"/>
                      <a:pt x="139" y="1183"/>
                      <a:pt x="139" y="1183"/>
                    </a:cubicBezTo>
                    <a:cubicBezTo>
                      <a:pt x="139" y="1183"/>
                      <a:pt x="880" y="995"/>
                      <a:pt x="1114" y="1306"/>
                    </a:cubicBezTo>
                    <a:cubicBezTo>
                      <a:pt x="983" y="653"/>
                      <a:pt x="983" y="653"/>
                      <a:pt x="983" y="653"/>
                    </a:cubicBezTo>
                    <a:cubicBezTo>
                      <a:pt x="852" y="0"/>
                      <a:pt x="852" y="0"/>
                      <a:pt x="852" y="0"/>
                    </a:cubicBezTo>
                    <a:cubicBezTo>
                      <a:pt x="756" y="379"/>
                      <a:pt x="0" y="490"/>
                      <a:pt x="0" y="490"/>
                    </a:cubicBezTo>
                  </a:path>
                </a:pathLst>
              </a:custGeom>
              <a:solidFill>
                <a:schemeClr val="accent1">
                  <a:lumMod val="50000"/>
                </a:schemeClr>
              </a:solidFill>
              <a:ln w="9525" cap="flat">
                <a:noFill/>
                <a:bevel/>
              </a:ln>
              <a:effectLst/>
            </p:spPr>
            <p:txBody>
              <a:bodyPr anchor="ctr"/>
              <a:lstStyle/>
              <a:p>
                <a:pPr algn="ctr"/>
                <a:endParaRPr>
                  <a:latin typeface="+mn-lt"/>
                  <a:ea typeface="+mn-ea"/>
                  <a:cs typeface="+mn-ea"/>
                  <a:sym typeface="+mn-lt"/>
                </a:endParaRPr>
              </a:p>
            </p:txBody>
          </p:sp>
          <p:sp>
            <p:nvSpPr>
              <p:cNvPr id="86" name="Freeform: Shape 109"/>
              <p:cNvSpPr/>
              <p:nvPr/>
            </p:nvSpPr>
            <p:spPr bwMode="auto">
              <a:xfrm>
                <a:off x="10448440" y="7518922"/>
                <a:ext cx="181986" cy="674592"/>
              </a:xfrm>
              <a:custGeom>
                <a:avLst/>
                <a:gdLst>
                  <a:gd name="T0" fmla="*/ 330 w 383"/>
                  <a:gd name="T1" fmla="*/ 1405 h 1410"/>
                  <a:gd name="T2" fmla="*/ 330 w 383"/>
                  <a:gd name="T3" fmla="*/ 1405 h 1410"/>
                  <a:gd name="T4" fmla="*/ 330 w 383"/>
                  <a:gd name="T5" fmla="*/ 1405 h 1410"/>
                  <a:gd name="T6" fmla="*/ 263 w 383"/>
                  <a:gd name="T7" fmla="*/ 1361 h 1410"/>
                  <a:gd name="T8" fmla="*/ 4 w 383"/>
                  <a:gd name="T9" fmla="*/ 71 h 1410"/>
                  <a:gd name="T10" fmla="*/ 48 w 383"/>
                  <a:gd name="T11" fmla="*/ 4 h 1410"/>
                  <a:gd name="T12" fmla="*/ 116 w 383"/>
                  <a:gd name="T13" fmla="*/ 47 h 1410"/>
                  <a:gd name="T14" fmla="*/ 374 w 383"/>
                  <a:gd name="T15" fmla="*/ 1337 h 1410"/>
                  <a:gd name="T16" fmla="*/ 330 w 383"/>
                  <a:gd name="T17" fmla="*/ 140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1410">
                    <a:moveTo>
                      <a:pt x="330" y="1405"/>
                    </a:moveTo>
                    <a:lnTo>
                      <a:pt x="330" y="1405"/>
                    </a:lnTo>
                    <a:lnTo>
                      <a:pt x="330" y="1405"/>
                    </a:lnTo>
                    <a:cubicBezTo>
                      <a:pt x="298" y="1409"/>
                      <a:pt x="270" y="1389"/>
                      <a:pt x="263" y="1361"/>
                    </a:cubicBezTo>
                    <a:cubicBezTo>
                      <a:pt x="4" y="71"/>
                      <a:pt x="4" y="71"/>
                      <a:pt x="4" y="71"/>
                    </a:cubicBezTo>
                    <a:cubicBezTo>
                      <a:pt x="0" y="39"/>
                      <a:pt x="20" y="11"/>
                      <a:pt x="48" y="4"/>
                    </a:cubicBezTo>
                    <a:cubicBezTo>
                      <a:pt x="80" y="0"/>
                      <a:pt x="107" y="19"/>
                      <a:pt x="116" y="47"/>
                    </a:cubicBezTo>
                    <a:cubicBezTo>
                      <a:pt x="374" y="1337"/>
                      <a:pt x="374" y="1337"/>
                      <a:pt x="374" y="1337"/>
                    </a:cubicBezTo>
                    <a:cubicBezTo>
                      <a:pt x="382" y="1369"/>
                      <a:pt x="362" y="1396"/>
                      <a:pt x="330" y="1405"/>
                    </a:cubicBezTo>
                  </a:path>
                </a:pathLst>
              </a:custGeom>
              <a:solidFill>
                <a:schemeClr val="accent2"/>
              </a:solidFill>
              <a:ln>
                <a:noFill/>
              </a:ln>
              <a:effectLst/>
            </p:spPr>
            <p:txBody>
              <a:bodyPr anchor="ctr"/>
              <a:lstStyle/>
              <a:p>
                <a:pPr algn="ctr"/>
                <a:endParaRPr>
                  <a:latin typeface="+mn-lt"/>
                  <a:ea typeface="+mn-ea"/>
                  <a:cs typeface="+mn-ea"/>
                  <a:sym typeface="+mn-lt"/>
                </a:endParaRPr>
              </a:p>
            </p:txBody>
          </p:sp>
          <p:sp>
            <p:nvSpPr>
              <p:cNvPr id="87" name="Freeform: Shape 110"/>
              <p:cNvSpPr/>
              <p:nvPr/>
            </p:nvSpPr>
            <p:spPr bwMode="auto">
              <a:xfrm>
                <a:off x="9809373" y="7779031"/>
                <a:ext cx="325882" cy="370074"/>
              </a:xfrm>
              <a:custGeom>
                <a:avLst/>
                <a:gdLst>
                  <a:gd name="T0" fmla="*/ 542 w 682"/>
                  <a:gd name="T1" fmla="*/ 0 h 777"/>
                  <a:gd name="T2" fmla="*/ 542 w 682"/>
                  <a:gd name="T3" fmla="*/ 0 h 777"/>
                  <a:gd name="T4" fmla="*/ 124 w 682"/>
                  <a:gd name="T5" fmla="*/ 99 h 777"/>
                  <a:gd name="T6" fmla="*/ 24 w 682"/>
                  <a:gd name="T7" fmla="*/ 310 h 777"/>
                  <a:gd name="T8" fmla="*/ 84 w 682"/>
                  <a:gd name="T9" fmla="*/ 609 h 777"/>
                  <a:gd name="T10" fmla="*/ 259 w 682"/>
                  <a:gd name="T11" fmla="*/ 760 h 777"/>
                  <a:gd name="T12" fmla="*/ 681 w 682"/>
                  <a:gd name="T13" fmla="*/ 693 h 777"/>
                  <a:gd name="T14" fmla="*/ 542 w 682"/>
                  <a:gd name="T15" fmla="*/ 0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2" h="777">
                    <a:moveTo>
                      <a:pt x="542" y="0"/>
                    </a:moveTo>
                    <a:lnTo>
                      <a:pt x="542" y="0"/>
                    </a:lnTo>
                    <a:cubicBezTo>
                      <a:pt x="124" y="99"/>
                      <a:pt x="124" y="99"/>
                      <a:pt x="124" y="99"/>
                    </a:cubicBezTo>
                    <a:cubicBezTo>
                      <a:pt x="48" y="116"/>
                      <a:pt x="0" y="211"/>
                      <a:pt x="24" y="310"/>
                    </a:cubicBezTo>
                    <a:cubicBezTo>
                      <a:pt x="84" y="609"/>
                      <a:pt x="84" y="609"/>
                      <a:pt x="84" y="609"/>
                    </a:cubicBezTo>
                    <a:cubicBezTo>
                      <a:pt x="104" y="708"/>
                      <a:pt x="184" y="776"/>
                      <a:pt x="259" y="760"/>
                    </a:cubicBezTo>
                    <a:cubicBezTo>
                      <a:pt x="681" y="693"/>
                      <a:pt x="681" y="693"/>
                      <a:pt x="681" y="693"/>
                    </a:cubicBezTo>
                    <a:lnTo>
                      <a:pt x="542" y="0"/>
                    </a:lnTo>
                  </a:path>
                </a:pathLst>
              </a:custGeom>
              <a:solidFill>
                <a:schemeClr val="accent1"/>
              </a:solidFill>
              <a:ln>
                <a:noFill/>
              </a:ln>
              <a:effectLst/>
            </p:spPr>
            <p:txBody>
              <a:bodyPr anchor="ctr"/>
              <a:lstStyle/>
              <a:p>
                <a:pPr algn="ctr"/>
                <a:endParaRPr>
                  <a:latin typeface="+mn-lt"/>
                  <a:ea typeface="+mn-ea"/>
                  <a:cs typeface="+mn-ea"/>
                  <a:sym typeface="+mn-lt"/>
                </a:endParaRPr>
              </a:p>
            </p:txBody>
          </p:sp>
          <p:sp>
            <p:nvSpPr>
              <p:cNvPr id="88" name="Freeform: Shape 111"/>
              <p:cNvSpPr/>
              <p:nvPr/>
            </p:nvSpPr>
            <p:spPr bwMode="auto">
              <a:xfrm>
                <a:off x="9815722" y="7897455"/>
                <a:ext cx="99457" cy="38065"/>
              </a:xfrm>
              <a:custGeom>
                <a:avLst/>
                <a:gdLst>
                  <a:gd name="T0" fmla="*/ 183 w 212"/>
                  <a:gd name="T1" fmla="*/ 4 h 85"/>
                  <a:gd name="T2" fmla="*/ 183 w 212"/>
                  <a:gd name="T3" fmla="*/ 4 h 85"/>
                  <a:gd name="T4" fmla="*/ 0 w 212"/>
                  <a:gd name="T5" fmla="*/ 40 h 85"/>
                  <a:gd name="T6" fmla="*/ 12 w 212"/>
                  <a:gd name="T7" fmla="*/ 84 h 85"/>
                  <a:gd name="T8" fmla="*/ 192 w 212"/>
                  <a:gd name="T9" fmla="*/ 47 h 85"/>
                  <a:gd name="T10" fmla="*/ 208 w 212"/>
                  <a:gd name="T11" fmla="*/ 19 h 85"/>
                  <a:gd name="T12" fmla="*/ 183 w 212"/>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212" h="85">
                    <a:moveTo>
                      <a:pt x="183" y="4"/>
                    </a:moveTo>
                    <a:lnTo>
                      <a:pt x="183" y="4"/>
                    </a:lnTo>
                    <a:cubicBezTo>
                      <a:pt x="0" y="40"/>
                      <a:pt x="0" y="40"/>
                      <a:pt x="0" y="40"/>
                    </a:cubicBezTo>
                    <a:cubicBezTo>
                      <a:pt x="12" y="84"/>
                      <a:pt x="12" y="84"/>
                      <a:pt x="12" y="84"/>
                    </a:cubicBezTo>
                    <a:cubicBezTo>
                      <a:pt x="192" y="47"/>
                      <a:pt x="192" y="47"/>
                      <a:pt x="192" y="47"/>
                    </a:cubicBezTo>
                    <a:cubicBezTo>
                      <a:pt x="203" y="47"/>
                      <a:pt x="211" y="32"/>
                      <a:pt x="208" y="19"/>
                    </a:cubicBezTo>
                    <a:cubicBezTo>
                      <a:pt x="208" y="7"/>
                      <a:pt x="195" y="0"/>
                      <a:pt x="183" y="4"/>
                    </a:cubicBezTo>
                  </a:path>
                </a:pathLst>
              </a:custGeom>
              <a:solidFill>
                <a:schemeClr val="accent3">
                  <a:lumMod val="50000"/>
                </a:schemeClr>
              </a:solidFill>
              <a:ln>
                <a:noFill/>
              </a:ln>
              <a:effectLst/>
            </p:spPr>
            <p:txBody>
              <a:bodyPr anchor="ctr"/>
              <a:lstStyle/>
              <a:p>
                <a:pPr algn="ctr"/>
                <a:endParaRPr>
                  <a:latin typeface="+mn-lt"/>
                  <a:ea typeface="+mn-ea"/>
                  <a:cs typeface="+mn-ea"/>
                  <a:sym typeface="+mn-lt"/>
                </a:endParaRPr>
              </a:p>
            </p:txBody>
          </p:sp>
          <p:sp>
            <p:nvSpPr>
              <p:cNvPr id="89" name="Freeform: Shape 112"/>
              <p:cNvSpPr/>
              <p:nvPr/>
            </p:nvSpPr>
            <p:spPr bwMode="auto">
              <a:xfrm>
                <a:off x="9824186" y="7933405"/>
                <a:ext cx="99457" cy="38065"/>
              </a:xfrm>
              <a:custGeom>
                <a:avLst/>
                <a:gdLst>
                  <a:gd name="T0" fmla="*/ 179 w 212"/>
                  <a:gd name="T1" fmla="*/ 4 h 85"/>
                  <a:gd name="T2" fmla="*/ 179 w 212"/>
                  <a:gd name="T3" fmla="*/ 4 h 85"/>
                  <a:gd name="T4" fmla="*/ 0 w 212"/>
                  <a:gd name="T5" fmla="*/ 40 h 85"/>
                  <a:gd name="T6" fmla="*/ 8 w 212"/>
                  <a:gd name="T7" fmla="*/ 84 h 85"/>
                  <a:gd name="T8" fmla="*/ 192 w 212"/>
                  <a:gd name="T9" fmla="*/ 48 h 85"/>
                  <a:gd name="T10" fmla="*/ 207 w 212"/>
                  <a:gd name="T11" fmla="*/ 20 h 85"/>
                  <a:gd name="T12" fmla="*/ 179 w 212"/>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212" h="85">
                    <a:moveTo>
                      <a:pt x="179" y="4"/>
                    </a:moveTo>
                    <a:lnTo>
                      <a:pt x="179" y="4"/>
                    </a:lnTo>
                    <a:cubicBezTo>
                      <a:pt x="0" y="40"/>
                      <a:pt x="0" y="40"/>
                      <a:pt x="0" y="40"/>
                    </a:cubicBezTo>
                    <a:cubicBezTo>
                      <a:pt x="8" y="84"/>
                      <a:pt x="8" y="84"/>
                      <a:pt x="8" y="84"/>
                    </a:cubicBezTo>
                    <a:cubicBezTo>
                      <a:pt x="192" y="48"/>
                      <a:pt x="192" y="48"/>
                      <a:pt x="192" y="48"/>
                    </a:cubicBezTo>
                    <a:cubicBezTo>
                      <a:pt x="204" y="44"/>
                      <a:pt x="211" y="32"/>
                      <a:pt x="207" y="20"/>
                    </a:cubicBezTo>
                    <a:cubicBezTo>
                      <a:pt x="207" y="9"/>
                      <a:pt x="195" y="0"/>
                      <a:pt x="179" y="4"/>
                    </a:cubicBezTo>
                  </a:path>
                </a:pathLst>
              </a:custGeom>
              <a:solidFill>
                <a:schemeClr val="accent3">
                  <a:lumMod val="50000"/>
                </a:schemeClr>
              </a:solidFill>
              <a:ln>
                <a:noFill/>
              </a:ln>
              <a:effectLst/>
            </p:spPr>
            <p:txBody>
              <a:bodyPr anchor="ctr"/>
              <a:lstStyle/>
              <a:p>
                <a:pPr algn="ctr"/>
                <a:endParaRPr>
                  <a:latin typeface="+mn-lt"/>
                  <a:ea typeface="+mn-ea"/>
                  <a:cs typeface="+mn-ea"/>
                  <a:sym typeface="+mn-lt"/>
                </a:endParaRPr>
              </a:p>
            </p:txBody>
          </p:sp>
          <p:sp>
            <p:nvSpPr>
              <p:cNvPr id="90" name="Freeform: Shape 113"/>
              <p:cNvSpPr/>
              <p:nvPr/>
            </p:nvSpPr>
            <p:spPr bwMode="auto">
              <a:xfrm>
                <a:off x="9832651" y="7969355"/>
                <a:ext cx="99457" cy="38065"/>
              </a:xfrm>
              <a:custGeom>
                <a:avLst/>
                <a:gdLst>
                  <a:gd name="T0" fmla="*/ 179 w 212"/>
                  <a:gd name="T1" fmla="*/ 4 h 84"/>
                  <a:gd name="T2" fmla="*/ 179 w 212"/>
                  <a:gd name="T3" fmla="*/ 4 h 84"/>
                  <a:gd name="T4" fmla="*/ 0 w 212"/>
                  <a:gd name="T5" fmla="*/ 40 h 84"/>
                  <a:gd name="T6" fmla="*/ 8 w 212"/>
                  <a:gd name="T7" fmla="*/ 83 h 84"/>
                  <a:gd name="T8" fmla="*/ 191 w 212"/>
                  <a:gd name="T9" fmla="*/ 48 h 84"/>
                  <a:gd name="T10" fmla="*/ 207 w 212"/>
                  <a:gd name="T11" fmla="*/ 20 h 84"/>
                  <a:gd name="T12" fmla="*/ 179 w 212"/>
                  <a:gd name="T13" fmla="*/ 4 h 84"/>
                </a:gdLst>
                <a:ahLst/>
                <a:cxnLst>
                  <a:cxn ang="0">
                    <a:pos x="T0" y="T1"/>
                  </a:cxn>
                  <a:cxn ang="0">
                    <a:pos x="T2" y="T3"/>
                  </a:cxn>
                  <a:cxn ang="0">
                    <a:pos x="T4" y="T5"/>
                  </a:cxn>
                  <a:cxn ang="0">
                    <a:pos x="T6" y="T7"/>
                  </a:cxn>
                  <a:cxn ang="0">
                    <a:pos x="T8" y="T9"/>
                  </a:cxn>
                  <a:cxn ang="0">
                    <a:pos x="T10" y="T11"/>
                  </a:cxn>
                  <a:cxn ang="0">
                    <a:pos x="T12" y="T13"/>
                  </a:cxn>
                </a:cxnLst>
                <a:rect l="0" t="0" r="r" b="b"/>
                <a:pathLst>
                  <a:path w="212" h="84">
                    <a:moveTo>
                      <a:pt x="179" y="4"/>
                    </a:moveTo>
                    <a:lnTo>
                      <a:pt x="179" y="4"/>
                    </a:lnTo>
                    <a:cubicBezTo>
                      <a:pt x="0" y="40"/>
                      <a:pt x="0" y="40"/>
                      <a:pt x="0" y="40"/>
                    </a:cubicBezTo>
                    <a:cubicBezTo>
                      <a:pt x="8" y="83"/>
                      <a:pt x="8" y="83"/>
                      <a:pt x="8" y="83"/>
                    </a:cubicBezTo>
                    <a:cubicBezTo>
                      <a:pt x="191" y="48"/>
                      <a:pt x="191" y="48"/>
                      <a:pt x="191" y="48"/>
                    </a:cubicBezTo>
                    <a:cubicBezTo>
                      <a:pt x="203" y="43"/>
                      <a:pt x="211" y="32"/>
                      <a:pt x="207" y="20"/>
                    </a:cubicBezTo>
                    <a:cubicBezTo>
                      <a:pt x="203" y="8"/>
                      <a:pt x="191" y="0"/>
                      <a:pt x="179" y="4"/>
                    </a:cubicBezTo>
                  </a:path>
                </a:pathLst>
              </a:custGeom>
              <a:solidFill>
                <a:schemeClr val="accent3">
                  <a:lumMod val="50000"/>
                </a:schemeClr>
              </a:solidFill>
              <a:ln>
                <a:noFill/>
              </a:ln>
              <a:effectLst/>
            </p:spPr>
            <p:txBody>
              <a:bodyPr anchor="ctr"/>
              <a:lstStyle/>
              <a:p>
                <a:pPr algn="ctr"/>
                <a:endParaRPr>
                  <a:latin typeface="+mn-lt"/>
                  <a:ea typeface="+mn-ea"/>
                  <a:cs typeface="+mn-ea"/>
                  <a:sym typeface="+mn-lt"/>
                </a:endParaRPr>
              </a:p>
            </p:txBody>
          </p:sp>
          <p:sp>
            <p:nvSpPr>
              <p:cNvPr id="91" name="Freeform: Shape 114"/>
              <p:cNvSpPr/>
              <p:nvPr/>
            </p:nvSpPr>
            <p:spPr bwMode="auto">
              <a:xfrm>
                <a:off x="9838999" y="8005305"/>
                <a:ext cx="99457" cy="38065"/>
              </a:xfrm>
              <a:custGeom>
                <a:avLst/>
                <a:gdLst>
                  <a:gd name="T0" fmla="*/ 179 w 212"/>
                  <a:gd name="T1" fmla="*/ 0 h 84"/>
                  <a:gd name="T2" fmla="*/ 179 w 212"/>
                  <a:gd name="T3" fmla="*/ 0 h 84"/>
                  <a:gd name="T4" fmla="*/ 0 w 212"/>
                  <a:gd name="T5" fmla="*/ 39 h 84"/>
                  <a:gd name="T6" fmla="*/ 8 w 212"/>
                  <a:gd name="T7" fmla="*/ 83 h 84"/>
                  <a:gd name="T8" fmla="*/ 187 w 212"/>
                  <a:gd name="T9" fmla="*/ 47 h 84"/>
                  <a:gd name="T10" fmla="*/ 207 w 212"/>
                  <a:gd name="T11" fmla="*/ 19 h 84"/>
                  <a:gd name="T12" fmla="*/ 179 w 212"/>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212" h="84">
                    <a:moveTo>
                      <a:pt x="179" y="0"/>
                    </a:moveTo>
                    <a:lnTo>
                      <a:pt x="179" y="0"/>
                    </a:lnTo>
                    <a:cubicBezTo>
                      <a:pt x="0" y="39"/>
                      <a:pt x="0" y="39"/>
                      <a:pt x="0" y="39"/>
                    </a:cubicBezTo>
                    <a:cubicBezTo>
                      <a:pt x="8" y="83"/>
                      <a:pt x="8" y="83"/>
                      <a:pt x="8" y="83"/>
                    </a:cubicBezTo>
                    <a:cubicBezTo>
                      <a:pt x="187" y="47"/>
                      <a:pt x="187" y="47"/>
                      <a:pt x="187" y="47"/>
                    </a:cubicBezTo>
                    <a:cubicBezTo>
                      <a:pt x="199" y="44"/>
                      <a:pt x="211" y="31"/>
                      <a:pt x="207" y="19"/>
                    </a:cubicBezTo>
                    <a:cubicBezTo>
                      <a:pt x="203" y="7"/>
                      <a:pt x="191" y="0"/>
                      <a:pt x="179" y="0"/>
                    </a:cubicBezTo>
                  </a:path>
                </a:pathLst>
              </a:custGeom>
              <a:solidFill>
                <a:schemeClr val="accent3">
                  <a:lumMod val="50000"/>
                </a:schemeClr>
              </a:solidFill>
              <a:ln>
                <a:noFill/>
              </a:ln>
              <a:effectLst/>
            </p:spPr>
            <p:txBody>
              <a:bodyPr anchor="ctr"/>
              <a:lstStyle/>
              <a:p>
                <a:pPr algn="ctr"/>
                <a:endParaRPr>
                  <a:latin typeface="+mn-lt"/>
                  <a:ea typeface="+mn-ea"/>
                  <a:cs typeface="+mn-ea"/>
                  <a:sym typeface="+mn-lt"/>
                </a:endParaRPr>
              </a:p>
            </p:txBody>
          </p:sp>
          <p:sp>
            <p:nvSpPr>
              <p:cNvPr id="92" name="Freeform: Shape 115"/>
              <p:cNvSpPr/>
              <p:nvPr/>
            </p:nvSpPr>
            <p:spPr bwMode="auto">
              <a:xfrm>
                <a:off x="9847464" y="8041255"/>
                <a:ext cx="97341" cy="38065"/>
              </a:xfrm>
              <a:custGeom>
                <a:avLst/>
                <a:gdLst>
                  <a:gd name="T0" fmla="*/ 179 w 208"/>
                  <a:gd name="T1" fmla="*/ 0 h 85"/>
                  <a:gd name="T2" fmla="*/ 179 w 208"/>
                  <a:gd name="T3" fmla="*/ 0 h 85"/>
                  <a:gd name="T4" fmla="*/ 0 w 208"/>
                  <a:gd name="T5" fmla="*/ 36 h 85"/>
                  <a:gd name="T6" fmla="*/ 8 w 208"/>
                  <a:gd name="T7" fmla="*/ 84 h 85"/>
                  <a:gd name="T8" fmla="*/ 187 w 208"/>
                  <a:gd name="T9" fmla="*/ 48 h 85"/>
                  <a:gd name="T10" fmla="*/ 207 w 208"/>
                  <a:gd name="T11" fmla="*/ 20 h 85"/>
                  <a:gd name="T12" fmla="*/ 179 w 20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208" h="85">
                    <a:moveTo>
                      <a:pt x="179" y="0"/>
                    </a:moveTo>
                    <a:lnTo>
                      <a:pt x="179" y="0"/>
                    </a:lnTo>
                    <a:cubicBezTo>
                      <a:pt x="0" y="36"/>
                      <a:pt x="0" y="36"/>
                      <a:pt x="0" y="36"/>
                    </a:cubicBezTo>
                    <a:cubicBezTo>
                      <a:pt x="8" y="84"/>
                      <a:pt x="8" y="84"/>
                      <a:pt x="8" y="84"/>
                    </a:cubicBezTo>
                    <a:cubicBezTo>
                      <a:pt x="187" y="48"/>
                      <a:pt x="187" y="48"/>
                      <a:pt x="187" y="48"/>
                    </a:cubicBezTo>
                    <a:cubicBezTo>
                      <a:pt x="199" y="44"/>
                      <a:pt x="207" y="32"/>
                      <a:pt x="207" y="20"/>
                    </a:cubicBezTo>
                    <a:cubicBezTo>
                      <a:pt x="203" y="8"/>
                      <a:pt x="191" y="0"/>
                      <a:pt x="179" y="0"/>
                    </a:cubicBezTo>
                  </a:path>
                </a:pathLst>
              </a:custGeom>
              <a:solidFill>
                <a:schemeClr val="accent3">
                  <a:lumMod val="50000"/>
                </a:schemeClr>
              </a:solidFill>
              <a:ln>
                <a:noFill/>
              </a:ln>
              <a:effectLst/>
            </p:spPr>
            <p:txBody>
              <a:bodyPr anchor="ctr"/>
              <a:lstStyle/>
              <a:p>
                <a:pPr algn="ctr"/>
                <a:endParaRPr>
                  <a:latin typeface="+mn-lt"/>
                  <a:ea typeface="+mn-ea"/>
                  <a:cs typeface="+mn-ea"/>
                  <a:sym typeface="+mn-lt"/>
                </a:endParaRPr>
              </a:p>
            </p:txBody>
          </p:sp>
        </p:grpSp>
        <p:grpSp>
          <p:nvGrpSpPr>
            <p:cNvPr id="10" name="Group 116"/>
            <p:cNvGrpSpPr/>
            <p:nvPr/>
          </p:nvGrpSpPr>
          <p:grpSpPr>
            <a:xfrm>
              <a:off x="6904611" y="3678958"/>
              <a:ext cx="401108" cy="343595"/>
              <a:chOff x="13463904" y="7694443"/>
              <a:chExt cx="802008" cy="687280"/>
            </a:xfrm>
          </p:grpSpPr>
          <p:sp>
            <p:nvSpPr>
              <p:cNvPr id="74" name="Freeform: Shape 117"/>
              <p:cNvSpPr/>
              <p:nvPr/>
            </p:nvSpPr>
            <p:spPr bwMode="auto">
              <a:xfrm>
                <a:off x="13482949" y="7800178"/>
                <a:ext cx="782963" cy="581545"/>
              </a:xfrm>
              <a:custGeom>
                <a:avLst/>
                <a:gdLst>
                  <a:gd name="T0" fmla="*/ 1637 w 1638"/>
                  <a:gd name="T1" fmla="*/ 728 h 1215"/>
                  <a:gd name="T2" fmla="*/ 255 w 1638"/>
                  <a:gd name="T3" fmla="*/ 1214 h 1215"/>
                  <a:gd name="T4" fmla="*/ 0 w 1638"/>
                  <a:gd name="T5" fmla="*/ 481 h 1215"/>
                  <a:gd name="T6" fmla="*/ 1382 w 1638"/>
                  <a:gd name="T7" fmla="*/ 0 h 1215"/>
                  <a:gd name="T8" fmla="*/ 1637 w 1638"/>
                  <a:gd name="T9" fmla="*/ 728 h 1215"/>
                </a:gdLst>
                <a:ahLst/>
                <a:cxnLst>
                  <a:cxn ang="0">
                    <a:pos x="T0" y="T1"/>
                  </a:cxn>
                  <a:cxn ang="0">
                    <a:pos x="T2" y="T3"/>
                  </a:cxn>
                  <a:cxn ang="0">
                    <a:pos x="T4" y="T5"/>
                  </a:cxn>
                  <a:cxn ang="0">
                    <a:pos x="T6" y="T7"/>
                  </a:cxn>
                  <a:cxn ang="0">
                    <a:pos x="T8" y="T9"/>
                  </a:cxn>
                </a:cxnLst>
                <a:rect l="0" t="0" r="r" b="b"/>
                <a:pathLst>
                  <a:path w="1638" h="1215">
                    <a:moveTo>
                      <a:pt x="1637" y="728"/>
                    </a:moveTo>
                    <a:lnTo>
                      <a:pt x="255" y="1214"/>
                    </a:lnTo>
                    <a:lnTo>
                      <a:pt x="0" y="481"/>
                    </a:lnTo>
                    <a:lnTo>
                      <a:pt x="1382" y="0"/>
                    </a:lnTo>
                    <a:lnTo>
                      <a:pt x="1637" y="728"/>
                    </a:lnTo>
                  </a:path>
                </a:pathLst>
              </a:custGeom>
              <a:solidFill>
                <a:schemeClr val="accent3">
                  <a:lumMod val="75000"/>
                </a:schemeClr>
              </a:solidFill>
              <a:ln>
                <a:noFill/>
              </a:ln>
              <a:effectLst/>
            </p:spPr>
            <p:txBody>
              <a:bodyPr anchor="ctr"/>
              <a:lstStyle/>
              <a:p>
                <a:pPr algn="ctr"/>
                <a:endParaRPr>
                  <a:latin typeface="+mn-lt"/>
                  <a:ea typeface="+mn-ea"/>
                  <a:cs typeface="+mn-ea"/>
                  <a:sym typeface="+mn-lt"/>
                </a:endParaRPr>
              </a:p>
            </p:txBody>
          </p:sp>
          <p:sp>
            <p:nvSpPr>
              <p:cNvPr id="75" name="Freeform: Shape 118"/>
              <p:cNvSpPr/>
              <p:nvPr/>
            </p:nvSpPr>
            <p:spPr bwMode="auto">
              <a:xfrm>
                <a:off x="13482949" y="8030682"/>
                <a:ext cx="389365" cy="348927"/>
              </a:xfrm>
              <a:custGeom>
                <a:avLst/>
                <a:gdLst>
                  <a:gd name="T0" fmla="*/ 0 w 817"/>
                  <a:gd name="T1" fmla="*/ 0 h 734"/>
                  <a:gd name="T2" fmla="*/ 816 w 817"/>
                  <a:gd name="T3" fmla="*/ 124 h 734"/>
                  <a:gd name="T4" fmla="*/ 255 w 817"/>
                  <a:gd name="T5" fmla="*/ 733 h 734"/>
                  <a:gd name="T6" fmla="*/ 0 w 817"/>
                  <a:gd name="T7" fmla="*/ 0 h 734"/>
                </a:gdLst>
                <a:ahLst/>
                <a:cxnLst>
                  <a:cxn ang="0">
                    <a:pos x="T0" y="T1"/>
                  </a:cxn>
                  <a:cxn ang="0">
                    <a:pos x="T2" y="T3"/>
                  </a:cxn>
                  <a:cxn ang="0">
                    <a:pos x="T4" y="T5"/>
                  </a:cxn>
                  <a:cxn ang="0">
                    <a:pos x="T6" y="T7"/>
                  </a:cxn>
                </a:cxnLst>
                <a:rect l="0" t="0" r="r" b="b"/>
                <a:pathLst>
                  <a:path w="817" h="734">
                    <a:moveTo>
                      <a:pt x="0" y="0"/>
                    </a:moveTo>
                    <a:lnTo>
                      <a:pt x="816" y="124"/>
                    </a:lnTo>
                    <a:lnTo>
                      <a:pt x="255" y="733"/>
                    </a:lnTo>
                    <a:lnTo>
                      <a:pt x="0" y="0"/>
                    </a:lnTo>
                  </a:path>
                </a:pathLst>
              </a:custGeom>
              <a:solidFill>
                <a:schemeClr val="accent3"/>
              </a:solidFill>
              <a:ln>
                <a:noFill/>
              </a:ln>
              <a:effectLst/>
            </p:spPr>
            <p:txBody>
              <a:bodyPr anchor="ctr"/>
              <a:lstStyle/>
              <a:p>
                <a:pPr algn="ctr"/>
                <a:endParaRPr>
                  <a:latin typeface="+mn-lt"/>
                  <a:ea typeface="+mn-ea"/>
                  <a:cs typeface="+mn-ea"/>
                  <a:sym typeface="+mn-lt"/>
                </a:endParaRPr>
              </a:p>
            </p:txBody>
          </p:sp>
          <p:sp>
            <p:nvSpPr>
              <p:cNvPr id="76" name="Freeform: Shape 119"/>
              <p:cNvSpPr/>
              <p:nvPr/>
            </p:nvSpPr>
            <p:spPr bwMode="auto">
              <a:xfrm>
                <a:off x="13874431" y="7800178"/>
                <a:ext cx="391481" cy="346812"/>
              </a:xfrm>
              <a:custGeom>
                <a:avLst/>
                <a:gdLst>
                  <a:gd name="T0" fmla="*/ 566 w 822"/>
                  <a:gd name="T1" fmla="*/ 0 h 729"/>
                  <a:gd name="T2" fmla="*/ 0 w 822"/>
                  <a:gd name="T3" fmla="*/ 605 h 729"/>
                  <a:gd name="T4" fmla="*/ 821 w 822"/>
                  <a:gd name="T5" fmla="*/ 728 h 729"/>
                  <a:gd name="T6" fmla="*/ 566 w 822"/>
                  <a:gd name="T7" fmla="*/ 0 h 729"/>
                </a:gdLst>
                <a:ahLst/>
                <a:cxnLst>
                  <a:cxn ang="0">
                    <a:pos x="T0" y="T1"/>
                  </a:cxn>
                  <a:cxn ang="0">
                    <a:pos x="T2" y="T3"/>
                  </a:cxn>
                  <a:cxn ang="0">
                    <a:pos x="T4" y="T5"/>
                  </a:cxn>
                  <a:cxn ang="0">
                    <a:pos x="T6" y="T7"/>
                  </a:cxn>
                </a:cxnLst>
                <a:rect l="0" t="0" r="r" b="b"/>
                <a:pathLst>
                  <a:path w="822" h="729">
                    <a:moveTo>
                      <a:pt x="566" y="0"/>
                    </a:moveTo>
                    <a:lnTo>
                      <a:pt x="0" y="605"/>
                    </a:lnTo>
                    <a:lnTo>
                      <a:pt x="821" y="728"/>
                    </a:lnTo>
                    <a:lnTo>
                      <a:pt x="566" y="0"/>
                    </a:lnTo>
                  </a:path>
                </a:pathLst>
              </a:custGeom>
              <a:solidFill>
                <a:schemeClr val="accent3"/>
              </a:solidFill>
              <a:ln>
                <a:noFill/>
              </a:ln>
              <a:effectLst/>
            </p:spPr>
            <p:txBody>
              <a:bodyPr anchor="ctr"/>
              <a:lstStyle/>
              <a:p>
                <a:pPr algn="ctr"/>
                <a:endParaRPr>
                  <a:latin typeface="+mn-lt"/>
                  <a:ea typeface="+mn-ea"/>
                  <a:cs typeface="+mn-ea"/>
                  <a:sym typeface="+mn-lt"/>
                </a:endParaRPr>
              </a:p>
            </p:txBody>
          </p:sp>
          <p:sp>
            <p:nvSpPr>
              <p:cNvPr id="77" name="Freeform: Shape 120"/>
              <p:cNvSpPr/>
              <p:nvPr/>
            </p:nvSpPr>
            <p:spPr bwMode="auto">
              <a:xfrm>
                <a:off x="13482949" y="7694443"/>
                <a:ext cx="662344" cy="334124"/>
              </a:xfrm>
              <a:custGeom>
                <a:avLst/>
                <a:gdLst>
                  <a:gd name="T0" fmla="*/ 0 w 1383"/>
                  <a:gd name="T1" fmla="*/ 700 h 701"/>
                  <a:gd name="T2" fmla="*/ 530 w 1383"/>
                  <a:gd name="T3" fmla="*/ 0 h 701"/>
                  <a:gd name="T4" fmla="*/ 1382 w 1383"/>
                  <a:gd name="T5" fmla="*/ 219 h 701"/>
                  <a:gd name="T6" fmla="*/ 0 w 1383"/>
                  <a:gd name="T7" fmla="*/ 700 h 701"/>
                </a:gdLst>
                <a:ahLst/>
                <a:cxnLst>
                  <a:cxn ang="0">
                    <a:pos x="T0" y="T1"/>
                  </a:cxn>
                  <a:cxn ang="0">
                    <a:pos x="T2" y="T3"/>
                  </a:cxn>
                  <a:cxn ang="0">
                    <a:pos x="T4" y="T5"/>
                  </a:cxn>
                  <a:cxn ang="0">
                    <a:pos x="T6" y="T7"/>
                  </a:cxn>
                </a:cxnLst>
                <a:rect l="0" t="0" r="r" b="b"/>
                <a:pathLst>
                  <a:path w="1383" h="701">
                    <a:moveTo>
                      <a:pt x="0" y="700"/>
                    </a:moveTo>
                    <a:lnTo>
                      <a:pt x="530" y="0"/>
                    </a:lnTo>
                    <a:lnTo>
                      <a:pt x="1382" y="219"/>
                    </a:lnTo>
                    <a:lnTo>
                      <a:pt x="0" y="700"/>
                    </a:lnTo>
                  </a:path>
                </a:pathLst>
              </a:custGeom>
              <a:solidFill>
                <a:schemeClr val="accent3"/>
              </a:solidFill>
              <a:ln>
                <a:noFill/>
              </a:ln>
              <a:effectLst/>
            </p:spPr>
            <p:txBody>
              <a:bodyPr anchor="ctr"/>
              <a:lstStyle/>
              <a:p>
                <a:pPr algn="ctr"/>
                <a:endParaRPr>
                  <a:latin typeface="+mn-lt"/>
                  <a:ea typeface="+mn-ea"/>
                  <a:cs typeface="+mn-ea"/>
                  <a:sym typeface="+mn-lt"/>
                </a:endParaRPr>
              </a:p>
            </p:txBody>
          </p:sp>
          <p:sp>
            <p:nvSpPr>
              <p:cNvPr id="78" name="Freeform: Shape 121"/>
              <p:cNvSpPr/>
              <p:nvPr/>
            </p:nvSpPr>
            <p:spPr bwMode="auto">
              <a:xfrm>
                <a:off x="13463904" y="7745196"/>
                <a:ext cx="681389" cy="342583"/>
              </a:xfrm>
              <a:custGeom>
                <a:avLst/>
                <a:gdLst>
                  <a:gd name="T0" fmla="*/ 40 w 1423"/>
                  <a:gd name="T1" fmla="*/ 593 h 718"/>
                  <a:gd name="T2" fmla="*/ 0 w 1423"/>
                  <a:gd name="T3" fmla="*/ 482 h 718"/>
                  <a:gd name="T4" fmla="*/ 1382 w 1423"/>
                  <a:gd name="T5" fmla="*/ 0 h 718"/>
                  <a:gd name="T6" fmla="*/ 1422 w 1423"/>
                  <a:gd name="T7" fmla="*/ 112 h 718"/>
                  <a:gd name="T8" fmla="*/ 856 w 1423"/>
                  <a:gd name="T9" fmla="*/ 717 h 718"/>
                  <a:gd name="T10" fmla="*/ 40 w 1423"/>
                  <a:gd name="T11" fmla="*/ 593 h 718"/>
                </a:gdLst>
                <a:ahLst/>
                <a:cxnLst>
                  <a:cxn ang="0">
                    <a:pos x="T0" y="T1"/>
                  </a:cxn>
                  <a:cxn ang="0">
                    <a:pos x="T2" y="T3"/>
                  </a:cxn>
                  <a:cxn ang="0">
                    <a:pos x="T4" y="T5"/>
                  </a:cxn>
                  <a:cxn ang="0">
                    <a:pos x="T6" y="T7"/>
                  </a:cxn>
                  <a:cxn ang="0">
                    <a:pos x="T8" y="T9"/>
                  </a:cxn>
                  <a:cxn ang="0">
                    <a:pos x="T10" y="T11"/>
                  </a:cxn>
                </a:cxnLst>
                <a:rect l="0" t="0" r="r" b="b"/>
                <a:pathLst>
                  <a:path w="1423" h="718">
                    <a:moveTo>
                      <a:pt x="40" y="593"/>
                    </a:moveTo>
                    <a:lnTo>
                      <a:pt x="0" y="482"/>
                    </a:lnTo>
                    <a:lnTo>
                      <a:pt x="1382" y="0"/>
                    </a:lnTo>
                    <a:lnTo>
                      <a:pt x="1422" y="112"/>
                    </a:lnTo>
                    <a:lnTo>
                      <a:pt x="856" y="717"/>
                    </a:lnTo>
                    <a:lnTo>
                      <a:pt x="40" y="593"/>
                    </a:lnTo>
                  </a:path>
                </a:pathLst>
              </a:custGeom>
              <a:solidFill>
                <a:srgbClr val="FFFFFF"/>
              </a:solidFill>
              <a:ln>
                <a:noFill/>
              </a:ln>
              <a:effectLst/>
            </p:spPr>
            <p:txBody>
              <a:bodyPr anchor="ctr"/>
              <a:lstStyle/>
              <a:p>
                <a:pPr algn="ctr"/>
                <a:endParaRPr>
                  <a:latin typeface="+mn-lt"/>
                  <a:ea typeface="+mn-ea"/>
                  <a:cs typeface="+mn-ea"/>
                  <a:sym typeface="+mn-lt"/>
                </a:endParaRPr>
              </a:p>
            </p:txBody>
          </p:sp>
          <p:sp>
            <p:nvSpPr>
              <p:cNvPr id="79" name="Freeform: Shape 122"/>
              <p:cNvSpPr/>
              <p:nvPr/>
            </p:nvSpPr>
            <p:spPr bwMode="auto">
              <a:xfrm>
                <a:off x="13614148" y="7840358"/>
                <a:ext cx="397830" cy="156488"/>
              </a:xfrm>
              <a:custGeom>
                <a:avLst/>
                <a:gdLst>
                  <a:gd name="T0" fmla="*/ 812 w 833"/>
                  <a:gd name="T1" fmla="*/ 52 h 332"/>
                  <a:gd name="T2" fmla="*/ 812 w 833"/>
                  <a:gd name="T3" fmla="*/ 52 h 332"/>
                  <a:gd name="T4" fmla="*/ 40 w 833"/>
                  <a:gd name="T5" fmla="*/ 323 h 332"/>
                  <a:gd name="T6" fmla="*/ 4 w 833"/>
                  <a:gd name="T7" fmla="*/ 307 h 332"/>
                  <a:gd name="T8" fmla="*/ 20 w 833"/>
                  <a:gd name="T9" fmla="*/ 275 h 332"/>
                  <a:gd name="T10" fmla="*/ 796 w 833"/>
                  <a:gd name="T11" fmla="*/ 4 h 332"/>
                  <a:gd name="T12" fmla="*/ 828 w 833"/>
                  <a:gd name="T13" fmla="*/ 20 h 332"/>
                  <a:gd name="T14" fmla="*/ 812 w 833"/>
                  <a:gd name="T15" fmla="*/ 5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3" h="332">
                    <a:moveTo>
                      <a:pt x="812" y="52"/>
                    </a:moveTo>
                    <a:lnTo>
                      <a:pt x="812" y="52"/>
                    </a:lnTo>
                    <a:cubicBezTo>
                      <a:pt x="40" y="323"/>
                      <a:pt x="40" y="323"/>
                      <a:pt x="40" y="323"/>
                    </a:cubicBezTo>
                    <a:cubicBezTo>
                      <a:pt x="24" y="331"/>
                      <a:pt x="8" y="323"/>
                      <a:pt x="4" y="307"/>
                    </a:cubicBezTo>
                    <a:cubicBezTo>
                      <a:pt x="0" y="295"/>
                      <a:pt x="8" y="279"/>
                      <a:pt x="20" y="275"/>
                    </a:cubicBezTo>
                    <a:cubicBezTo>
                      <a:pt x="796" y="4"/>
                      <a:pt x="796" y="4"/>
                      <a:pt x="796" y="4"/>
                    </a:cubicBezTo>
                    <a:cubicBezTo>
                      <a:pt x="808" y="0"/>
                      <a:pt x="824" y="8"/>
                      <a:pt x="828" y="20"/>
                    </a:cubicBezTo>
                    <a:cubicBezTo>
                      <a:pt x="832" y="36"/>
                      <a:pt x="828" y="48"/>
                      <a:pt x="812" y="52"/>
                    </a:cubicBezTo>
                  </a:path>
                </a:pathLst>
              </a:custGeom>
              <a:solidFill>
                <a:srgbClr val="E0E1E0"/>
              </a:solidFill>
              <a:ln>
                <a:noFill/>
              </a:ln>
              <a:effectLst/>
            </p:spPr>
            <p:txBody>
              <a:bodyPr anchor="ctr"/>
              <a:lstStyle/>
              <a:p>
                <a:pPr algn="ctr"/>
                <a:endParaRPr>
                  <a:latin typeface="+mn-lt"/>
                  <a:ea typeface="+mn-ea"/>
                  <a:cs typeface="+mn-ea"/>
                  <a:sym typeface="+mn-lt"/>
                </a:endParaRPr>
              </a:p>
            </p:txBody>
          </p:sp>
          <p:sp>
            <p:nvSpPr>
              <p:cNvPr id="80" name="Freeform: Shape 123"/>
              <p:cNvSpPr/>
              <p:nvPr/>
            </p:nvSpPr>
            <p:spPr bwMode="auto">
              <a:xfrm>
                <a:off x="13631077" y="7888996"/>
                <a:ext cx="397830" cy="154374"/>
              </a:xfrm>
              <a:custGeom>
                <a:avLst/>
                <a:gdLst>
                  <a:gd name="T0" fmla="*/ 812 w 833"/>
                  <a:gd name="T1" fmla="*/ 51 h 327"/>
                  <a:gd name="T2" fmla="*/ 812 w 833"/>
                  <a:gd name="T3" fmla="*/ 51 h 327"/>
                  <a:gd name="T4" fmla="*/ 40 w 833"/>
                  <a:gd name="T5" fmla="*/ 322 h 327"/>
                  <a:gd name="T6" fmla="*/ 4 w 833"/>
                  <a:gd name="T7" fmla="*/ 306 h 327"/>
                  <a:gd name="T8" fmla="*/ 4 w 833"/>
                  <a:gd name="T9" fmla="*/ 306 h 327"/>
                  <a:gd name="T10" fmla="*/ 20 w 833"/>
                  <a:gd name="T11" fmla="*/ 274 h 327"/>
                  <a:gd name="T12" fmla="*/ 796 w 833"/>
                  <a:gd name="T13" fmla="*/ 4 h 327"/>
                  <a:gd name="T14" fmla="*/ 828 w 833"/>
                  <a:gd name="T15" fmla="*/ 20 h 327"/>
                  <a:gd name="T16" fmla="*/ 812 w 833"/>
                  <a:gd name="T17" fmla="*/ 5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327">
                    <a:moveTo>
                      <a:pt x="812" y="51"/>
                    </a:moveTo>
                    <a:lnTo>
                      <a:pt x="812" y="51"/>
                    </a:lnTo>
                    <a:cubicBezTo>
                      <a:pt x="40" y="322"/>
                      <a:pt x="40" y="322"/>
                      <a:pt x="40" y="322"/>
                    </a:cubicBezTo>
                    <a:cubicBezTo>
                      <a:pt x="24" y="326"/>
                      <a:pt x="8" y="322"/>
                      <a:pt x="4" y="306"/>
                    </a:cubicBezTo>
                    <a:lnTo>
                      <a:pt x="4" y="306"/>
                    </a:lnTo>
                    <a:cubicBezTo>
                      <a:pt x="0" y="294"/>
                      <a:pt x="8" y="278"/>
                      <a:pt x="20" y="274"/>
                    </a:cubicBezTo>
                    <a:cubicBezTo>
                      <a:pt x="796" y="4"/>
                      <a:pt x="796" y="4"/>
                      <a:pt x="796" y="4"/>
                    </a:cubicBezTo>
                    <a:cubicBezTo>
                      <a:pt x="808" y="0"/>
                      <a:pt x="824" y="4"/>
                      <a:pt x="828" y="20"/>
                    </a:cubicBezTo>
                    <a:cubicBezTo>
                      <a:pt x="832" y="32"/>
                      <a:pt x="828" y="48"/>
                      <a:pt x="812" y="51"/>
                    </a:cubicBezTo>
                  </a:path>
                </a:pathLst>
              </a:custGeom>
              <a:solidFill>
                <a:srgbClr val="E0E1E0"/>
              </a:solidFill>
              <a:ln>
                <a:noFill/>
              </a:ln>
              <a:effectLst/>
            </p:spPr>
            <p:txBody>
              <a:bodyPr anchor="ctr"/>
              <a:lstStyle/>
              <a:p>
                <a:pPr algn="ctr"/>
                <a:endParaRPr>
                  <a:latin typeface="+mn-lt"/>
                  <a:ea typeface="+mn-ea"/>
                  <a:cs typeface="+mn-ea"/>
                  <a:sym typeface="+mn-lt"/>
                </a:endParaRPr>
              </a:p>
            </p:txBody>
          </p:sp>
        </p:grpSp>
        <p:grpSp>
          <p:nvGrpSpPr>
            <p:cNvPr id="11" name="Group 124"/>
            <p:cNvGrpSpPr/>
            <p:nvPr/>
          </p:nvGrpSpPr>
          <p:grpSpPr>
            <a:xfrm>
              <a:off x="4018972" y="2848159"/>
              <a:ext cx="4375761" cy="1716444"/>
              <a:chOff x="8629879" y="7102069"/>
              <a:chExt cx="7227329" cy="2836115"/>
            </a:xfrm>
            <a:solidFill>
              <a:schemeClr val="accent1"/>
            </a:solidFill>
          </p:grpSpPr>
          <p:sp>
            <p:nvSpPr>
              <p:cNvPr id="70" name="Freeform: Shape 125"/>
              <p:cNvSpPr/>
              <p:nvPr/>
            </p:nvSpPr>
            <p:spPr bwMode="auto">
              <a:xfrm>
                <a:off x="8629879" y="9304579"/>
                <a:ext cx="257533" cy="597026"/>
              </a:xfrm>
              <a:custGeom>
                <a:avLst/>
                <a:gdLst>
                  <a:gd name="T0" fmla="*/ 40 w 829"/>
                  <a:gd name="T1" fmla="*/ 1845 h 1846"/>
                  <a:gd name="T2" fmla="*/ 6 w 829"/>
                  <a:gd name="T3" fmla="*/ 1805 h 1846"/>
                  <a:gd name="T4" fmla="*/ 57 w 829"/>
                  <a:gd name="T5" fmla="*/ 1742 h 1846"/>
                  <a:gd name="T6" fmla="*/ 74 w 829"/>
                  <a:gd name="T7" fmla="*/ 1823 h 1846"/>
                  <a:gd name="T8" fmla="*/ 86 w 829"/>
                  <a:gd name="T9" fmla="*/ 1680 h 1846"/>
                  <a:gd name="T10" fmla="*/ 74 w 829"/>
                  <a:gd name="T11" fmla="*/ 1680 h 1846"/>
                  <a:gd name="T12" fmla="*/ 57 w 829"/>
                  <a:gd name="T13" fmla="*/ 1600 h 1846"/>
                  <a:gd name="T14" fmla="*/ 126 w 829"/>
                  <a:gd name="T15" fmla="*/ 1623 h 1846"/>
                  <a:gd name="T16" fmla="*/ 86 w 829"/>
                  <a:gd name="T17" fmla="*/ 1680 h 1846"/>
                  <a:gd name="T18" fmla="*/ 131 w 829"/>
                  <a:gd name="T19" fmla="*/ 1514 h 1846"/>
                  <a:gd name="T20" fmla="*/ 97 w 829"/>
                  <a:gd name="T21" fmla="*/ 1468 h 1846"/>
                  <a:gd name="T22" fmla="*/ 148 w 829"/>
                  <a:gd name="T23" fmla="*/ 1411 h 1846"/>
                  <a:gd name="T24" fmla="*/ 166 w 829"/>
                  <a:gd name="T25" fmla="*/ 1491 h 1846"/>
                  <a:gd name="T26" fmla="*/ 183 w 829"/>
                  <a:gd name="T27" fmla="*/ 1348 h 1846"/>
                  <a:gd name="T28" fmla="*/ 171 w 829"/>
                  <a:gd name="T29" fmla="*/ 1348 h 1846"/>
                  <a:gd name="T30" fmla="*/ 160 w 829"/>
                  <a:gd name="T31" fmla="*/ 1268 h 1846"/>
                  <a:gd name="T32" fmla="*/ 229 w 829"/>
                  <a:gd name="T33" fmla="*/ 1291 h 1846"/>
                  <a:gd name="T34" fmla="*/ 183 w 829"/>
                  <a:gd name="T35" fmla="*/ 1348 h 1846"/>
                  <a:gd name="T36" fmla="*/ 240 w 829"/>
                  <a:gd name="T37" fmla="*/ 1188 h 1846"/>
                  <a:gd name="T38" fmla="*/ 206 w 829"/>
                  <a:gd name="T39" fmla="*/ 1137 h 1846"/>
                  <a:gd name="T40" fmla="*/ 263 w 829"/>
                  <a:gd name="T41" fmla="*/ 1085 h 1846"/>
                  <a:gd name="T42" fmla="*/ 274 w 829"/>
                  <a:gd name="T43" fmla="*/ 1165 h 1846"/>
                  <a:gd name="T44" fmla="*/ 297 w 829"/>
                  <a:gd name="T45" fmla="*/ 1023 h 1846"/>
                  <a:gd name="T46" fmla="*/ 286 w 829"/>
                  <a:gd name="T47" fmla="*/ 1023 h 1846"/>
                  <a:gd name="T48" fmla="*/ 280 w 829"/>
                  <a:gd name="T49" fmla="*/ 943 h 1846"/>
                  <a:gd name="T50" fmla="*/ 343 w 829"/>
                  <a:gd name="T51" fmla="*/ 971 h 1846"/>
                  <a:gd name="T52" fmla="*/ 297 w 829"/>
                  <a:gd name="T53" fmla="*/ 1023 h 1846"/>
                  <a:gd name="T54" fmla="*/ 366 w 829"/>
                  <a:gd name="T55" fmla="*/ 868 h 1846"/>
                  <a:gd name="T56" fmla="*/ 331 w 829"/>
                  <a:gd name="T57" fmla="*/ 817 h 1846"/>
                  <a:gd name="T58" fmla="*/ 394 w 829"/>
                  <a:gd name="T59" fmla="*/ 766 h 1846"/>
                  <a:gd name="T60" fmla="*/ 400 w 829"/>
                  <a:gd name="T61" fmla="*/ 846 h 1846"/>
                  <a:gd name="T62" fmla="*/ 440 w 829"/>
                  <a:gd name="T63" fmla="*/ 708 h 1846"/>
                  <a:gd name="T64" fmla="*/ 423 w 829"/>
                  <a:gd name="T65" fmla="*/ 708 h 1846"/>
                  <a:gd name="T66" fmla="*/ 423 w 829"/>
                  <a:gd name="T67" fmla="*/ 628 h 1846"/>
                  <a:gd name="T68" fmla="*/ 486 w 829"/>
                  <a:gd name="T69" fmla="*/ 657 h 1846"/>
                  <a:gd name="T70" fmla="*/ 440 w 829"/>
                  <a:gd name="T71" fmla="*/ 708 h 1846"/>
                  <a:gd name="T72" fmla="*/ 514 w 829"/>
                  <a:gd name="T73" fmla="*/ 554 h 1846"/>
                  <a:gd name="T74" fmla="*/ 480 w 829"/>
                  <a:gd name="T75" fmla="*/ 503 h 1846"/>
                  <a:gd name="T76" fmla="*/ 543 w 829"/>
                  <a:gd name="T77" fmla="*/ 457 h 1846"/>
                  <a:gd name="T78" fmla="*/ 543 w 829"/>
                  <a:gd name="T79" fmla="*/ 537 h 1846"/>
                  <a:gd name="T80" fmla="*/ 594 w 829"/>
                  <a:gd name="T81" fmla="*/ 400 h 1846"/>
                  <a:gd name="T82" fmla="*/ 577 w 829"/>
                  <a:gd name="T83" fmla="*/ 400 h 1846"/>
                  <a:gd name="T84" fmla="*/ 577 w 829"/>
                  <a:gd name="T85" fmla="*/ 320 h 1846"/>
                  <a:gd name="T86" fmla="*/ 640 w 829"/>
                  <a:gd name="T87" fmla="*/ 354 h 1846"/>
                  <a:gd name="T88" fmla="*/ 594 w 829"/>
                  <a:gd name="T89" fmla="*/ 400 h 1846"/>
                  <a:gd name="T90" fmla="*/ 680 w 829"/>
                  <a:gd name="T91" fmla="*/ 251 h 1846"/>
                  <a:gd name="T92" fmla="*/ 646 w 829"/>
                  <a:gd name="T93" fmla="*/ 200 h 1846"/>
                  <a:gd name="T94" fmla="*/ 714 w 829"/>
                  <a:gd name="T95" fmla="*/ 154 h 1846"/>
                  <a:gd name="T96" fmla="*/ 708 w 829"/>
                  <a:gd name="T97" fmla="*/ 234 h 1846"/>
                  <a:gd name="T98" fmla="*/ 765 w 829"/>
                  <a:gd name="T99" fmla="*/ 103 h 1846"/>
                  <a:gd name="T100" fmla="*/ 748 w 829"/>
                  <a:gd name="T101" fmla="*/ 97 h 1846"/>
                  <a:gd name="T102" fmla="*/ 754 w 829"/>
                  <a:gd name="T103" fmla="*/ 23 h 1846"/>
                  <a:gd name="T104" fmla="*/ 817 w 829"/>
                  <a:gd name="T105" fmla="*/ 57 h 1846"/>
                  <a:gd name="T106" fmla="*/ 765 w 829"/>
                  <a:gd name="T107" fmla="*/ 103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9" h="1846">
                    <a:moveTo>
                      <a:pt x="40" y="1845"/>
                    </a:moveTo>
                    <a:lnTo>
                      <a:pt x="40" y="1845"/>
                    </a:lnTo>
                    <a:lnTo>
                      <a:pt x="34" y="1845"/>
                    </a:lnTo>
                    <a:cubicBezTo>
                      <a:pt x="17" y="1840"/>
                      <a:pt x="0" y="1823"/>
                      <a:pt x="6" y="1805"/>
                    </a:cubicBezTo>
                    <a:cubicBezTo>
                      <a:pt x="17" y="1771"/>
                      <a:pt x="17" y="1771"/>
                      <a:pt x="17" y="1771"/>
                    </a:cubicBezTo>
                    <a:cubicBezTo>
                      <a:pt x="17" y="1748"/>
                      <a:pt x="40" y="1737"/>
                      <a:pt x="57" y="1742"/>
                    </a:cubicBezTo>
                    <a:cubicBezTo>
                      <a:pt x="74" y="1748"/>
                      <a:pt x="86" y="1765"/>
                      <a:pt x="86" y="1788"/>
                    </a:cubicBezTo>
                    <a:cubicBezTo>
                      <a:pt x="74" y="1823"/>
                      <a:pt x="74" y="1823"/>
                      <a:pt x="74" y="1823"/>
                    </a:cubicBezTo>
                    <a:cubicBezTo>
                      <a:pt x="74" y="1834"/>
                      <a:pt x="57" y="1845"/>
                      <a:pt x="40" y="1845"/>
                    </a:cubicBezTo>
                    <a:close/>
                    <a:moveTo>
                      <a:pt x="86" y="1680"/>
                    </a:moveTo>
                    <a:lnTo>
                      <a:pt x="86" y="1680"/>
                    </a:lnTo>
                    <a:cubicBezTo>
                      <a:pt x="80" y="1680"/>
                      <a:pt x="80" y="1680"/>
                      <a:pt x="74" y="1680"/>
                    </a:cubicBezTo>
                    <a:cubicBezTo>
                      <a:pt x="57" y="1674"/>
                      <a:pt x="46" y="1657"/>
                      <a:pt x="51" y="1634"/>
                    </a:cubicBezTo>
                    <a:cubicBezTo>
                      <a:pt x="57" y="1600"/>
                      <a:pt x="57" y="1600"/>
                      <a:pt x="57" y="1600"/>
                    </a:cubicBezTo>
                    <a:cubicBezTo>
                      <a:pt x="63" y="1582"/>
                      <a:pt x="80" y="1571"/>
                      <a:pt x="103" y="1577"/>
                    </a:cubicBezTo>
                    <a:cubicBezTo>
                      <a:pt x="120" y="1582"/>
                      <a:pt x="131" y="1600"/>
                      <a:pt x="126" y="1623"/>
                    </a:cubicBezTo>
                    <a:cubicBezTo>
                      <a:pt x="120" y="1651"/>
                      <a:pt x="120" y="1651"/>
                      <a:pt x="120" y="1651"/>
                    </a:cubicBezTo>
                    <a:cubicBezTo>
                      <a:pt x="114" y="1668"/>
                      <a:pt x="97" y="1680"/>
                      <a:pt x="86" y="1680"/>
                    </a:cubicBezTo>
                    <a:close/>
                    <a:moveTo>
                      <a:pt x="131" y="1514"/>
                    </a:moveTo>
                    <a:lnTo>
                      <a:pt x="131" y="1514"/>
                    </a:lnTo>
                    <a:cubicBezTo>
                      <a:pt x="126" y="1514"/>
                      <a:pt x="126" y="1514"/>
                      <a:pt x="120" y="1514"/>
                    </a:cubicBezTo>
                    <a:cubicBezTo>
                      <a:pt x="103" y="1508"/>
                      <a:pt x="91" y="1485"/>
                      <a:pt x="97" y="1468"/>
                    </a:cubicBezTo>
                    <a:cubicBezTo>
                      <a:pt x="108" y="1434"/>
                      <a:pt x="108" y="1434"/>
                      <a:pt x="108" y="1434"/>
                    </a:cubicBezTo>
                    <a:cubicBezTo>
                      <a:pt x="114" y="1417"/>
                      <a:pt x="131" y="1405"/>
                      <a:pt x="148" y="1411"/>
                    </a:cubicBezTo>
                    <a:cubicBezTo>
                      <a:pt x="171" y="1417"/>
                      <a:pt x="177" y="1440"/>
                      <a:pt x="171" y="1457"/>
                    </a:cubicBezTo>
                    <a:cubicBezTo>
                      <a:pt x="166" y="1491"/>
                      <a:pt x="166" y="1491"/>
                      <a:pt x="166" y="1491"/>
                    </a:cubicBezTo>
                    <a:cubicBezTo>
                      <a:pt x="160" y="1503"/>
                      <a:pt x="143" y="1514"/>
                      <a:pt x="131" y="1514"/>
                    </a:cubicBezTo>
                    <a:close/>
                    <a:moveTo>
                      <a:pt x="183" y="1348"/>
                    </a:moveTo>
                    <a:lnTo>
                      <a:pt x="183" y="1348"/>
                    </a:lnTo>
                    <a:cubicBezTo>
                      <a:pt x="177" y="1348"/>
                      <a:pt x="171" y="1348"/>
                      <a:pt x="171" y="1348"/>
                    </a:cubicBezTo>
                    <a:cubicBezTo>
                      <a:pt x="154" y="1343"/>
                      <a:pt x="143" y="1320"/>
                      <a:pt x="148" y="1303"/>
                    </a:cubicBezTo>
                    <a:cubicBezTo>
                      <a:pt x="160" y="1268"/>
                      <a:pt x="160" y="1268"/>
                      <a:pt x="160" y="1268"/>
                    </a:cubicBezTo>
                    <a:cubicBezTo>
                      <a:pt x="166" y="1251"/>
                      <a:pt x="183" y="1240"/>
                      <a:pt x="206" y="1245"/>
                    </a:cubicBezTo>
                    <a:cubicBezTo>
                      <a:pt x="223" y="1251"/>
                      <a:pt x="234" y="1274"/>
                      <a:pt x="229" y="1291"/>
                    </a:cubicBezTo>
                    <a:cubicBezTo>
                      <a:pt x="217" y="1325"/>
                      <a:pt x="217" y="1325"/>
                      <a:pt x="217" y="1325"/>
                    </a:cubicBezTo>
                    <a:cubicBezTo>
                      <a:pt x="211" y="1343"/>
                      <a:pt x="194" y="1348"/>
                      <a:pt x="183" y="1348"/>
                    </a:cubicBezTo>
                    <a:close/>
                    <a:moveTo>
                      <a:pt x="240" y="1188"/>
                    </a:moveTo>
                    <a:lnTo>
                      <a:pt x="240" y="1188"/>
                    </a:lnTo>
                    <a:cubicBezTo>
                      <a:pt x="234" y="1188"/>
                      <a:pt x="229" y="1188"/>
                      <a:pt x="229" y="1183"/>
                    </a:cubicBezTo>
                    <a:cubicBezTo>
                      <a:pt x="206" y="1177"/>
                      <a:pt x="200" y="1160"/>
                      <a:pt x="206" y="1137"/>
                    </a:cubicBezTo>
                    <a:cubicBezTo>
                      <a:pt x="217" y="1108"/>
                      <a:pt x="217" y="1108"/>
                      <a:pt x="217" y="1108"/>
                    </a:cubicBezTo>
                    <a:cubicBezTo>
                      <a:pt x="223" y="1085"/>
                      <a:pt x="246" y="1080"/>
                      <a:pt x="263" y="1085"/>
                    </a:cubicBezTo>
                    <a:cubicBezTo>
                      <a:pt x="280" y="1091"/>
                      <a:pt x="291" y="1114"/>
                      <a:pt x="286" y="1131"/>
                    </a:cubicBezTo>
                    <a:cubicBezTo>
                      <a:pt x="274" y="1165"/>
                      <a:pt x="274" y="1165"/>
                      <a:pt x="274" y="1165"/>
                    </a:cubicBezTo>
                    <a:cubicBezTo>
                      <a:pt x="268" y="1177"/>
                      <a:pt x="251" y="1188"/>
                      <a:pt x="240" y="1188"/>
                    </a:cubicBezTo>
                    <a:close/>
                    <a:moveTo>
                      <a:pt x="297" y="1023"/>
                    </a:moveTo>
                    <a:lnTo>
                      <a:pt x="297" y="1023"/>
                    </a:lnTo>
                    <a:cubicBezTo>
                      <a:pt x="297" y="1023"/>
                      <a:pt x="291" y="1023"/>
                      <a:pt x="286" y="1023"/>
                    </a:cubicBezTo>
                    <a:cubicBezTo>
                      <a:pt x="268" y="1017"/>
                      <a:pt x="257" y="994"/>
                      <a:pt x="268" y="977"/>
                    </a:cubicBezTo>
                    <a:cubicBezTo>
                      <a:pt x="280" y="943"/>
                      <a:pt x="280" y="943"/>
                      <a:pt x="280" y="943"/>
                    </a:cubicBezTo>
                    <a:cubicBezTo>
                      <a:pt x="286" y="925"/>
                      <a:pt x="308" y="920"/>
                      <a:pt x="326" y="925"/>
                    </a:cubicBezTo>
                    <a:cubicBezTo>
                      <a:pt x="343" y="931"/>
                      <a:pt x="354" y="954"/>
                      <a:pt x="343" y="971"/>
                    </a:cubicBezTo>
                    <a:cubicBezTo>
                      <a:pt x="331" y="1006"/>
                      <a:pt x="331" y="1006"/>
                      <a:pt x="331" y="1006"/>
                    </a:cubicBezTo>
                    <a:cubicBezTo>
                      <a:pt x="326" y="1017"/>
                      <a:pt x="314" y="1023"/>
                      <a:pt x="297" y="1023"/>
                    </a:cubicBezTo>
                    <a:close/>
                    <a:moveTo>
                      <a:pt x="366" y="868"/>
                    </a:moveTo>
                    <a:lnTo>
                      <a:pt x="366" y="868"/>
                    </a:lnTo>
                    <a:cubicBezTo>
                      <a:pt x="360" y="868"/>
                      <a:pt x="354" y="863"/>
                      <a:pt x="354" y="863"/>
                    </a:cubicBezTo>
                    <a:cubicBezTo>
                      <a:pt x="331" y="857"/>
                      <a:pt x="326" y="834"/>
                      <a:pt x="331" y="817"/>
                    </a:cubicBezTo>
                    <a:cubicBezTo>
                      <a:pt x="348" y="783"/>
                      <a:pt x="348" y="783"/>
                      <a:pt x="348" y="783"/>
                    </a:cubicBezTo>
                    <a:cubicBezTo>
                      <a:pt x="354" y="766"/>
                      <a:pt x="377" y="760"/>
                      <a:pt x="394" y="766"/>
                    </a:cubicBezTo>
                    <a:cubicBezTo>
                      <a:pt x="411" y="777"/>
                      <a:pt x="423" y="794"/>
                      <a:pt x="411" y="811"/>
                    </a:cubicBezTo>
                    <a:cubicBezTo>
                      <a:pt x="400" y="846"/>
                      <a:pt x="400" y="846"/>
                      <a:pt x="400" y="846"/>
                    </a:cubicBezTo>
                    <a:cubicBezTo>
                      <a:pt x="394" y="857"/>
                      <a:pt x="377" y="868"/>
                      <a:pt x="366" y="868"/>
                    </a:cubicBezTo>
                    <a:close/>
                    <a:moveTo>
                      <a:pt x="440" y="708"/>
                    </a:moveTo>
                    <a:lnTo>
                      <a:pt x="440" y="708"/>
                    </a:lnTo>
                    <a:cubicBezTo>
                      <a:pt x="434" y="708"/>
                      <a:pt x="428" y="708"/>
                      <a:pt x="423" y="708"/>
                    </a:cubicBezTo>
                    <a:cubicBezTo>
                      <a:pt x="406" y="697"/>
                      <a:pt x="394" y="674"/>
                      <a:pt x="406" y="657"/>
                    </a:cubicBezTo>
                    <a:cubicBezTo>
                      <a:pt x="423" y="628"/>
                      <a:pt x="423" y="628"/>
                      <a:pt x="423" y="628"/>
                    </a:cubicBezTo>
                    <a:cubicBezTo>
                      <a:pt x="428" y="611"/>
                      <a:pt x="451" y="600"/>
                      <a:pt x="468" y="611"/>
                    </a:cubicBezTo>
                    <a:cubicBezTo>
                      <a:pt x="486" y="617"/>
                      <a:pt x="491" y="640"/>
                      <a:pt x="486" y="657"/>
                    </a:cubicBezTo>
                    <a:cubicBezTo>
                      <a:pt x="468" y="691"/>
                      <a:pt x="468" y="691"/>
                      <a:pt x="468" y="691"/>
                    </a:cubicBezTo>
                    <a:cubicBezTo>
                      <a:pt x="463" y="703"/>
                      <a:pt x="451" y="708"/>
                      <a:pt x="440" y="708"/>
                    </a:cubicBezTo>
                    <a:close/>
                    <a:moveTo>
                      <a:pt x="514" y="554"/>
                    </a:moveTo>
                    <a:lnTo>
                      <a:pt x="514" y="554"/>
                    </a:lnTo>
                    <a:cubicBezTo>
                      <a:pt x="508" y="554"/>
                      <a:pt x="503" y="554"/>
                      <a:pt x="497" y="549"/>
                    </a:cubicBezTo>
                    <a:cubicBezTo>
                      <a:pt x="480" y="543"/>
                      <a:pt x="474" y="520"/>
                      <a:pt x="480" y="503"/>
                    </a:cubicBezTo>
                    <a:cubicBezTo>
                      <a:pt x="497" y="474"/>
                      <a:pt x="497" y="474"/>
                      <a:pt x="497" y="474"/>
                    </a:cubicBezTo>
                    <a:cubicBezTo>
                      <a:pt x="508" y="457"/>
                      <a:pt x="526" y="446"/>
                      <a:pt x="543" y="457"/>
                    </a:cubicBezTo>
                    <a:cubicBezTo>
                      <a:pt x="560" y="463"/>
                      <a:pt x="571" y="486"/>
                      <a:pt x="560" y="503"/>
                    </a:cubicBezTo>
                    <a:cubicBezTo>
                      <a:pt x="543" y="537"/>
                      <a:pt x="543" y="537"/>
                      <a:pt x="543" y="537"/>
                    </a:cubicBezTo>
                    <a:cubicBezTo>
                      <a:pt x="537" y="549"/>
                      <a:pt x="526" y="554"/>
                      <a:pt x="514" y="554"/>
                    </a:cubicBezTo>
                    <a:close/>
                    <a:moveTo>
                      <a:pt x="594" y="400"/>
                    </a:moveTo>
                    <a:lnTo>
                      <a:pt x="594" y="400"/>
                    </a:lnTo>
                    <a:cubicBezTo>
                      <a:pt x="588" y="400"/>
                      <a:pt x="583" y="400"/>
                      <a:pt x="577" y="400"/>
                    </a:cubicBezTo>
                    <a:cubicBezTo>
                      <a:pt x="560" y="389"/>
                      <a:pt x="554" y="366"/>
                      <a:pt x="560" y="349"/>
                    </a:cubicBezTo>
                    <a:cubicBezTo>
                      <a:pt x="577" y="320"/>
                      <a:pt x="577" y="320"/>
                      <a:pt x="577" y="320"/>
                    </a:cubicBezTo>
                    <a:cubicBezTo>
                      <a:pt x="588" y="303"/>
                      <a:pt x="611" y="297"/>
                      <a:pt x="628" y="303"/>
                    </a:cubicBezTo>
                    <a:cubicBezTo>
                      <a:pt x="646" y="314"/>
                      <a:pt x="651" y="337"/>
                      <a:pt x="640" y="354"/>
                    </a:cubicBezTo>
                    <a:cubicBezTo>
                      <a:pt x="623" y="383"/>
                      <a:pt x="623" y="383"/>
                      <a:pt x="623" y="383"/>
                    </a:cubicBezTo>
                    <a:cubicBezTo>
                      <a:pt x="617" y="394"/>
                      <a:pt x="606" y="400"/>
                      <a:pt x="594" y="400"/>
                    </a:cubicBezTo>
                    <a:close/>
                    <a:moveTo>
                      <a:pt x="680" y="251"/>
                    </a:moveTo>
                    <a:lnTo>
                      <a:pt x="680" y="251"/>
                    </a:lnTo>
                    <a:cubicBezTo>
                      <a:pt x="674" y="251"/>
                      <a:pt x="668" y="251"/>
                      <a:pt x="663" y="246"/>
                    </a:cubicBezTo>
                    <a:cubicBezTo>
                      <a:pt x="646" y="234"/>
                      <a:pt x="640" y="217"/>
                      <a:pt x="646" y="200"/>
                    </a:cubicBezTo>
                    <a:cubicBezTo>
                      <a:pt x="663" y="166"/>
                      <a:pt x="663" y="166"/>
                      <a:pt x="663" y="166"/>
                    </a:cubicBezTo>
                    <a:cubicBezTo>
                      <a:pt x="674" y="154"/>
                      <a:pt x="697" y="149"/>
                      <a:pt x="714" y="154"/>
                    </a:cubicBezTo>
                    <a:cubicBezTo>
                      <a:pt x="731" y="166"/>
                      <a:pt x="737" y="189"/>
                      <a:pt x="725" y="206"/>
                    </a:cubicBezTo>
                    <a:cubicBezTo>
                      <a:pt x="708" y="234"/>
                      <a:pt x="708" y="234"/>
                      <a:pt x="708" y="234"/>
                    </a:cubicBezTo>
                    <a:cubicBezTo>
                      <a:pt x="703" y="246"/>
                      <a:pt x="691" y="251"/>
                      <a:pt x="680" y="251"/>
                    </a:cubicBezTo>
                    <a:close/>
                    <a:moveTo>
                      <a:pt x="765" y="103"/>
                    </a:moveTo>
                    <a:lnTo>
                      <a:pt x="765" y="103"/>
                    </a:lnTo>
                    <a:cubicBezTo>
                      <a:pt x="760" y="103"/>
                      <a:pt x="754" y="103"/>
                      <a:pt x="748" y="97"/>
                    </a:cubicBezTo>
                    <a:cubicBezTo>
                      <a:pt x="731" y="86"/>
                      <a:pt x="725" y="69"/>
                      <a:pt x="737" y="51"/>
                    </a:cubicBezTo>
                    <a:cubicBezTo>
                      <a:pt x="754" y="23"/>
                      <a:pt x="754" y="23"/>
                      <a:pt x="754" y="23"/>
                    </a:cubicBezTo>
                    <a:cubicBezTo>
                      <a:pt x="765" y="6"/>
                      <a:pt x="788" y="0"/>
                      <a:pt x="805" y="11"/>
                    </a:cubicBezTo>
                    <a:cubicBezTo>
                      <a:pt x="823" y="23"/>
                      <a:pt x="828" y="40"/>
                      <a:pt x="817" y="57"/>
                    </a:cubicBezTo>
                    <a:cubicBezTo>
                      <a:pt x="800" y="86"/>
                      <a:pt x="800" y="86"/>
                      <a:pt x="800" y="86"/>
                    </a:cubicBezTo>
                    <a:cubicBezTo>
                      <a:pt x="788" y="97"/>
                      <a:pt x="777" y="103"/>
                      <a:pt x="765" y="103"/>
                    </a:cubicBezTo>
                    <a:close/>
                  </a:path>
                </a:pathLst>
              </a:custGeom>
              <a:grpFill/>
              <a:ln>
                <a:noFill/>
              </a:ln>
              <a:effectLst/>
            </p:spPr>
            <p:txBody>
              <a:bodyPr anchor="ctr"/>
              <a:lstStyle/>
              <a:p>
                <a:pPr algn="ctr"/>
                <a:endParaRPr dirty="0">
                  <a:latin typeface="+mn-lt"/>
                  <a:ea typeface="+mn-ea"/>
                  <a:cs typeface="+mn-ea"/>
                  <a:sym typeface="+mn-lt"/>
                </a:endParaRPr>
              </a:p>
            </p:txBody>
          </p:sp>
          <p:sp>
            <p:nvSpPr>
              <p:cNvPr id="71" name="Freeform: Shape 126"/>
              <p:cNvSpPr/>
              <p:nvPr/>
            </p:nvSpPr>
            <p:spPr bwMode="auto">
              <a:xfrm>
                <a:off x="10845670" y="7107697"/>
                <a:ext cx="608131" cy="170597"/>
              </a:xfrm>
              <a:custGeom>
                <a:avLst/>
                <a:gdLst>
                  <a:gd name="T0" fmla="*/ 40 w 1897"/>
                  <a:gd name="T1" fmla="*/ 828 h 829"/>
                  <a:gd name="T2" fmla="*/ 23 w 1897"/>
                  <a:gd name="T3" fmla="*/ 759 h 829"/>
                  <a:gd name="T4" fmla="*/ 97 w 1897"/>
                  <a:gd name="T5" fmla="*/ 754 h 829"/>
                  <a:gd name="T6" fmla="*/ 57 w 1897"/>
                  <a:gd name="T7" fmla="*/ 822 h 829"/>
                  <a:gd name="T8" fmla="*/ 188 w 1897"/>
                  <a:gd name="T9" fmla="*/ 736 h 829"/>
                  <a:gd name="T10" fmla="*/ 160 w 1897"/>
                  <a:gd name="T11" fmla="*/ 719 h 829"/>
                  <a:gd name="T12" fmla="*/ 200 w 1897"/>
                  <a:gd name="T13" fmla="*/ 651 h 829"/>
                  <a:gd name="T14" fmla="*/ 240 w 1897"/>
                  <a:gd name="T15" fmla="*/ 714 h 829"/>
                  <a:gd name="T16" fmla="*/ 188 w 1897"/>
                  <a:gd name="T17" fmla="*/ 736 h 829"/>
                  <a:gd name="T18" fmla="*/ 342 w 1897"/>
                  <a:gd name="T19" fmla="*/ 645 h 829"/>
                  <a:gd name="T20" fmla="*/ 325 w 1897"/>
                  <a:gd name="T21" fmla="*/ 582 h 829"/>
                  <a:gd name="T22" fmla="*/ 405 w 1897"/>
                  <a:gd name="T23" fmla="*/ 576 h 829"/>
                  <a:gd name="T24" fmla="*/ 360 w 1897"/>
                  <a:gd name="T25" fmla="*/ 645 h 829"/>
                  <a:gd name="T26" fmla="*/ 497 w 1897"/>
                  <a:gd name="T27" fmla="*/ 565 h 829"/>
                  <a:gd name="T28" fmla="*/ 468 w 1897"/>
                  <a:gd name="T29" fmla="*/ 548 h 829"/>
                  <a:gd name="T30" fmla="*/ 514 w 1897"/>
                  <a:gd name="T31" fmla="*/ 479 h 829"/>
                  <a:gd name="T32" fmla="*/ 548 w 1897"/>
                  <a:gd name="T33" fmla="*/ 542 h 829"/>
                  <a:gd name="T34" fmla="*/ 497 w 1897"/>
                  <a:gd name="T35" fmla="*/ 565 h 829"/>
                  <a:gd name="T36" fmla="*/ 657 w 1897"/>
                  <a:gd name="T37" fmla="*/ 485 h 829"/>
                  <a:gd name="T38" fmla="*/ 640 w 1897"/>
                  <a:gd name="T39" fmla="*/ 417 h 829"/>
                  <a:gd name="T40" fmla="*/ 720 w 1897"/>
                  <a:gd name="T41" fmla="*/ 422 h 829"/>
                  <a:gd name="T42" fmla="*/ 674 w 1897"/>
                  <a:gd name="T43" fmla="*/ 485 h 829"/>
                  <a:gd name="T44" fmla="*/ 817 w 1897"/>
                  <a:gd name="T45" fmla="*/ 411 h 829"/>
                  <a:gd name="T46" fmla="*/ 783 w 1897"/>
                  <a:gd name="T47" fmla="*/ 394 h 829"/>
                  <a:gd name="T48" fmla="*/ 834 w 1897"/>
                  <a:gd name="T49" fmla="*/ 331 h 829"/>
                  <a:gd name="T50" fmla="*/ 862 w 1897"/>
                  <a:gd name="T51" fmla="*/ 394 h 829"/>
                  <a:gd name="T52" fmla="*/ 817 w 1897"/>
                  <a:gd name="T53" fmla="*/ 411 h 829"/>
                  <a:gd name="T54" fmla="*/ 982 w 1897"/>
                  <a:gd name="T55" fmla="*/ 348 h 829"/>
                  <a:gd name="T56" fmla="*/ 965 w 1897"/>
                  <a:gd name="T57" fmla="*/ 279 h 829"/>
                  <a:gd name="T58" fmla="*/ 1045 w 1897"/>
                  <a:gd name="T59" fmla="*/ 285 h 829"/>
                  <a:gd name="T60" fmla="*/ 994 w 1897"/>
                  <a:gd name="T61" fmla="*/ 342 h 829"/>
                  <a:gd name="T62" fmla="*/ 1142 w 1897"/>
                  <a:gd name="T63" fmla="*/ 279 h 829"/>
                  <a:gd name="T64" fmla="*/ 1114 w 1897"/>
                  <a:gd name="T65" fmla="*/ 257 h 829"/>
                  <a:gd name="T66" fmla="*/ 1165 w 1897"/>
                  <a:gd name="T67" fmla="*/ 200 h 829"/>
                  <a:gd name="T68" fmla="*/ 1188 w 1897"/>
                  <a:gd name="T69" fmla="*/ 268 h 829"/>
                  <a:gd name="T70" fmla="*/ 1142 w 1897"/>
                  <a:gd name="T71" fmla="*/ 279 h 829"/>
                  <a:gd name="T72" fmla="*/ 1314 w 1897"/>
                  <a:gd name="T73" fmla="*/ 222 h 829"/>
                  <a:gd name="T74" fmla="*/ 1302 w 1897"/>
                  <a:gd name="T75" fmla="*/ 154 h 829"/>
                  <a:gd name="T76" fmla="*/ 1377 w 1897"/>
                  <a:gd name="T77" fmla="*/ 165 h 829"/>
                  <a:gd name="T78" fmla="*/ 1319 w 1897"/>
                  <a:gd name="T79" fmla="*/ 222 h 829"/>
                  <a:gd name="T80" fmla="*/ 1479 w 1897"/>
                  <a:gd name="T81" fmla="*/ 171 h 829"/>
                  <a:gd name="T82" fmla="*/ 1445 w 1897"/>
                  <a:gd name="T83" fmla="*/ 148 h 829"/>
                  <a:gd name="T84" fmla="*/ 1502 w 1897"/>
                  <a:gd name="T85" fmla="*/ 91 h 829"/>
                  <a:gd name="T86" fmla="*/ 1525 w 1897"/>
                  <a:gd name="T87" fmla="*/ 159 h 829"/>
                  <a:gd name="T88" fmla="*/ 1479 w 1897"/>
                  <a:gd name="T89" fmla="*/ 171 h 829"/>
                  <a:gd name="T90" fmla="*/ 1651 w 1897"/>
                  <a:gd name="T91" fmla="*/ 125 h 829"/>
                  <a:gd name="T92" fmla="*/ 1639 w 1897"/>
                  <a:gd name="T93" fmla="*/ 51 h 829"/>
                  <a:gd name="T94" fmla="*/ 1719 w 1897"/>
                  <a:gd name="T95" fmla="*/ 68 h 829"/>
                  <a:gd name="T96" fmla="*/ 1657 w 1897"/>
                  <a:gd name="T97" fmla="*/ 125 h 829"/>
                  <a:gd name="T98" fmla="*/ 1822 w 1897"/>
                  <a:gd name="T99" fmla="*/ 79 h 829"/>
                  <a:gd name="T100" fmla="*/ 1788 w 1897"/>
                  <a:gd name="T101" fmla="*/ 51 h 829"/>
                  <a:gd name="T102" fmla="*/ 1845 w 1897"/>
                  <a:gd name="T103" fmla="*/ 5 h 829"/>
                  <a:gd name="T104" fmla="*/ 1862 w 1897"/>
                  <a:gd name="T105" fmla="*/ 74 h 829"/>
                  <a:gd name="T106" fmla="*/ 1822 w 1897"/>
                  <a:gd name="T107" fmla="*/ 7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7" h="829">
                    <a:moveTo>
                      <a:pt x="40" y="828"/>
                    </a:moveTo>
                    <a:lnTo>
                      <a:pt x="40" y="828"/>
                    </a:lnTo>
                    <a:cubicBezTo>
                      <a:pt x="28" y="828"/>
                      <a:pt x="17" y="822"/>
                      <a:pt x="11" y="811"/>
                    </a:cubicBezTo>
                    <a:cubicBezTo>
                      <a:pt x="0" y="794"/>
                      <a:pt x="6" y="771"/>
                      <a:pt x="23" y="759"/>
                    </a:cubicBezTo>
                    <a:cubicBezTo>
                      <a:pt x="51" y="742"/>
                      <a:pt x="51" y="742"/>
                      <a:pt x="51" y="742"/>
                    </a:cubicBezTo>
                    <a:cubicBezTo>
                      <a:pt x="68" y="731"/>
                      <a:pt x="91" y="736"/>
                      <a:pt x="97" y="754"/>
                    </a:cubicBezTo>
                    <a:cubicBezTo>
                      <a:pt x="108" y="771"/>
                      <a:pt x="103" y="794"/>
                      <a:pt x="85" y="805"/>
                    </a:cubicBezTo>
                    <a:cubicBezTo>
                      <a:pt x="57" y="822"/>
                      <a:pt x="57" y="822"/>
                      <a:pt x="57" y="822"/>
                    </a:cubicBezTo>
                    <a:cubicBezTo>
                      <a:pt x="51" y="828"/>
                      <a:pt x="45" y="828"/>
                      <a:pt x="40" y="828"/>
                    </a:cubicBezTo>
                    <a:close/>
                    <a:moveTo>
                      <a:pt x="188" y="736"/>
                    </a:moveTo>
                    <a:lnTo>
                      <a:pt x="188" y="736"/>
                    </a:lnTo>
                    <a:cubicBezTo>
                      <a:pt x="177" y="736"/>
                      <a:pt x="166" y="731"/>
                      <a:pt x="160" y="719"/>
                    </a:cubicBezTo>
                    <a:cubicBezTo>
                      <a:pt x="148" y="702"/>
                      <a:pt x="154" y="679"/>
                      <a:pt x="171" y="668"/>
                    </a:cubicBezTo>
                    <a:cubicBezTo>
                      <a:pt x="200" y="651"/>
                      <a:pt x="200" y="651"/>
                      <a:pt x="200" y="651"/>
                    </a:cubicBezTo>
                    <a:cubicBezTo>
                      <a:pt x="217" y="639"/>
                      <a:pt x="240" y="645"/>
                      <a:pt x="251" y="662"/>
                    </a:cubicBezTo>
                    <a:cubicBezTo>
                      <a:pt x="263" y="679"/>
                      <a:pt x="257" y="702"/>
                      <a:pt x="240" y="714"/>
                    </a:cubicBezTo>
                    <a:cubicBezTo>
                      <a:pt x="205" y="731"/>
                      <a:pt x="205" y="731"/>
                      <a:pt x="205" y="731"/>
                    </a:cubicBezTo>
                    <a:cubicBezTo>
                      <a:pt x="200" y="736"/>
                      <a:pt x="194" y="736"/>
                      <a:pt x="188" y="736"/>
                    </a:cubicBezTo>
                    <a:close/>
                    <a:moveTo>
                      <a:pt x="342" y="645"/>
                    </a:moveTo>
                    <a:lnTo>
                      <a:pt x="342" y="645"/>
                    </a:lnTo>
                    <a:cubicBezTo>
                      <a:pt x="331" y="645"/>
                      <a:pt x="320" y="639"/>
                      <a:pt x="314" y="628"/>
                    </a:cubicBezTo>
                    <a:cubicBezTo>
                      <a:pt x="303" y="611"/>
                      <a:pt x="308" y="588"/>
                      <a:pt x="325" y="582"/>
                    </a:cubicBezTo>
                    <a:cubicBezTo>
                      <a:pt x="354" y="565"/>
                      <a:pt x="354" y="565"/>
                      <a:pt x="354" y="565"/>
                    </a:cubicBezTo>
                    <a:cubicBezTo>
                      <a:pt x="371" y="554"/>
                      <a:pt x="394" y="559"/>
                      <a:pt x="405" y="576"/>
                    </a:cubicBezTo>
                    <a:cubicBezTo>
                      <a:pt x="417" y="594"/>
                      <a:pt x="405" y="617"/>
                      <a:pt x="388" y="628"/>
                    </a:cubicBezTo>
                    <a:cubicBezTo>
                      <a:pt x="360" y="645"/>
                      <a:pt x="360" y="645"/>
                      <a:pt x="360" y="645"/>
                    </a:cubicBezTo>
                    <a:cubicBezTo>
                      <a:pt x="354" y="645"/>
                      <a:pt x="348" y="645"/>
                      <a:pt x="342" y="645"/>
                    </a:cubicBezTo>
                    <a:close/>
                    <a:moveTo>
                      <a:pt x="497" y="565"/>
                    </a:moveTo>
                    <a:lnTo>
                      <a:pt x="497" y="565"/>
                    </a:lnTo>
                    <a:cubicBezTo>
                      <a:pt x="485" y="565"/>
                      <a:pt x="474" y="559"/>
                      <a:pt x="468" y="548"/>
                    </a:cubicBezTo>
                    <a:cubicBezTo>
                      <a:pt x="457" y="531"/>
                      <a:pt x="463" y="508"/>
                      <a:pt x="480" y="497"/>
                    </a:cubicBezTo>
                    <a:cubicBezTo>
                      <a:pt x="514" y="479"/>
                      <a:pt x="514" y="479"/>
                      <a:pt x="514" y="479"/>
                    </a:cubicBezTo>
                    <a:cubicBezTo>
                      <a:pt x="531" y="474"/>
                      <a:pt x="554" y="479"/>
                      <a:pt x="560" y="497"/>
                    </a:cubicBezTo>
                    <a:cubicBezTo>
                      <a:pt x="571" y="514"/>
                      <a:pt x="565" y="536"/>
                      <a:pt x="548" y="542"/>
                    </a:cubicBezTo>
                    <a:cubicBezTo>
                      <a:pt x="514" y="559"/>
                      <a:pt x="514" y="559"/>
                      <a:pt x="514" y="559"/>
                    </a:cubicBezTo>
                    <a:cubicBezTo>
                      <a:pt x="508" y="565"/>
                      <a:pt x="502" y="565"/>
                      <a:pt x="497" y="565"/>
                    </a:cubicBezTo>
                    <a:close/>
                    <a:moveTo>
                      <a:pt x="657" y="485"/>
                    </a:moveTo>
                    <a:lnTo>
                      <a:pt x="657" y="485"/>
                    </a:lnTo>
                    <a:cubicBezTo>
                      <a:pt x="645" y="485"/>
                      <a:pt x="628" y="479"/>
                      <a:pt x="623" y="468"/>
                    </a:cubicBezTo>
                    <a:cubicBezTo>
                      <a:pt x="617" y="451"/>
                      <a:pt x="623" y="428"/>
                      <a:pt x="640" y="417"/>
                    </a:cubicBezTo>
                    <a:cubicBezTo>
                      <a:pt x="674" y="405"/>
                      <a:pt x="674" y="405"/>
                      <a:pt x="674" y="405"/>
                    </a:cubicBezTo>
                    <a:cubicBezTo>
                      <a:pt x="691" y="394"/>
                      <a:pt x="714" y="405"/>
                      <a:pt x="720" y="422"/>
                    </a:cubicBezTo>
                    <a:cubicBezTo>
                      <a:pt x="731" y="439"/>
                      <a:pt x="720" y="462"/>
                      <a:pt x="702" y="468"/>
                    </a:cubicBezTo>
                    <a:cubicBezTo>
                      <a:pt x="674" y="485"/>
                      <a:pt x="674" y="485"/>
                      <a:pt x="674" y="485"/>
                    </a:cubicBezTo>
                    <a:cubicBezTo>
                      <a:pt x="668" y="485"/>
                      <a:pt x="662" y="485"/>
                      <a:pt x="657" y="485"/>
                    </a:cubicBezTo>
                    <a:close/>
                    <a:moveTo>
                      <a:pt x="817" y="411"/>
                    </a:moveTo>
                    <a:lnTo>
                      <a:pt x="817" y="411"/>
                    </a:lnTo>
                    <a:cubicBezTo>
                      <a:pt x="805" y="411"/>
                      <a:pt x="788" y="405"/>
                      <a:pt x="783" y="394"/>
                    </a:cubicBezTo>
                    <a:cubicBezTo>
                      <a:pt x="777" y="376"/>
                      <a:pt x="783" y="354"/>
                      <a:pt x="805" y="348"/>
                    </a:cubicBezTo>
                    <a:cubicBezTo>
                      <a:pt x="834" y="331"/>
                      <a:pt x="834" y="331"/>
                      <a:pt x="834" y="331"/>
                    </a:cubicBezTo>
                    <a:cubicBezTo>
                      <a:pt x="851" y="325"/>
                      <a:pt x="874" y="331"/>
                      <a:pt x="880" y="348"/>
                    </a:cubicBezTo>
                    <a:cubicBezTo>
                      <a:pt x="891" y="365"/>
                      <a:pt x="880" y="388"/>
                      <a:pt x="862" y="394"/>
                    </a:cubicBezTo>
                    <a:cubicBezTo>
                      <a:pt x="834" y="411"/>
                      <a:pt x="834" y="411"/>
                      <a:pt x="834" y="411"/>
                    </a:cubicBezTo>
                    <a:cubicBezTo>
                      <a:pt x="828" y="411"/>
                      <a:pt x="822" y="411"/>
                      <a:pt x="817" y="411"/>
                    </a:cubicBezTo>
                    <a:close/>
                    <a:moveTo>
                      <a:pt x="982" y="348"/>
                    </a:moveTo>
                    <a:lnTo>
                      <a:pt x="982" y="348"/>
                    </a:lnTo>
                    <a:cubicBezTo>
                      <a:pt x="965" y="348"/>
                      <a:pt x="954" y="337"/>
                      <a:pt x="948" y="325"/>
                    </a:cubicBezTo>
                    <a:cubicBezTo>
                      <a:pt x="937" y="302"/>
                      <a:pt x="948" y="285"/>
                      <a:pt x="965" y="279"/>
                    </a:cubicBezTo>
                    <a:cubicBezTo>
                      <a:pt x="1000" y="262"/>
                      <a:pt x="1000" y="262"/>
                      <a:pt x="1000" y="262"/>
                    </a:cubicBezTo>
                    <a:cubicBezTo>
                      <a:pt x="1017" y="257"/>
                      <a:pt x="1040" y="268"/>
                      <a:pt x="1045" y="285"/>
                    </a:cubicBezTo>
                    <a:cubicBezTo>
                      <a:pt x="1051" y="302"/>
                      <a:pt x="1045" y="325"/>
                      <a:pt x="1028" y="331"/>
                    </a:cubicBezTo>
                    <a:cubicBezTo>
                      <a:pt x="994" y="342"/>
                      <a:pt x="994" y="342"/>
                      <a:pt x="994" y="342"/>
                    </a:cubicBezTo>
                    <a:cubicBezTo>
                      <a:pt x="988" y="342"/>
                      <a:pt x="982" y="348"/>
                      <a:pt x="982" y="348"/>
                    </a:cubicBezTo>
                    <a:close/>
                    <a:moveTo>
                      <a:pt x="1142" y="279"/>
                    </a:moveTo>
                    <a:lnTo>
                      <a:pt x="1142" y="279"/>
                    </a:lnTo>
                    <a:cubicBezTo>
                      <a:pt x="1131" y="279"/>
                      <a:pt x="1114" y="274"/>
                      <a:pt x="1114" y="257"/>
                    </a:cubicBezTo>
                    <a:cubicBezTo>
                      <a:pt x="1102" y="239"/>
                      <a:pt x="1114" y="222"/>
                      <a:pt x="1131" y="211"/>
                    </a:cubicBezTo>
                    <a:cubicBezTo>
                      <a:pt x="1165" y="200"/>
                      <a:pt x="1165" y="200"/>
                      <a:pt x="1165" y="200"/>
                    </a:cubicBezTo>
                    <a:cubicBezTo>
                      <a:pt x="1182" y="194"/>
                      <a:pt x="1205" y="205"/>
                      <a:pt x="1211" y="222"/>
                    </a:cubicBezTo>
                    <a:cubicBezTo>
                      <a:pt x="1217" y="239"/>
                      <a:pt x="1211" y="262"/>
                      <a:pt x="1188" y="268"/>
                    </a:cubicBezTo>
                    <a:cubicBezTo>
                      <a:pt x="1159" y="279"/>
                      <a:pt x="1159" y="279"/>
                      <a:pt x="1159" y="279"/>
                    </a:cubicBezTo>
                    <a:cubicBezTo>
                      <a:pt x="1154" y="279"/>
                      <a:pt x="1148" y="279"/>
                      <a:pt x="1142" y="279"/>
                    </a:cubicBezTo>
                    <a:close/>
                    <a:moveTo>
                      <a:pt x="1314" y="222"/>
                    </a:moveTo>
                    <a:lnTo>
                      <a:pt x="1314" y="222"/>
                    </a:lnTo>
                    <a:cubicBezTo>
                      <a:pt x="1297" y="222"/>
                      <a:pt x="1285" y="217"/>
                      <a:pt x="1279" y="200"/>
                    </a:cubicBezTo>
                    <a:cubicBezTo>
                      <a:pt x="1274" y="182"/>
                      <a:pt x="1279" y="159"/>
                      <a:pt x="1302" y="154"/>
                    </a:cubicBezTo>
                    <a:cubicBezTo>
                      <a:pt x="1337" y="142"/>
                      <a:pt x="1337" y="142"/>
                      <a:pt x="1337" y="142"/>
                    </a:cubicBezTo>
                    <a:cubicBezTo>
                      <a:pt x="1354" y="137"/>
                      <a:pt x="1371" y="148"/>
                      <a:pt x="1377" y="165"/>
                    </a:cubicBezTo>
                    <a:cubicBezTo>
                      <a:pt x="1382" y="188"/>
                      <a:pt x="1377" y="205"/>
                      <a:pt x="1354" y="211"/>
                    </a:cubicBezTo>
                    <a:cubicBezTo>
                      <a:pt x="1319" y="222"/>
                      <a:pt x="1319" y="222"/>
                      <a:pt x="1319" y="222"/>
                    </a:cubicBezTo>
                    <a:lnTo>
                      <a:pt x="1314" y="222"/>
                    </a:lnTo>
                    <a:close/>
                    <a:moveTo>
                      <a:pt x="1479" y="171"/>
                    </a:moveTo>
                    <a:lnTo>
                      <a:pt x="1479" y="171"/>
                    </a:lnTo>
                    <a:cubicBezTo>
                      <a:pt x="1462" y="171"/>
                      <a:pt x="1451" y="159"/>
                      <a:pt x="1445" y="148"/>
                    </a:cubicBezTo>
                    <a:cubicBezTo>
                      <a:pt x="1439" y="125"/>
                      <a:pt x="1451" y="108"/>
                      <a:pt x="1468" y="102"/>
                    </a:cubicBezTo>
                    <a:cubicBezTo>
                      <a:pt x="1502" y="91"/>
                      <a:pt x="1502" y="91"/>
                      <a:pt x="1502" y="91"/>
                    </a:cubicBezTo>
                    <a:cubicBezTo>
                      <a:pt x="1525" y="85"/>
                      <a:pt x="1542" y="97"/>
                      <a:pt x="1548" y="114"/>
                    </a:cubicBezTo>
                    <a:cubicBezTo>
                      <a:pt x="1554" y="137"/>
                      <a:pt x="1542" y="154"/>
                      <a:pt x="1525" y="159"/>
                    </a:cubicBezTo>
                    <a:cubicBezTo>
                      <a:pt x="1491" y="171"/>
                      <a:pt x="1491" y="171"/>
                      <a:pt x="1491" y="171"/>
                    </a:cubicBezTo>
                    <a:cubicBezTo>
                      <a:pt x="1485" y="171"/>
                      <a:pt x="1485" y="171"/>
                      <a:pt x="1479" y="171"/>
                    </a:cubicBezTo>
                    <a:close/>
                    <a:moveTo>
                      <a:pt x="1651" y="125"/>
                    </a:moveTo>
                    <a:lnTo>
                      <a:pt x="1651" y="125"/>
                    </a:lnTo>
                    <a:cubicBezTo>
                      <a:pt x="1634" y="125"/>
                      <a:pt x="1617" y="114"/>
                      <a:pt x="1617" y="97"/>
                    </a:cubicBezTo>
                    <a:cubicBezTo>
                      <a:pt x="1611" y="79"/>
                      <a:pt x="1622" y="57"/>
                      <a:pt x="1639" y="51"/>
                    </a:cubicBezTo>
                    <a:cubicBezTo>
                      <a:pt x="1674" y="45"/>
                      <a:pt x="1674" y="45"/>
                      <a:pt x="1674" y="45"/>
                    </a:cubicBezTo>
                    <a:cubicBezTo>
                      <a:pt x="1691" y="40"/>
                      <a:pt x="1714" y="51"/>
                      <a:pt x="1719" y="68"/>
                    </a:cubicBezTo>
                    <a:cubicBezTo>
                      <a:pt x="1725" y="91"/>
                      <a:pt x="1714" y="108"/>
                      <a:pt x="1691" y="114"/>
                    </a:cubicBezTo>
                    <a:cubicBezTo>
                      <a:pt x="1657" y="125"/>
                      <a:pt x="1657" y="125"/>
                      <a:pt x="1657" y="125"/>
                    </a:cubicBezTo>
                    <a:lnTo>
                      <a:pt x="1651" y="125"/>
                    </a:lnTo>
                    <a:close/>
                    <a:moveTo>
                      <a:pt x="1822" y="79"/>
                    </a:moveTo>
                    <a:lnTo>
                      <a:pt x="1822" y="79"/>
                    </a:lnTo>
                    <a:cubicBezTo>
                      <a:pt x="1805" y="79"/>
                      <a:pt x="1788" y="68"/>
                      <a:pt x="1788" y="51"/>
                    </a:cubicBezTo>
                    <a:cubicBezTo>
                      <a:pt x="1782" y="34"/>
                      <a:pt x="1794" y="17"/>
                      <a:pt x="1811" y="11"/>
                    </a:cubicBezTo>
                    <a:cubicBezTo>
                      <a:pt x="1845" y="5"/>
                      <a:pt x="1845" y="5"/>
                      <a:pt x="1845" y="5"/>
                    </a:cubicBezTo>
                    <a:cubicBezTo>
                      <a:pt x="1868" y="0"/>
                      <a:pt x="1885" y="11"/>
                      <a:pt x="1891" y="28"/>
                    </a:cubicBezTo>
                    <a:cubicBezTo>
                      <a:pt x="1896" y="51"/>
                      <a:pt x="1879" y="68"/>
                      <a:pt x="1862" y="74"/>
                    </a:cubicBezTo>
                    <a:cubicBezTo>
                      <a:pt x="1828" y="79"/>
                      <a:pt x="1828" y="79"/>
                      <a:pt x="1828" y="79"/>
                    </a:cubicBezTo>
                    <a:lnTo>
                      <a:pt x="1822" y="79"/>
                    </a:lnTo>
                    <a:close/>
                  </a:path>
                </a:pathLst>
              </a:custGeom>
              <a:grpFill/>
              <a:ln>
                <a:noFill/>
              </a:ln>
              <a:effectLst/>
            </p:spPr>
            <p:txBody>
              <a:bodyPr anchor="ctr"/>
              <a:lstStyle/>
              <a:p>
                <a:pPr algn="ctr"/>
                <a:endParaRPr dirty="0">
                  <a:latin typeface="+mn-lt"/>
                  <a:ea typeface="+mn-ea"/>
                  <a:cs typeface="+mn-ea"/>
                  <a:sym typeface="+mn-lt"/>
                </a:endParaRPr>
              </a:p>
            </p:txBody>
          </p:sp>
          <p:sp>
            <p:nvSpPr>
              <p:cNvPr id="72" name="Freeform: Shape 127"/>
              <p:cNvSpPr/>
              <p:nvPr/>
            </p:nvSpPr>
            <p:spPr bwMode="auto">
              <a:xfrm>
                <a:off x="12999501" y="7102069"/>
                <a:ext cx="630778" cy="176225"/>
              </a:xfrm>
              <a:custGeom>
                <a:avLst/>
                <a:gdLst>
                  <a:gd name="T0" fmla="*/ 1885 w 1926"/>
                  <a:gd name="T1" fmla="*/ 834 h 835"/>
                  <a:gd name="T2" fmla="*/ 1840 w 1926"/>
                  <a:gd name="T3" fmla="*/ 811 h 835"/>
                  <a:gd name="T4" fmla="*/ 1874 w 1926"/>
                  <a:gd name="T5" fmla="*/ 748 h 835"/>
                  <a:gd name="T6" fmla="*/ 1920 w 1926"/>
                  <a:gd name="T7" fmla="*/ 817 h 835"/>
                  <a:gd name="T8" fmla="*/ 1737 w 1926"/>
                  <a:gd name="T9" fmla="*/ 737 h 835"/>
                  <a:gd name="T10" fmla="*/ 1714 w 1926"/>
                  <a:gd name="T11" fmla="*/ 737 h 835"/>
                  <a:gd name="T12" fmla="*/ 1674 w 1926"/>
                  <a:gd name="T13" fmla="*/ 669 h 835"/>
                  <a:gd name="T14" fmla="*/ 1754 w 1926"/>
                  <a:gd name="T15" fmla="*/ 674 h 835"/>
                  <a:gd name="T16" fmla="*/ 1737 w 1926"/>
                  <a:gd name="T17" fmla="*/ 737 h 835"/>
                  <a:gd name="T18" fmla="*/ 1577 w 1926"/>
                  <a:gd name="T19" fmla="*/ 651 h 835"/>
                  <a:gd name="T20" fmla="*/ 1531 w 1926"/>
                  <a:gd name="T21" fmla="*/ 629 h 835"/>
                  <a:gd name="T22" fmla="*/ 1565 w 1926"/>
                  <a:gd name="T23" fmla="*/ 566 h 835"/>
                  <a:gd name="T24" fmla="*/ 1611 w 1926"/>
                  <a:gd name="T25" fmla="*/ 634 h 835"/>
                  <a:gd name="T26" fmla="*/ 1423 w 1926"/>
                  <a:gd name="T27" fmla="*/ 566 h 835"/>
                  <a:gd name="T28" fmla="*/ 1406 w 1926"/>
                  <a:gd name="T29" fmla="*/ 566 h 835"/>
                  <a:gd name="T30" fmla="*/ 1354 w 1926"/>
                  <a:gd name="T31" fmla="*/ 503 h 835"/>
                  <a:gd name="T32" fmla="*/ 1434 w 1926"/>
                  <a:gd name="T33" fmla="*/ 503 h 835"/>
                  <a:gd name="T34" fmla="*/ 1423 w 1926"/>
                  <a:gd name="T35" fmla="*/ 566 h 835"/>
                  <a:gd name="T36" fmla="*/ 1257 w 1926"/>
                  <a:gd name="T37" fmla="*/ 491 h 835"/>
                  <a:gd name="T38" fmla="*/ 1211 w 1926"/>
                  <a:gd name="T39" fmla="*/ 469 h 835"/>
                  <a:gd name="T40" fmla="*/ 1240 w 1926"/>
                  <a:gd name="T41" fmla="*/ 406 h 835"/>
                  <a:gd name="T42" fmla="*/ 1291 w 1926"/>
                  <a:gd name="T43" fmla="*/ 469 h 835"/>
                  <a:gd name="T44" fmla="*/ 1097 w 1926"/>
                  <a:gd name="T45" fmla="*/ 417 h 835"/>
                  <a:gd name="T46" fmla="*/ 1080 w 1926"/>
                  <a:gd name="T47" fmla="*/ 411 h 835"/>
                  <a:gd name="T48" fmla="*/ 1028 w 1926"/>
                  <a:gd name="T49" fmla="*/ 354 h 835"/>
                  <a:gd name="T50" fmla="*/ 1108 w 1926"/>
                  <a:gd name="T51" fmla="*/ 349 h 835"/>
                  <a:gd name="T52" fmla="*/ 1097 w 1926"/>
                  <a:gd name="T53" fmla="*/ 417 h 835"/>
                  <a:gd name="T54" fmla="*/ 931 w 1926"/>
                  <a:gd name="T55" fmla="*/ 349 h 835"/>
                  <a:gd name="T56" fmla="*/ 886 w 1926"/>
                  <a:gd name="T57" fmla="*/ 331 h 835"/>
                  <a:gd name="T58" fmla="*/ 908 w 1926"/>
                  <a:gd name="T59" fmla="*/ 263 h 835"/>
                  <a:gd name="T60" fmla="*/ 965 w 1926"/>
                  <a:gd name="T61" fmla="*/ 326 h 835"/>
                  <a:gd name="T62" fmla="*/ 766 w 1926"/>
                  <a:gd name="T63" fmla="*/ 286 h 835"/>
                  <a:gd name="T64" fmla="*/ 748 w 1926"/>
                  <a:gd name="T65" fmla="*/ 280 h 835"/>
                  <a:gd name="T66" fmla="*/ 697 w 1926"/>
                  <a:gd name="T67" fmla="*/ 223 h 835"/>
                  <a:gd name="T68" fmla="*/ 777 w 1926"/>
                  <a:gd name="T69" fmla="*/ 217 h 835"/>
                  <a:gd name="T70" fmla="*/ 766 w 1926"/>
                  <a:gd name="T71" fmla="*/ 286 h 835"/>
                  <a:gd name="T72" fmla="*/ 594 w 1926"/>
                  <a:gd name="T73" fmla="*/ 229 h 835"/>
                  <a:gd name="T74" fmla="*/ 548 w 1926"/>
                  <a:gd name="T75" fmla="*/ 212 h 835"/>
                  <a:gd name="T76" fmla="*/ 571 w 1926"/>
                  <a:gd name="T77" fmla="*/ 143 h 835"/>
                  <a:gd name="T78" fmla="*/ 629 w 1926"/>
                  <a:gd name="T79" fmla="*/ 200 h 835"/>
                  <a:gd name="T80" fmla="*/ 423 w 1926"/>
                  <a:gd name="T81" fmla="*/ 171 h 835"/>
                  <a:gd name="T82" fmla="*/ 411 w 1926"/>
                  <a:gd name="T83" fmla="*/ 171 h 835"/>
                  <a:gd name="T84" fmla="*/ 354 w 1926"/>
                  <a:gd name="T85" fmla="*/ 120 h 835"/>
                  <a:gd name="T86" fmla="*/ 434 w 1926"/>
                  <a:gd name="T87" fmla="*/ 103 h 835"/>
                  <a:gd name="T88" fmla="*/ 423 w 1926"/>
                  <a:gd name="T89" fmla="*/ 171 h 835"/>
                  <a:gd name="T90" fmla="*/ 251 w 1926"/>
                  <a:gd name="T91" fmla="*/ 126 h 835"/>
                  <a:gd name="T92" fmla="*/ 206 w 1926"/>
                  <a:gd name="T93" fmla="*/ 114 h 835"/>
                  <a:gd name="T94" fmla="*/ 223 w 1926"/>
                  <a:gd name="T95" fmla="*/ 46 h 835"/>
                  <a:gd name="T96" fmla="*/ 286 w 1926"/>
                  <a:gd name="T97" fmla="*/ 97 h 835"/>
                  <a:gd name="T98" fmla="*/ 74 w 1926"/>
                  <a:gd name="T99" fmla="*/ 86 h 835"/>
                  <a:gd name="T100" fmla="*/ 69 w 1926"/>
                  <a:gd name="T101" fmla="*/ 86 h 835"/>
                  <a:gd name="T102" fmla="*/ 6 w 1926"/>
                  <a:gd name="T103" fmla="*/ 34 h 835"/>
                  <a:gd name="T104" fmla="*/ 86 w 1926"/>
                  <a:gd name="T105" fmla="*/ 12 h 835"/>
                  <a:gd name="T106" fmla="*/ 74 w 1926"/>
                  <a:gd name="T107" fmla="*/ 86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6" h="835">
                    <a:moveTo>
                      <a:pt x="1885" y="834"/>
                    </a:moveTo>
                    <a:lnTo>
                      <a:pt x="1885" y="834"/>
                    </a:lnTo>
                    <a:cubicBezTo>
                      <a:pt x="1880" y="834"/>
                      <a:pt x="1874" y="834"/>
                      <a:pt x="1868" y="829"/>
                    </a:cubicBezTo>
                    <a:cubicBezTo>
                      <a:pt x="1840" y="811"/>
                      <a:pt x="1840" y="811"/>
                      <a:pt x="1840" y="811"/>
                    </a:cubicBezTo>
                    <a:cubicBezTo>
                      <a:pt x="1823" y="800"/>
                      <a:pt x="1817" y="777"/>
                      <a:pt x="1828" y="760"/>
                    </a:cubicBezTo>
                    <a:cubicBezTo>
                      <a:pt x="1840" y="743"/>
                      <a:pt x="1857" y="737"/>
                      <a:pt x="1874" y="748"/>
                    </a:cubicBezTo>
                    <a:cubicBezTo>
                      <a:pt x="1908" y="766"/>
                      <a:pt x="1908" y="766"/>
                      <a:pt x="1908" y="766"/>
                    </a:cubicBezTo>
                    <a:cubicBezTo>
                      <a:pt x="1925" y="777"/>
                      <a:pt x="1925" y="800"/>
                      <a:pt x="1920" y="817"/>
                    </a:cubicBezTo>
                    <a:cubicBezTo>
                      <a:pt x="1908" y="829"/>
                      <a:pt x="1897" y="834"/>
                      <a:pt x="1885" y="834"/>
                    </a:cubicBezTo>
                    <a:close/>
                    <a:moveTo>
                      <a:pt x="1737" y="737"/>
                    </a:moveTo>
                    <a:lnTo>
                      <a:pt x="1737" y="737"/>
                    </a:lnTo>
                    <a:cubicBezTo>
                      <a:pt x="1731" y="737"/>
                      <a:pt x="1720" y="737"/>
                      <a:pt x="1714" y="737"/>
                    </a:cubicBezTo>
                    <a:cubicBezTo>
                      <a:pt x="1685" y="714"/>
                      <a:pt x="1685" y="714"/>
                      <a:pt x="1685" y="714"/>
                    </a:cubicBezTo>
                    <a:cubicBezTo>
                      <a:pt x="1668" y="708"/>
                      <a:pt x="1663" y="686"/>
                      <a:pt x="1674" y="669"/>
                    </a:cubicBezTo>
                    <a:cubicBezTo>
                      <a:pt x="1685" y="651"/>
                      <a:pt x="1703" y="646"/>
                      <a:pt x="1720" y="657"/>
                    </a:cubicBezTo>
                    <a:cubicBezTo>
                      <a:pt x="1754" y="674"/>
                      <a:pt x="1754" y="674"/>
                      <a:pt x="1754" y="674"/>
                    </a:cubicBezTo>
                    <a:cubicBezTo>
                      <a:pt x="1771" y="686"/>
                      <a:pt x="1777" y="703"/>
                      <a:pt x="1765" y="720"/>
                    </a:cubicBezTo>
                    <a:cubicBezTo>
                      <a:pt x="1760" y="731"/>
                      <a:pt x="1748" y="737"/>
                      <a:pt x="1737" y="737"/>
                    </a:cubicBezTo>
                    <a:close/>
                    <a:moveTo>
                      <a:pt x="1577" y="651"/>
                    </a:moveTo>
                    <a:lnTo>
                      <a:pt x="1577" y="651"/>
                    </a:lnTo>
                    <a:cubicBezTo>
                      <a:pt x="1571" y="651"/>
                      <a:pt x="1565" y="651"/>
                      <a:pt x="1560" y="646"/>
                    </a:cubicBezTo>
                    <a:cubicBezTo>
                      <a:pt x="1531" y="629"/>
                      <a:pt x="1531" y="629"/>
                      <a:pt x="1531" y="629"/>
                    </a:cubicBezTo>
                    <a:cubicBezTo>
                      <a:pt x="1514" y="623"/>
                      <a:pt x="1508" y="600"/>
                      <a:pt x="1514" y="583"/>
                    </a:cubicBezTo>
                    <a:cubicBezTo>
                      <a:pt x="1525" y="566"/>
                      <a:pt x="1548" y="560"/>
                      <a:pt x="1565" y="566"/>
                    </a:cubicBezTo>
                    <a:cubicBezTo>
                      <a:pt x="1594" y="583"/>
                      <a:pt x="1594" y="583"/>
                      <a:pt x="1594" y="583"/>
                    </a:cubicBezTo>
                    <a:cubicBezTo>
                      <a:pt x="1611" y="594"/>
                      <a:pt x="1617" y="617"/>
                      <a:pt x="1611" y="634"/>
                    </a:cubicBezTo>
                    <a:cubicBezTo>
                      <a:pt x="1605" y="646"/>
                      <a:pt x="1594" y="651"/>
                      <a:pt x="1577" y="651"/>
                    </a:cubicBezTo>
                    <a:close/>
                    <a:moveTo>
                      <a:pt x="1423" y="566"/>
                    </a:moveTo>
                    <a:lnTo>
                      <a:pt x="1423" y="566"/>
                    </a:lnTo>
                    <a:cubicBezTo>
                      <a:pt x="1417" y="566"/>
                      <a:pt x="1411" y="566"/>
                      <a:pt x="1406" y="566"/>
                    </a:cubicBezTo>
                    <a:cubicBezTo>
                      <a:pt x="1371" y="548"/>
                      <a:pt x="1371" y="548"/>
                      <a:pt x="1371" y="548"/>
                    </a:cubicBezTo>
                    <a:cubicBezTo>
                      <a:pt x="1354" y="537"/>
                      <a:pt x="1348" y="520"/>
                      <a:pt x="1354" y="503"/>
                    </a:cubicBezTo>
                    <a:cubicBezTo>
                      <a:pt x="1365" y="480"/>
                      <a:pt x="1388" y="474"/>
                      <a:pt x="1406" y="486"/>
                    </a:cubicBezTo>
                    <a:cubicBezTo>
                      <a:pt x="1434" y="503"/>
                      <a:pt x="1434" y="503"/>
                      <a:pt x="1434" y="503"/>
                    </a:cubicBezTo>
                    <a:cubicBezTo>
                      <a:pt x="1451" y="509"/>
                      <a:pt x="1463" y="531"/>
                      <a:pt x="1451" y="548"/>
                    </a:cubicBezTo>
                    <a:cubicBezTo>
                      <a:pt x="1445" y="560"/>
                      <a:pt x="1434" y="566"/>
                      <a:pt x="1423" y="566"/>
                    </a:cubicBezTo>
                    <a:close/>
                    <a:moveTo>
                      <a:pt x="1257" y="491"/>
                    </a:moveTo>
                    <a:lnTo>
                      <a:pt x="1257" y="491"/>
                    </a:lnTo>
                    <a:cubicBezTo>
                      <a:pt x="1257" y="491"/>
                      <a:pt x="1251" y="486"/>
                      <a:pt x="1246" y="486"/>
                    </a:cubicBezTo>
                    <a:cubicBezTo>
                      <a:pt x="1211" y="469"/>
                      <a:pt x="1211" y="469"/>
                      <a:pt x="1211" y="469"/>
                    </a:cubicBezTo>
                    <a:cubicBezTo>
                      <a:pt x="1194" y="463"/>
                      <a:pt x="1188" y="440"/>
                      <a:pt x="1194" y="423"/>
                    </a:cubicBezTo>
                    <a:cubicBezTo>
                      <a:pt x="1206" y="406"/>
                      <a:pt x="1223" y="400"/>
                      <a:pt x="1240" y="406"/>
                    </a:cubicBezTo>
                    <a:cubicBezTo>
                      <a:pt x="1274" y="423"/>
                      <a:pt x="1274" y="423"/>
                      <a:pt x="1274" y="423"/>
                    </a:cubicBezTo>
                    <a:cubicBezTo>
                      <a:pt x="1291" y="429"/>
                      <a:pt x="1303" y="451"/>
                      <a:pt x="1291" y="469"/>
                    </a:cubicBezTo>
                    <a:cubicBezTo>
                      <a:pt x="1285" y="480"/>
                      <a:pt x="1274" y="491"/>
                      <a:pt x="1257" y="491"/>
                    </a:cubicBezTo>
                    <a:close/>
                    <a:moveTo>
                      <a:pt x="1097" y="417"/>
                    </a:moveTo>
                    <a:lnTo>
                      <a:pt x="1097" y="417"/>
                    </a:lnTo>
                    <a:cubicBezTo>
                      <a:pt x="1091" y="417"/>
                      <a:pt x="1086" y="417"/>
                      <a:pt x="1080" y="411"/>
                    </a:cubicBezTo>
                    <a:cubicBezTo>
                      <a:pt x="1051" y="400"/>
                      <a:pt x="1051" y="400"/>
                      <a:pt x="1051" y="400"/>
                    </a:cubicBezTo>
                    <a:cubicBezTo>
                      <a:pt x="1034" y="388"/>
                      <a:pt x="1023" y="371"/>
                      <a:pt x="1028" y="354"/>
                    </a:cubicBezTo>
                    <a:cubicBezTo>
                      <a:pt x="1040" y="331"/>
                      <a:pt x="1057" y="326"/>
                      <a:pt x="1080" y="331"/>
                    </a:cubicBezTo>
                    <a:cubicBezTo>
                      <a:pt x="1108" y="349"/>
                      <a:pt x="1108" y="349"/>
                      <a:pt x="1108" y="349"/>
                    </a:cubicBezTo>
                    <a:cubicBezTo>
                      <a:pt x="1125" y="354"/>
                      <a:pt x="1137" y="377"/>
                      <a:pt x="1131" y="394"/>
                    </a:cubicBezTo>
                    <a:cubicBezTo>
                      <a:pt x="1125" y="406"/>
                      <a:pt x="1108" y="417"/>
                      <a:pt x="1097" y="417"/>
                    </a:cubicBezTo>
                    <a:close/>
                    <a:moveTo>
                      <a:pt x="931" y="349"/>
                    </a:moveTo>
                    <a:lnTo>
                      <a:pt x="931" y="349"/>
                    </a:lnTo>
                    <a:cubicBezTo>
                      <a:pt x="926" y="349"/>
                      <a:pt x="920" y="349"/>
                      <a:pt x="920" y="343"/>
                    </a:cubicBezTo>
                    <a:cubicBezTo>
                      <a:pt x="886" y="331"/>
                      <a:pt x="886" y="331"/>
                      <a:pt x="886" y="331"/>
                    </a:cubicBezTo>
                    <a:cubicBezTo>
                      <a:pt x="868" y="326"/>
                      <a:pt x="857" y="303"/>
                      <a:pt x="863" y="286"/>
                    </a:cubicBezTo>
                    <a:cubicBezTo>
                      <a:pt x="874" y="269"/>
                      <a:pt x="891" y="257"/>
                      <a:pt x="908" y="263"/>
                    </a:cubicBezTo>
                    <a:cubicBezTo>
                      <a:pt x="943" y="280"/>
                      <a:pt x="943" y="280"/>
                      <a:pt x="943" y="280"/>
                    </a:cubicBezTo>
                    <a:cubicBezTo>
                      <a:pt x="960" y="286"/>
                      <a:pt x="971" y="309"/>
                      <a:pt x="965" y="326"/>
                    </a:cubicBezTo>
                    <a:cubicBezTo>
                      <a:pt x="960" y="337"/>
                      <a:pt x="943" y="349"/>
                      <a:pt x="931" y="349"/>
                    </a:cubicBezTo>
                    <a:close/>
                    <a:moveTo>
                      <a:pt x="766" y="286"/>
                    </a:moveTo>
                    <a:lnTo>
                      <a:pt x="766" y="286"/>
                    </a:lnTo>
                    <a:cubicBezTo>
                      <a:pt x="760" y="286"/>
                      <a:pt x="754" y="286"/>
                      <a:pt x="748" y="280"/>
                    </a:cubicBezTo>
                    <a:cubicBezTo>
                      <a:pt x="720" y="269"/>
                      <a:pt x="720" y="269"/>
                      <a:pt x="720" y="269"/>
                    </a:cubicBezTo>
                    <a:cubicBezTo>
                      <a:pt x="697" y="263"/>
                      <a:pt x="691" y="246"/>
                      <a:pt x="697" y="223"/>
                    </a:cubicBezTo>
                    <a:cubicBezTo>
                      <a:pt x="703" y="206"/>
                      <a:pt x="720" y="194"/>
                      <a:pt x="743" y="200"/>
                    </a:cubicBezTo>
                    <a:cubicBezTo>
                      <a:pt x="777" y="217"/>
                      <a:pt x="777" y="217"/>
                      <a:pt x="777" y="217"/>
                    </a:cubicBezTo>
                    <a:cubicBezTo>
                      <a:pt x="794" y="223"/>
                      <a:pt x="806" y="240"/>
                      <a:pt x="794" y="263"/>
                    </a:cubicBezTo>
                    <a:cubicBezTo>
                      <a:pt x="794" y="274"/>
                      <a:pt x="777" y="286"/>
                      <a:pt x="766" y="286"/>
                    </a:cubicBezTo>
                    <a:close/>
                    <a:moveTo>
                      <a:pt x="594" y="229"/>
                    </a:moveTo>
                    <a:lnTo>
                      <a:pt x="594" y="229"/>
                    </a:lnTo>
                    <a:cubicBezTo>
                      <a:pt x="589" y="229"/>
                      <a:pt x="589" y="223"/>
                      <a:pt x="583" y="223"/>
                    </a:cubicBezTo>
                    <a:cubicBezTo>
                      <a:pt x="548" y="212"/>
                      <a:pt x="548" y="212"/>
                      <a:pt x="548" y="212"/>
                    </a:cubicBezTo>
                    <a:cubicBezTo>
                      <a:pt x="531" y="206"/>
                      <a:pt x="520" y="189"/>
                      <a:pt x="526" y="166"/>
                    </a:cubicBezTo>
                    <a:cubicBezTo>
                      <a:pt x="531" y="149"/>
                      <a:pt x="554" y="137"/>
                      <a:pt x="571" y="143"/>
                    </a:cubicBezTo>
                    <a:cubicBezTo>
                      <a:pt x="606" y="154"/>
                      <a:pt x="606" y="154"/>
                      <a:pt x="606" y="154"/>
                    </a:cubicBezTo>
                    <a:cubicBezTo>
                      <a:pt x="623" y="160"/>
                      <a:pt x="634" y="183"/>
                      <a:pt x="629" y="200"/>
                    </a:cubicBezTo>
                    <a:cubicBezTo>
                      <a:pt x="623" y="217"/>
                      <a:pt x="611" y="229"/>
                      <a:pt x="594" y="229"/>
                    </a:cubicBezTo>
                    <a:close/>
                    <a:moveTo>
                      <a:pt x="423" y="171"/>
                    </a:moveTo>
                    <a:lnTo>
                      <a:pt x="423" y="171"/>
                    </a:lnTo>
                    <a:cubicBezTo>
                      <a:pt x="417" y="171"/>
                      <a:pt x="417" y="171"/>
                      <a:pt x="411" y="171"/>
                    </a:cubicBezTo>
                    <a:cubicBezTo>
                      <a:pt x="377" y="160"/>
                      <a:pt x="377" y="160"/>
                      <a:pt x="377" y="160"/>
                    </a:cubicBezTo>
                    <a:cubicBezTo>
                      <a:pt x="360" y="154"/>
                      <a:pt x="348" y="137"/>
                      <a:pt x="354" y="120"/>
                    </a:cubicBezTo>
                    <a:cubicBezTo>
                      <a:pt x="360" y="97"/>
                      <a:pt x="377" y="86"/>
                      <a:pt x="400" y="91"/>
                    </a:cubicBezTo>
                    <a:cubicBezTo>
                      <a:pt x="434" y="103"/>
                      <a:pt x="434" y="103"/>
                      <a:pt x="434" y="103"/>
                    </a:cubicBezTo>
                    <a:cubicBezTo>
                      <a:pt x="451" y="109"/>
                      <a:pt x="463" y="131"/>
                      <a:pt x="457" y="149"/>
                    </a:cubicBezTo>
                    <a:cubicBezTo>
                      <a:pt x="451" y="166"/>
                      <a:pt x="440" y="171"/>
                      <a:pt x="423" y="171"/>
                    </a:cubicBezTo>
                    <a:close/>
                    <a:moveTo>
                      <a:pt x="251" y="126"/>
                    </a:moveTo>
                    <a:lnTo>
                      <a:pt x="251" y="126"/>
                    </a:lnTo>
                    <a:cubicBezTo>
                      <a:pt x="246" y="126"/>
                      <a:pt x="246" y="126"/>
                      <a:pt x="240" y="126"/>
                    </a:cubicBezTo>
                    <a:cubicBezTo>
                      <a:pt x="206" y="114"/>
                      <a:pt x="206" y="114"/>
                      <a:pt x="206" y="114"/>
                    </a:cubicBezTo>
                    <a:cubicBezTo>
                      <a:pt x="189" y="109"/>
                      <a:pt x="177" y="91"/>
                      <a:pt x="183" y="74"/>
                    </a:cubicBezTo>
                    <a:cubicBezTo>
                      <a:pt x="183" y="52"/>
                      <a:pt x="206" y="40"/>
                      <a:pt x="223" y="46"/>
                    </a:cubicBezTo>
                    <a:cubicBezTo>
                      <a:pt x="257" y="57"/>
                      <a:pt x="257" y="57"/>
                      <a:pt x="257" y="57"/>
                    </a:cubicBezTo>
                    <a:cubicBezTo>
                      <a:pt x="280" y="63"/>
                      <a:pt x="291" y="80"/>
                      <a:pt x="286" y="97"/>
                    </a:cubicBezTo>
                    <a:cubicBezTo>
                      <a:pt x="280" y="114"/>
                      <a:pt x="263" y="126"/>
                      <a:pt x="251" y="126"/>
                    </a:cubicBezTo>
                    <a:close/>
                    <a:moveTo>
                      <a:pt x="74" y="86"/>
                    </a:moveTo>
                    <a:lnTo>
                      <a:pt x="74" y="86"/>
                    </a:lnTo>
                    <a:lnTo>
                      <a:pt x="69" y="86"/>
                    </a:lnTo>
                    <a:cubicBezTo>
                      <a:pt x="34" y="74"/>
                      <a:pt x="34" y="74"/>
                      <a:pt x="34" y="74"/>
                    </a:cubicBezTo>
                    <a:cubicBezTo>
                      <a:pt x="12" y="69"/>
                      <a:pt x="0" y="52"/>
                      <a:pt x="6" y="34"/>
                    </a:cubicBezTo>
                    <a:cubicBezTo>
                      <a:pt x="12" y="12"/>
                      <a:pt x="29" y="0"/>
                      <a:pt x="46" y="6"/>
                    </a:cubicBezTo>
                    <a:cubicBezTo>
                      <a:pt x="86" y="12"/>
                      <a:pt x="86" y="12"/>
                      <a:pt x="86" y="12"/>
                    </a:cubicBezTo>
                    <a:cubicBezTo>
                      <a:pt x="103" y="17"/>
                      <a:pt x="114" y="34"/>
                      <a:pt x="109" y="57"/>
                    </a:cubicBezTo>
                    <a:cubicBezTo>
                      <a:pt x="109" y="74"/>
                      <a:pt x="91" y="86"/>
                      <a:pt x="74" y="86"/>
                    </a:cubicBezTo>
                    <a:close/>
                  </a:path>
                </a:pathLst>
              </a:custGeom>
              <a:grpFill/>
              <a:ln>
                <a:noFill/>
              </a:ln>
              <a:effectLst/>
            </p:spPr>
            <p:txBody>
              <a:bodyPr anchor="ctr"/>
              <a:lstStyle/>
              <a:p>
                <a:pPr algn="ctr"/>
                <a:endParaRPr>
                  <a:latin typeface="+mn-lt"/>
                  <a:ea typeface="+mn-ea"/>
                  <a:cs typeface="+mn-ea"/>
                  <a:sym typeface="+mn-lt"/>
                </a:endParaRPr>
              </a:p>
            </p:txBody>
          </p:sp>
          <p:sp>
            <p:nvSpPr>
              <p:cNvPr id="73" name="Freeform: Shape 128"/>
              <p:cNvSpPr/>
              <p:nvPr/>
            </p:nvSpPr>
            <p:spPr bwMode="auto">
              <a:xfrm>
                <a:off x="15555354" y="9161338"/>
                <a:ext cx="301854" cy="776846"/>
              </a:xfrm>
              <a:custGeom>
                <a:avLst/>
                <a:gdLst>
                  <a:gd name="T0" fmla="*/ 828 w 869"/>
                  <a:gd name="T1" fmla="*/ 1948 h 1949"/>
                  <a:gd name="T2" fmla="*/ 782 w 869"/>
                  <a:gd name="T3" fmla="*/ 1886 h 1949"/>
                  <a:gd name="T4" fmla="*/ 857 w 869"/>
                  <a:gd name="T5" fmla="*/ 1869 h 1949"/>
                  <a:gd name="T6" fmla="*/ 834 w 869"/>
                  <a:gd name="T7" fmla="*/ 1948 h 1949"/>
                  <a:gd name="T8" fmla="*/ 782 w 869"/>
                  <a:gd name="T9" fmla="*/ 1771 h 1949"/>
                  <a:gd name="T10" fmla="*/ 748 w 869"/>
                  <a:gd name="T11" fmla="*/ 1743 h 1949"/>
                  <a:gd name="T12" fmla="*/ 765 w 869"/>
                  <a:gd name="T13" fmla="*/ 1669 h 1949"/>
                  <a:gd name="T14" fmla="*/ 817 w 869"/>
                  <a:gd name="T15" fmla="*/ 1726 h 1949"/>
                  <a:gd name="T16" fmla="*/ 782 w 869"/>
                  <a:gd name="T17" fmla="*/ 1771 h 1949"/>
                  <a:gd name="T18" fmla="*/ 737 w 869"/>
                  <a:gd name="T19" fmla="*/ 1594 h 1949"/>
                  <a:gd name="T20" fmla="*/ 691 w 869"/>
                  <a:gd name="T21" fmla="*/ 1537 h 1949"/>
                  <a:gd name="T22" fmla="*/ 759 w 869"/>
                  <a:gd name="T23" fmla="*/ 1514 h 1949"/>
                  <a:gd name="T24" fmla="*/ 748 w 869"/>
                  <a:gd name="T25" fmla="*/ 1594 h 1949"/>
                  <a:gd name="T26" fmla="*/ 685 w 869"/>
                  <a:gd name="T27" fmla="*/ 1423 h 1949"/>
                  <a:gd name="T28" fmla="*/ 651 w 869"/>
                  <a:gd name="T29" fmla="*/ 1394 h 1949"/>
                  <a:gd name="T30" fmla="*/ 662 w 869"/>
                  <a:gd name="T31" fmla="*/ 1320 h 1949"/>
                  <a:gd name="T32" fmla="*/ 720 w 869"/>
                  <a:gd name="T33" fmla="*/ 1377 h 1949"/>
                  <a:gd name="T34" fmla="*/ 685 w 869"/>
                  <a:gd name="T35" fmla="*/ 1423 h 1949"/>
                  <a:gd name="T36" fmla="*/ 622 w 869"/>
                  <a:gd name="T37" fmla="*/ 1252 h 1949"/>
                  <a:gd name="T38" fmla="*/ 577 w 869"/>
                  <a:gd name="T39" fmla="*/ 1194 h 1949"/>
                  <a:gd name="T40" fmla="*/ 645 w 869"/>
                  <a:gd name="T41" fmla="*/ 1166 h 1949"/>
                  <a:gd name="T42" fmla="*/ 634 w 869"/>
                  <a:gd name="T43" fmla="*/ 1246 h 1949"/>
                  <a:gd name="T44" fmla="*/ 560 w 869"/>
                  <a:gd name="T45" fmla="*/ 1080 h 1949"/>
                  <a:gd name="T46" fmla="*/ 525 w 869"/>
                  <a:gd name="T47" fmla="*/ 1057 h 1949"/>
                  <a:gd name="T48" fmla="*/ 531 w 869"/>
                  <a:gd name="T49" fmla="*/ 977 h 1949"/>
                  <a:gd name="T50" fmla="*/ 594 w 869"/>
                  <a:gd name="T51" fmla="*/ 1029 h 1949"/>
                  <a:gd name="T52" fmla="*/ 560 w 869"/>
                  <a:gd name="T53" fmla="*/ 1080 h 1949"/>
                  <a:gd name="T54" fmla="*/ 491 w 869"/>
                  <a:gd name="T55" fmla="*/ 909 h 1949"/>
                  <a:gd name="T56" fmla="*/ 445 w 869"/>
                  <a:gd name="T57" fmla="*/ 857 h 1949"/>
                  <a:gd name="T58" fmla="*/ 508 w 869"/>
                  <a:gd name="T59" fmla="*/ 829 h 1949"/>
                  <a:gd name="T60" fmla="*/ 502 w 869"/>
                  <a:gd name="T61" fmla="*/ 909 h 1949"/>
                  <a:gd name="T62" fmla="*/ 417 w 869"/>
                  <a:gd name="T63" fmla="*/ 743 h 1949"/>
                  <a:gd name="T64" fmla="*/ 382 w 869"/>
                  <a:gd name="T65" fmla="*/ 726 h 1949"/>
                  <a:gd name="T66" fmla="*/ 382 w 869"/>
                  <a:gd name="T67" fmla="*/ 646 h 1949"/>
                  <a:gd name="T68" fmla="*/ 445 w 869"/>
                  <a:gd name="T69" fmla="*/ 692 h 1949"/>
                  <a:gd name="T70" fmla="*/ 417 w 869"/>
                  <a:gd name="T71" fmla="*/ 743 h 1949"/>
                  <a:gd name="T72" fmla="*/ 337 w 869"/>
                  <a:gd name="T73" fmla="*/ 583 h 1949"/>
                  <a:gd name="T74" fmla="*/ 285 w 869"/>
                  <a:gd name="T75" fmla="*/ 532 h 1949"/>
                  <a:gd name="T76" fmla="*/ 348 w 869"/>
                  <a:gd name="T77" fmla="*/ 497 h 1949"/>
                  <a:gd name="T78" fmla="*/ 348 w 869"/>
                  <a:gd name="T79" fmla="*/ 577 h 1949"/>
                  <a:gd name="T80" fmla="*/ 251 w 869"/>
                  <a:gd name="T81" fmla="*/ 423 h 1949"/>
                  <a:gd name="T82" fmla="*/ 217 w 869"/>
                  <a:gd name="T83" fmla="*/ 400 h 1949"/>
                  <a:gd name="T84" fmla="*/ 211 w 869"/>
                  <a:gd name="T85" fmla="*/ 320 h 1949"/>
                  <a:gd name="T86" fmla="*/ 280 w 869"/>
                  <a:gd name="T87" fmla="*/ 366 h 1949"/>
                  <a:gd name="T88" fmla="*/ 251 w 869"/>
                  <a:gd name="T89" fmla="*/ 423 h 1949"/>
                  <a:gd name="T90" fmla="*/ 160 w 869"/>
                  <a:gd name="T91" fmla="*/ 263 h 1949"/>
                  <a:gd name="T92" fmla="*/ 108 w 869"/>
                  <a:gd name="T93" fmla="*/ 217 h 1949"/>
                  <a:gd name="T94" fmla="*/ 171 w 869"/>
                  <a:gd name="T95" fmla="*/ 178 h 1949"/>
                  <a:gd name="T96" fmla="*/ 177 w 869"/>
                  <a:gd name="T97" fmla="*/ 257 h 1949"/>
                  <a:gd name="T98" fmla="*/ 63 w 869"/>
                  <a:gd name="T99" fmla="*/ 109 h 1949"/>
                  <a:gd name="T100" fmla="*/ 34 w 869"/>
                  <a:gd name="T101" fmla="*/ 92 h 1949"/>
                  <a:gd name="T102" fmla="*/ 22 w 869"/>
                  <a:gd name="T103" fmla="*/ 12 h 1949"/>
                  <a:gd name="T104" fmla="*/ 91 w 869"/>
                  <a:gd name="T105" fmla="*/ 52 h 1949"/>
                  <a:gd name="T106" fmla="*/ 63 w 869"/>
                  <a:gd name="T107" fmla="*/ 109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9" h="1949">
                    <a:moveTo>
                      <a:pt x="828" y="1948"/>
                    </a:moveTo>
                    <a:lnTo>
                      <a:pt x="828" y="1948"/>
                    </a:lnTo>
                    <a:cubicBezTo>
                      <a:pt x="811" y="1948"/>
                      <a:pt x="794" y="1937"/>
                      <a:pt x="794" y="1920"/>
                    </a:cubicBezTo>
                    <a:cubicBezTo>
                      <a:pt x="782" y="1886"/>
                      <a:pt x="782" y="1886"/>
                      <a:pt x="782" y="1886"/>
                    </a:cubicBezTo>
                    <a:cubicBezTo>
                      <a:pt x="782" y="1869"/>
                      <a:pt x="794" y="1846"/>
                      <a:pt x="811" y="1840"/>
                    </a:cubicBezTo>
                    <a:cubicBezTo>
                      <a:pt x="828" y="1840"/>
                      <a:pt x="851" y="1851"/>
                      <a:pt x="857" y="1869"/>
                    </a:cubicBezTo>
                    <a:cubicBezTo>
                      <a:pt x="862" y="1903"/>
                      <a:pt x="862" y="1903"/>
                      <a:pt x="862" y="1903"/>
                    </a:cubicBezTo>
                    <a:cubicBezTo>
                      <a:pt x="868" y="1926"/>
                      <a:pt x="857" y="1943"/>
                      <a:pt x="834" y="1948"/>
                    </a:cubicBezTo>
                    <a:lnTo>
                      <a:pt x="828" y="1948"/>
                    </a:lnTo>
                    <a:close/>
                    <a:moveTo>
                      <a:pt x="782" y="1771"/>
                    </a:moveTo>
                    <a:lnTo>
                      <a:pt x="782" y="1771"/>
                    </a:lnTo>
                    <a:cubicBezTo>
                      <a:pt x="771" y="1771"/>
                      <a:pt x="754" y="1760"/>
                      <a:pt x="748" y="1743"/>
                    </a:cubicBezTo>
                    <a:cubicBezTo>
                      <a:pt x="742" y="1709"/>
                      <a:pt x="742" y="1709"/>
                      <a:pt x="742" y="1709"/>
                    </a:cubicBezTo>
                    <a:cubicBezTo>
                      <a:pt x="737" y="1691"/>
                      <a:pt x="748" y="1669"/>
                      <a:pt x="765" y="1669"/>
                    </a:cubicBezTo>
                    <a:cubicBezTo>
                      <a:pt x="788" y="1663"/>
                      <a:pt x="805" y="1674"/>
                      <a:pt x="811" y="1691"/>
                    </a:cubicBezTo>
                    <a:cubicBezTo>
                      <a:pt x="817" y="1726"/>
                      <a:pt x="817" y="1726"/>
                      <a:pt x="817" y="1726"/>
                    </a:cubicBezTo>
                    <a:cubicBezTo>
                      <a:pt x="822" y="1743"/>
                      <a:pt x="811" y="1766"/>
                      <a:pt x="794" y="1771"/>
                    </a:cubicBezTo>
                    <a:cubicBezTo>
                      <a:pt x="788" y="1771"/>
                      <a:pt x="788" y="1771"/>
                      <a:pt x="782" y="1771"/>
                    </a:cubicBezTo>
                    <a:close/>
                    <a:moveTo>
                      <a:pt x="737" y="1594"/>
                    </a:moveTo>
                    <a:lnTo>
                      <a:pt x="737" y="1594"/>
                    </a:lnTo>
                    <a:cubicBezTo>
                      <a:pt x="720" y="1594"/>
                      <a:pt x="708" y="1583"/>
                      <a:pt x="702" y="1571"/>
                    </a:cubicBezTo>
                    <a:cubicBezTo>
                      <a:pt x="691" y="1537"/>
                      <a:pt x="691" y="1537"/>
                      <a:pt x="691" y="1537"/>
                    </a:cubicBezTo>
                    <a:cubicBezTo>
                      <a:pt x="685" y="1514"/>
                      <a:pt x="697" y="1497"/>
                      <a:pt x="714" y="1491"/>
                    </a:cubicBezTo>
                    <a:cubicBezTo>
                      <a:pt x="737" y="1486"/>
                      <a:pt x="754" y="1497"/>
                      <a:pt x="759" y="1514"/>
                    </a:cubicBezTo>
                    <a:cubicBezTo>
                      <a:pt x="771" y="1549"/>
                      <a:pt x="771" y="1549"/>
                      <a:pt x="771" y="1549"/>
                    </a:cubicBezTo>
                    <a:cubicBezTo>
                      <a:pt x="777" y="1571"/>
                      <a:pt x="765" y="1588"/>
                      <a:pt x="748" y="1594"/>
                    </a:cubicBezTo>
                    <a:cubicBezTo>
                      <a:pt x="742" y="1594"/>
                      <a:pt x="742" y="1594"/>
                      <a:pt x="737" y="1594"/>
                    </a:cubicBezTo>
                    <a:close/>
                    <a:moveTo>
                      <a:pt x="685" y="1423"/>
                    </a:moveTo>
                    <a:lnTo>
                      <a:pt x="685" y="1423"/>
                    </a:lnTo>
                    <a:cubicBezTo>
                      <a:pt x="668" y="1423"/>
                      <a:pt x="657" y="1411"/>
                      <a:pt x="651" y="1394"/>
                    </a:cubicBezTo>
                    <a:cubicBezTo>
                      <a:pt x="639" y="1360"/>
                      <a:pt x="639" y="1360"/>
                      <a:pt x="639" y="1360"/>
                    </a:cubicBezTo>
                    <a:cubicBezTo>
                      <a:pt x="634" y="1343"/>
                      <a:pt x="639" y="1326"/>
                      <a:pt x="662" y="1320"/>
                    </a:cubicBezTo>
                    <a:cubicBezTo>
                      <a:pt x="679" y="1309"/>
                      <a:pt x="697" y="1320"/>
                      <a:pt x="708" y="1337"/>
                    </a:cubicBezTo>
                    <a:cubicBezTo>
                      <a:pt x="720" y="1377"/>
                      <a:pt x="720" y="1377"/>
                      <a:pt x="720" y="1377"/>
                    </a:cubicBezTo>
                    <a:cubicBezTo>
                      <a:pt x="725" y="1394"/>
                      <a:pt x="714" y="1411"/>
                      <a:pt x="697" y="1417"/>
                    </a:cubicBezTo>
                    <a:cubicBezTo>
                      <a:pt x="691" y="1423"/>
                      <a:pt x="685" y="1423"/>
                      <a:pt x="685" y="1423"/>
                    </a:cubicBezTo>
                    <a:close/>
                    <a:moveTo>
                      <a:pt x="622" y="1252"/>
                    </a:moveTo>
                    <a:lnTo>
                      <a:pt x="622" y="1252"/>
                    </a:lnTo>
                    <a:cubicBezTo>
                      <a:pt x="611" y="1252"/>
                      <a:pt x="594" y="1240"/>
                      <a:pt x="588" y="1223"/>
                    </a:cubicBezTo>
                    <a:cubicBezTo>
                      <a:pt x="577" y="1194"/>
                      <a:pt x="577" y="1194"/>
                      <a:pt x="577" y="1194"/>
                    </a:cubicBezTo>
                    <a:cubicBezTo>
                      <a:pt x="571" y="1171"/>
                      <a:pt x="582" y="1154"/>
                      <a:pt x="599" y="1149"/>
                    </a:cubicBezTo>
                    <a:cubicBezTo>
                      <a:pt x="617" y="1137"/>
                      <a:pt x="639" y="1149"/>
                      <a:pt x="645" y="1166"/>
                    </a:cubicBezTo>
                    <a:cubicBezTo>
                      <a:pt x="657" y="1200"/>
                      <a:pt x="657" y="1200"/>
                      <a:pt x="657" y="1200"/>
                    </a:cubicBezTo>
                    <a:cubicBezTo>
                      <a:pt x="662" y="1217"/>
                      <a:pt x="657" y="1240"/>
                      <a:pt x="634" y="1246"/>
                    </a:cubicBezTo>
                    <a:cubicBezTo>
                      <a:pt x="634" y="1246"/>
                      <a:pt x="628" y="1252"/>
                      <a:pt x="622" y="1252"/>
                    </a:cubicBezTo>
                    <a:close/>
                    <a:moveTo>
                      <a:pt x="560" y="1080"/>
                    </a:moveTo>
                    <a:lnTo>
                      <a:pt x="560" y="1080"/>
                    </a:lnTo>
                    <a:cubicBezTo>
                      <a:pt x="548" y="1080"/>
                      <a:pt x="531" y="1069"/>
                      <a:pt x="525" y="1057"/>
                    </a:cubicBezTo>
                    <a:cubicBezTo>
                      <a:pt x="514" y="1023"/>
                      <a:pt x="514" y="1023"/>
                      <a:pt x="514" y="1023"/>
                    </a:cubicBezTo>
                    <a:cubicBezTo>
                      <a:pt x="508" y="1006"/>
                      <a:pt x="514" y="983"/>
                      <a:pt x="531" y="977"/>
                    </a:cubicBezTo>
                    <a:cubicBezTo>
                      <a:pt x="554" y="971"/>
                      <a:pt x="571" y="977"/>
                      <a:pt x="577" y="994"/>
                    </a:cubicBezTo>
                    <a:cubicBezTo>
                      <a:pt x="594" y="1029"/>
                      <a:pt x="594" y="1029"/>
                      <a:pt x="594" y="1029"/>
                    </a:cubicBezTo>
                    <a:cubicBezTo>
                      <a:pt x="599" y="1046"/>
                      <a:pt x="594" y="1069"/>
                      <a:pt x="571" y="1074"/>
                    </a:cubicBezTo>
                    <a:cubicBezTo>
                      <a:pt x="571" y="1080"/>
                      <a:pt x="565" y="1080"/>
                      <a:pt x="560" y="1080"/>
                    </a:cubicBezTo>
                    <a:close/>
                    <a:moveTo>
                      <a:pt x="491" y="909"/>
                    </a:moveTo>
                    <a:lnTo>
                      <a:pt x="491" y="909"/>
                    </a:lnTo>
                    <a:cubicBezTo>
                      <a:pt x="474" y="909"/>
                      <a:pt x="462" y="903"/>
                      <a:pt x="457" y="892"/>
                    </a:cubicBezTo>
                    <a:cubicBezTo>
                      <a:pt x="445" y="857"/>
                      <a:pt x="445" y="857"/>
                      <a:pt x="445" y="857"/>
                    </a:cubicBezTo>
                    <a:cubicBezTo>
                      <a:pt x="434" y="840"/>
                      <a:pt x="445" y="817"/>
                      <a:pt x="462" y="812"/>
                    </a:cubicBezTo>
                    <a:cubicBezTo>
                      <a:pt x="480" y="800"/>
                      <a:pt x="502" y="812"/>
                      <a:pt x="508" y="829"/>
                    </a:cubicBezTo>
                    <a:cubicBezTo>
                      <a:pt x="520" y="863"/>
                      <a:pt x="520" y="863"/>
                      <a:pt x="520" y="863"/>
                    </a:cubicBezTo>
                    <a:cubicBezTo>
                      <a:pt x="531" y="880"/>
                      <a:pt x="520" y="897"/>
                      <a:pt x="502" y="909"/>
                    </a:cubicBezTo>
                    <a:cubicBezTo>
                      <a:pt x="497" y="909"/>
                      <a:pt x="497" y="909"/>
                      <a:pt x="491" y="909"/>
                    </a:cubicBezTo>
                    <a:close/>
                    <a:moveTo>
                      <a:pt x="417" y="743"/>
                    </a:moveTo>
                    <a:lnTo>
                      <a:pt x="417" y="743"/>
                    </a:lnTo>
                    <a:cubicBezTo>
                      <a:pt x="400" y="743"/>
                      <a:pt x="388" y="737"/>
                      <a:pt x="382" y="726"/>
                    </a:cubicBezTo>
                    <a:cubicBezTo>
                      <a:pt x="365" y="692"/>
                      <a:pt x="365" y="692"/>
                      <a:pt x="365" y="692"/>
                    </a:cubicBezTo>
                    <a:cubicBezTo>
                      <a:pt x="360" y="674"/>
                      <a:pt x="365" y="652"/>
                      <a:pt x="382" y="646"/>
                    </a:cubicBezTo>
                    <a:cubicBezTo>
                      <a:pt x="400" y="635"/>
                      <a:pt x="422" y="646"/>
                      <a:pt x="428" y="663"/>
                    </a:cubicBezTo>
                    <a:cubicBezTo>
                      <a:pt x="445" y="692"/>
                      <a:pt x="445" y="692"/>
                      <a:pt x="445" y="692"/>
                    </a:cubicBezTo>
                    <a:cubicBezTo>
                      <a:pt x="457" y="714"/>
                      <a:pt x="445" y="732"/>
                      <a:pt x="428" y="743"/>
                    </a:cubicBezTo>
                    <a:cubicBezTo>
                      <a:pt x="422" y="743"/>
                      <a:pt x="422" y="743"/>
                      <a:pt x="417" y="743"/>
                    </a:cubicBezTo>
                    <a:close/>
                    <a:moveTo>
                      <a:pt x="337" y="583"/>
                    </a:moveTo>
                    <a:lnTo>
                      <a:pt x="337" y="583"/>
                    </a:lnTo>
                    <a:cubicBezTo>
                      <a:pt x="320" y="583"/>
                      <a:pt x="308" y="577"/>
                      <a:pt x="302" y="560"/>
                    </a:cubicBezTo>
                    <a:cubicBezTo>
                      <a:pt x="285" y="532"/>
                      <a:pt x="285" y="532"/>
                      <a:pt x="285" y="532"/>
                    </a:cubicBezTo>
                    <a:cubicBezTo>
                      <a:pt x="280" y="514"/>
                      <a:pt x="285" y="492"/>
                      <a:pt x="302" y="480"/>
                    </a:cubicBezTo>
                    <a:cubicBezTo>
                      <a:pt x="320" y="475"/>
                      <a:pt x="342" y="480"/>
                      <a:pt x="348" y="497"/>
                    </a:cubicBezTo>
                    <a:cubicBezTo>
                      <a:pt x="365" y="532"/>
                      <a:pt x="365" y="532"/>
                      <a:pt x="365" y="532"/>
                    </a:cubicBezTo>
                    <a:cubicBezTo>
                      <a:pt x="377" y="549"/>
                      <a:pt x="365" y="572"/>
                      <a:pt x="348" y="577"/>
                    </a:cubicBezTo>
                    <a:cubicBezTo>
                      <a:pt x="342" y="583"/>
                      <a:pt x="337" y="583"/>
                      <a:pt x="337" y="583"/>
                    </a:cubicBezTo>
                    <a:close/>
                    <a:moveTo>
                      <a:pt x="251" y="423"/>
                    </a:moveTo>
                    <a:lnTo>
                      <a:pt x="251" y="423"/>
                    </a:lnTo>
                    <a:cubicBezTo>
                      <a:pt x="234" y="423"/>
                      <a:pt x="222" y="412"/>
                      <a:pt x="217" y="400"/>
                    </a:cubicBezTo>
                    <a:cubicBezTo>
                      <a:pt x="200" y="372"/>
                      <a:pt x="200" y="372"/>
                      <a:pt x="200" y="372"/>
                    </a:cubicBezTo>
                    <a:cubicBezTo>
                      <a:pt x="188" y="354"/>
                      <a:pt x="194" y="332"/>
                      <a:pt x="211" y="320"/>
                    </a:cubicBezTo>
                    <a:cubicBezTo>
                      <a:pt x="228" y="315"/>
                      <a:pt x="251" y="320"/>
                      <a:pt x="263" y="337"/>
                    </a:cubicBezTo>
                    <a:cubicBezTo>
                      <a:pt x="280" y="366"/>
                      <a:pt x="280" y="366"/>
                      <a:pt x="280" y="366"/>
                    </a:cubicBezTo>
                    <a:cubicBezTo>
                      <a:pt x="291" y="383"/>
                      <a:pt x="285" y="406"/>
                      <a:pt x="268" y="417"/>
                    </a:cubicBezTo>
                    <a:cubicBezTo>
                      <a:pt x="263" y="417"/>
                      <a:pt x="257" y="423"/>
                      <a:pt x="251" y="423"/>
                    </a:cubicBezTo>
                    <a:close/>
                    <a:moveTo>
                      <a:pt x="160" y="263"/>
                    </a:moveTo>
                    <a:lnTo>
                      <a:pt x="160" y="263"/>
                    </a:lnTo>
                    <a:cubicBezTo>
                      <a:pt x="148" y="263"/>
                      <a:pt x="137" y="257"/>
                      <a:pt x="125" y="246"/>
                    </a:cubicBezTo>
                    <a:cubicBezTo>
                      <a:pt x="108" y="217"/>
                      <a:pt x="108" y="217"/>
                      <a:pt x="108" y="217"/>
                    </a:cubicBezTo>
                    <a:cubicBezTo>
                      <a:pt x="97" y="200"/>
                      <a:pt x="103" y="178"/>
                      <a:pt x="120" y="166"/>
                    </a:cubicBezTo>
                    <a:cubicBezTo>
                      <a:pt x="137" y="155"/>
                      <a:pt x="160" y="160"/>
                      <a:pt x="171" y="178"/>
                    </a:cubicBezTo>
                    <a:cubicBezTo>
                      <a:pt x="188" y="212"/>
                      <a:pt x="188" y="212"/>
                      <a:pt x="188" y="212"/>
                    </a:cubicBezTo>
                    <a:cubicBezTo>
                      <a:pt x="200" y="229"/>
                      <a:pt x="194" y="246"/>
                      <a:pt x="177" y="257"/>
                    </a:cubicBezTo>
                    <a:cubicBezTo>
                      <a:pt x="171" y="263"/>
                      <a:pt x="165" y="263"/>
                      <a:pt x="160" y="263"/>
                    </a:cubicBezTo>
                    <a:close/>
                    <a:moveTo>
                      <a:pt x="63" y="109"/>
                    </a:moveTo>
                    <a:lnTo>
                      <a:pt x="63" y="109"/>
                    </a:lnTo>
                    <a:cubicBezTo>
                      <a:pt x="51" y="109"/>
                      <a:pt x="40" y="103"/>
                      <a:pt x="34" y="92"/>
                    </a:cubicBezTo>
                    <a:cubicBezTo>
                      <a:pt x="11" y="63"/>
                      <a:pt x="11" y="63"/>
                      <a:pt x="11" y="63"/>
                    </a:cubicBezTo>
                    <a:cubicBezTo>
                      <a:pt x="0" y="46"/>
                      <a:pt x="5" y="23"/>
                      <a:pt x="22" y="12"/>
                    </a:cubicBezTo>
                    <a:cubicBezTo>
                      <a:pt x="40" y="0"/>
                      <a:pt x="63" y="6"/>
                      <a:pt x="74" y="23"/>
                    </a:cubicBezTo>
                    <a:cubicBezTo>
                      <a:pt x="91" y="52"/>
                      <a:pt x="91" y="52"/>
                      <a:pt x="91" y="52"/>
                    </a:cubicBezTo>
                    <a:cubicBezTo>
                      <a:pt x="103" y="69"/>
                      <a:pt x="97" y="92"/>
                      <a:pt x="80" y="103"/>
                    </a:cubicBezTo>
                    <a:cubicBezTo>
                      <a:pt x="74" y="109"/>
                      <a:pt x="68" y="109"/>
                      <a:pt x="63" y="109"/>
                    </a:cubicBezTo>
                    <a:close/>
                  </a:path>
                </a:pathLst>
              </a:custGeom>
              <a:grpFill/>
              <a:ln>
                <a:noFill/>
              </a:ln>
              <a:effectLst/>
            </p:spPr>
            <p:txBody>
              <a:bodyPr anchor="ctr"/>
              <a:lstStyle/>
              <a:p>
                <a:pPr algn="ctr"/>
                <a:endParaRPr>
                  <a:latin typeface="+mn-lt"/>
                  <a:ea typeface="+mn-ea"/>
                  <a:cs typeface="+mn-ea"/>
                  <a:sym typeface="+mn-lt"/>
                </a:endParaRPr>
              </a:p>
            </p:txBody>
          </p:sp>
        </p:grpSp>
        <p:grpSp>
          <p:nvGrpSpPr>
            <p:cNvPr id="12" name="Group 129"/>
            <p:cNvGrpSpPr/>
            <p:nvPr/>
          </p:nvGrpSpPr>
          <p:grpSpPr>
            <a:xfrm>
              <a:off x="3999811" y="3522481"/>
              <a:ext cx="702645" cy="647046"/>
              <a:chOff x="12764714" y="11316975"/>
              <a:chExt cx="1265763" cy="1166061"/>
            </a:xfrm>
            <a:solidFill>
              <a:schemeClr val="accent2"/>
            </a:solidFill>
          </p:grpSpPr>
          <p:sp>
            <p:nvSpPr>
              <p:cNvPr id="68" name="Freeform: Shape 130"/>
              <p:cNvSpPr/>
              <p:nvPr/>
            </p:nvSpPr>
            <p:spPr bwMode="auto">
              <a:xfrm>
                <a:off x="12814940" y="11355197"/>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grpFill/>
              <a:ln>
                <a:noFill/>
              </a:ln>
              <a:effectLst/>
            </p:spPr>
            <p:txBody>
              <a:bodyPr anchor="ctr"/>
              <a:lstStyle/>
              <a:p>
                <a:pPr algn="ctr"/>
                <a:endParaRPr dirty="0">
                  <a:latin typeface="+mn-lt"/>
                  <a:ea typeface="+mn-ea"/>
                  <a:cs typeface="+mn-ea"/>
                  <a:sym typeface="+mn-lt"/>
                </a:endParaRPr>
              </a:p>
            </p:txBody>
          </p:sp>
          <p:sp>
            <p:nvSpPr>
              <p:cNvPr id="69" name="Freeform: Shape 131"/>
              <p:cNvSpPr/>
              <p:nvPr/>
            </p:nvSpPr>
            <p:spPr bwMode="auto">
              <a:xfrm>
                <a:off x="12764714" y="11316975"/>
                <a:ext cx="1265763" cy="1166061"/>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grpFill/>
              <a:ln>
                <a:noFill/>
              </a:ln>
              <a:effectLst/>
            </p:spPr>
            <p:txBody>
              <a:bodyPr anchor="ctr"/>
              <a:lstStyle/>
              <a:p>
                <a:pPr algn="ctr"/>
                <a:endParaRPr>
                  <a:latin typeface="+mn-lt"/>
                  <a:ea typeface="+mn-ea"/>
                  <a:cs typeface="+mn-ea"/>
                  <a:sym typeface="+mn-lt"/>
                </a:endParaRPr>
              </a:p>
            </p:txBody>
          </p:sp>
        </p:grpSp>
        <p:grpSp>
          <p:nvGrpSpPr>
            <p:cNvPr id="13" name="Group 132"/>
            <p:cNvGrpSpPr/>
            <p:nvPr/>
          </p:nvGrpSpPr>
          <p:grpSpPr>
            <a:xfrm>
              <a:off x="3624192" y="4590135"/>
              <a:ext cx="702645" cy="647045"/>
              <a:chOff x="13296064" y="10607541"/>
              <a:chExt cx="1265763" cy="1166060"/>
            </a:xfrm>
          </p:grpSpPr>
          <p:sp>
            <p:nvSpPr>
              <p:cNvPr id="66" name="Freeform: Shape 133"/>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a:effectLst/>
            </p:spPr>
            <p:txBody>
              <a:bodyPr anchor="ctr"/>
              <a:lstStyle/>
              <a:p>
                <a:pPr algn="ctr"/>
                <a:endParaRPr>
                  <a:latin typeface="+mn-lt"/>
                  <a:ea typeface="+mn-ea"/>
                  <a:cs typeface="+mn-ea"/>
                  <a:sym typeface="+mn-lt"/>
                </a:endParaRPr>
              </a:p>
            </p:txBody>
          </p:sp>
          <p:sp>
            <p:nvSpPr>
              <p:cNvPr id="67" name="Freeform: Shape 134"/>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1"/>
              </a:solidFill>
              <a:ln>
                <a:noFill/>
              </a:ln>
              <a:effectLst/>
            </p:spPr>
            <p:txBody>
              <a:bodyPr anchor="ctr"/>
              <a:lstStyle/>
              <a:p>
                <a:pPr algn="ctr"/>
                <a:endParaRPr>
                  <a:latin typeface="+mn-lt"/>
                  <a:ea typeface="+mn-ea"/>
                  <a:cs typeface="+mn-ea"/>
                  <a:sym typeface="+mn-lt"/>
                </a:endParaRPr>
              </a:p>
            </p:txBody>
          </p:sp>
        </p:grpSp>
        <p:sp>
          <p:nvSpPr>
            <p:cNvPr id="14" name="Freeform: Shape 135"/>
            <p:cNvSpPr/>
            <p:nvPr/>
          </p:nvSpPr>
          <p:spPr bwMode="auto">
            <a:xfrm>
              <a:off x="3815863" y="4760335"/>
              <a:ext cx="288662" cy="291171"/>
            </a:xfrm>
            <a:custGeom>
              <a:avLst/>
              <a:gdLst>
                <a:gd name="T0" fmla="*/ 23 w 909"/>
                <a:gd name="T1" fmla="*/ 292 h 916"/>
                <a:gd name="T2" fmla="*/ 23 w 909"/>
                <a:gd name="T3" fmla="*/ 292 h 916"/>
                <a:gd name="T4" fmla="*/ 0 w 909"/>
                <a:gd name="T5" fmla="*/ 332 h 916"/>
                <a:gd name="T6" fmla="*/ 0 w 909"/>
                <a:gd name="T7" fmla="*/ 863 h 916"/>
                <a:gd name="T8" fmla="*/ 51 w 909"/>
                <a:gd name="T9" fmla="*/ 915 h 916"/>
                <a:gd name="T10" fmla="*/ 862 w 909"/>
                <a:gd name="T11" fmla="*/ 915 h 916"/>
                <a:gd name="T12" fmla="*/ 908 w 909"/>
                <a:gd name="T13" fmla="*/ 863 h 916"/>
                <a:gd name="T14" fmla="*/ 908 w 909"/>
                <a:gd name="T15" fmla="*/ 332 h 916"/>
                <a:gd name="T16" fmla="*/ 885 w 909"/>
                <a:gd name="T17" fmla="*/ 292 h 916"/>
                <a:gd name="T18" fmla="*/ 480 w 909"/>
                <a:gd name="T19" fmla="*/ 12 h 916"/>
                <a:gd name="T20" fmla="*/ 434 w 909"/>
                <a:gd name="T21" fmla="*/ 12 h 916"/>
                <a:gd name="T22" fmla="*/ 23 w 909"/>
                <a:gd name="T23" fmla="*/ 292 h 916"/>
                <a:gd name="T24" fmla="*/ 74 w 909"/>
                <a:gd name="T25" fmla="*/ 429 h 916"/>
                <a:gd name="T26" fmla="*/ 74 w 909"/>
                <a:gd name="T27" fmla="*/ 429 h 916"/>
                <a:gd name="T28" fmla="*/ 314 w 909"/>
                <a:gd name="T29" fmla="*/ 595 h 916"/>
                <a:gd name="T30" fmla="*/ 74 w 909"/>
                <a:gd name="T31" fmla="*/ 755 h 916"/>
                <a:gd name="T32" fmla="*/ 74 w 909"/>
                <a:gd name="T33" fmla="*/ 429 h 916"/>
                <a:gd name="T34" fmla="*/ 377 w 909"/>
                <a:gd name="T35" fmla="*/ 549 h 916"/>
                <a:gd name="T36" fmla="*/ 377 w 909"/>
                <a:gd name="T37" fmla="*/ 549 h 916"/>
                <a:gd name="T38" fmla="*/ 74 w 909"/>
                <a:gd name="T39" fmla="*/ 343 h 916"/>
                <a:gd name="T40" fmla="*/ 457 w 909"/>
                <a:gd name="T41" fmla="*/ 81 h 916"/>
                <a:gd name="T42" fmla="*/ 840 w 909"/>
                <a:gd name="T43" fmla="*/ 338 h 916"/>
                <a:gd name="T44" fmla="*/ 537 w 909"/>
                <a:gd name="T45" fmla="*/ 549 h 916"/>
                <a:gd name="T46" fmla="*/ 480 w 909"/>
                <a:gd name="T47" fmla="*/ 509 h 916"/>
                <a:gd name="T48" fmla="*/ 434 w 909"/>
                <a:gd name="T49" fmla="*/ 509 h 916"/>
                <a:gd name="T50" fmla="*/ 377 w 909"/>
                <a:gd name="T51" fmla="*/ 549 h 916"/>
                <a:gd name="T52" fmla="*/ 600 w 909"/>
                <a:gd name="T53" fmla="*/ 595 h 916"/>
                <a:gd name="T54" fmla="*/ 600 w 909"/>
                <a:gd name="T55" fmla="*/ 595 h 916"/>
                <a:gd name="T56" fmla="*/ 840 w 909"/>
                <a:gd name="T57" fmla="*/ 423 h 916"/>
                <a:gd name="T58" fmla="*/ 840 w 909"/>
                <a:gd name="T59" fmla="*/ 760 h 916"/>
                <a:gd name="T60" fmla="*/ 600 w 909"/>
                <a:gd name="T61" fmla="*/ 595 h 916"/>
                <a:gd name="T62" fmla="*/ 840 w 909"/>
                <a:gd name="T63" fmla="*/ 840 h 916"/>
                <a:gd name="T64" fmla="*/ 840 w 909"/>
                <a:gd name="T65" fmla="*/ 840 h 916"/>
                <a:gd name="T66" fmla="*/ 457 w 909"/>
                <a:gd name="T67" fmla="*/ 583 h 916"/>
                <a:gd name="T68" fmla="*/ 74 w 909"/>
                <a:gd name="T69" fmla="*/ 840 h 916"/>
                <a:gd name="T70" fmla="*/ 840 w 909"/>
                <a:gd name="T71" fmla="*/ 84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9" h="916">
                  <a:moveTo>
                    <a:pt x="23" y="292"/>
                  </a:moveTo>
                  <a:lnTo>
                    <a:pt x="23" y="292"/>
                  </a:lnTo>
                  <a:cubicBezTo>
                    <a:pt x="11" y="303"/>
                    <a:pt x="0" y="315"/>
                    <a:pt x="0" y="332"/>
                  </a:cubicBezTo>
                  <a:cubicBezTo>
                    <a:pt x="0" y="509"/>
                    <a:pt x="0" y="686"/>
                    <a:pt x="0" y="863"/>
                  </a:cubicBezTo>
                  <a:cubicBezTo>
                    <a:pt x="0" y="892"/>
                    <a:pt x="23" y="915"/>
                    <a:pt x="51" y="915"/>
                  </a:cubicBezTo>
                  <a:cubicBezTo>
                    <a:pt x="862" y="915"/>
                    <a:pt x="862" y="915"/>
                    <a:pt x="862" y="915"/>
                  </a:cubicBezTo>
                  <a:cubicBezTo>
                    <a:pt x="891" y="915"/>
                    <a:pt x="908" y="892"/>
                    <a:pt x="908" y="863"/>
                  </a:cubicBezTo>
                  <a:cubicBezTo>
                    <a:pt x="908" y="686"/>
                    <a:pt x="908" y="509"/>
                    <a:pt x="908" y="332"/>
                  </a:cubicBezTo>
                  <a:cubicBezTo>
                    <a:pt x="908" y="315"/>
                    <a:pt x="902" y="298"/>
                    <a:pt x="885" y="292"/>
                  </a:cubicBezTo>
                  <a:cubicBezTo>
                    <a:pt x="480" y="12"/>
                    <a:pt x="480" y="12"/>
                    <a:pt x="480" y="12"/>
                  </a:cubicBezTo>
                  <a:cubicBezTo>
                    <a:pt x="463" y="0"/>
                    <a:pt x="445" y="0"/>
                    <a:pt x="434" y="12"/>
                  </a:cubicBezTo>
                  <a:lnTo>
                    <a:pt x="23" y="292"/>
                  </a:lnTo>
                  <a:close/>
                  <a:moveTo>
                    <a:pt x="74" y="429"/>
                  </a:moveTo>
                  <a:lnTo>
                    <a:pt x="74" y="429"/>
                  </a:lnTo>
                  <a:cubicBezTo>
                    <a:pt x="314" y="595"/>
                    <a:pt x="314" y="595"/>
                    <a:pt x="314" y="595"/>
                  </a:cubicBezTo>
                  <a:cubicBezTo>
                    <a:pt x="74" y="755"/>
                    <a:pt x="74" y="755"/>
                    <a:pt x="74" y="755"/>
                  </a:cubicBezTo>
                  <a:lnTo>
                    <a:pt x="74" y="429"/>
                  </a:lnTo>
                  <a:close/>
                  <a:moveTo>
                    <a:pt x="377" y="549"/>
                  </a:moveTo>
                  <a:lnTo>
                    <a:pt x="377" y="549"/>
                  </a:lnTo>
                  <a:cubicBezTo>
                    <a:pt x="74" y="343"/>
                    <a:pt x="74" y="343"/>
                    <a:pt x="74" y="343"/>
                  </a:cubicBezTo>
                  <a:cubicBezTo>
                    <a:pt x="457" y="81"/>
                    <a:pt x="457" y="81"/>
                    <a:pt x="457" y="81"/>
                  </a:cubicBezTo>
                  <a:cubicBezTo>
                    <a:pt x="840" y="338"/>
                    <a:pt x="840" y="338"/>
                    <a:pt x="840" y="338"/>
                  </a:cubicBezTo>
                  <a:cubicBezTo>
                    <a:pt x="537" y="549"/>
                    <a:pt x="537" y="549"/>
                    <a:pt x="537" y="549"/>
                  </a:cubicBezTo>
                  <a:cubicBezTo>
                    <a:pt x="480" y="509"/>
                    <a:pt x="480" y="509"/>
                    <a:pt x="480" y="509"/>
                  </a:cubicBezTo>
                  <a:cubicBezTo>
                    <a:pt x="463" y="503"/>
                    <a:pt x="445" y="503"/>
                    <a:pt x="434" y="509"/>
                  </a:cubicBezTo>
                  <a:lnTo>
                    <a:pt x="377" y="549"/>
                  </a:lnTo>
                  <a:close/>
                  <a:moveTo>
                    <a:pt x="600" y="595"/>
                  </a:moveTo>
                  <a:lnTo>
                    <a:pt x="600" y="595"/>
                  </a:lnTo>
                  <a:cubicBezTo>
                    <a:pt x="840" y="423"/>
                    <a:pt x="840" y="423"/>
                    <a:pt x="840" y="423"/>
                  </a:cubicBezTo>
                  <a:cubicBezTo>
                    <a:pt x="840" y="760"/>
                    <a:pt x="840" y="760"/>
                    <a:pt x="840" y="760"/>
                  </a:cubicBezTo>
                  <a:lnTo>
                    <a:pt x="600" y="595"/>
                  </a:lnTo>
                  <a:close/>
                  <a:moveTo>
                    <a:pt x="840" y="840"/>
                  </a:moveTo>
                  <a:lnTo>
                    <a:pt x="840" y="840"/>
                  </a:lnTo>
                  <a:cubicBezTo>
                    <a:pt x="457" y="583"/>
                    <a:pt x="457" y="583"/>
                    <a:pt x="457" y="583"/>
                  </a:cubicBezTo>
                  <a:cubicBezTo>
                    <a:pt x="74" y="840"/>
                    <a:pt x="74" y="840"/>
                    <a:pt x="74" y="840"/>
                  </a:cubicBezTo>
                  <a:lnTo>
                    <a:pt x="840" y="840"/>
                  </a:lnTo>
                  <a:close/>
                </a:path>
              </a:pathLst>
            </a:custGeom>
            <a:solidFill>
              <a:schemeClr val="bg1"/>
            </a:solidFill>
            <a:ln>
              <a:noFill/>
            </a:ln>
            <a:effectLst/>
          </p:spPr>
          <p:txBody>
            <a:bodyPr anchor="ctr"/>
            <a:lstStyle/>
            <a:p>
              <a:pPr algn="ctr"/>
              <a:endParaRPr dirty="0">
                <a:latin typeface="+mn-lt"/>
                <a:ea typeface="+mn-ea"/>
                <a:cs typeface="+mn-ea"/>
                <a:sym typeface="+mn-lt"/>
              </a:endParaRPr>
            </a:p>
          </p:txBody>
        </p:sp>
        <p:grpSp>
          <p:nvGrpSpPr>
            <p:cNvPr id="15" name="Group 137"/>
            <p:cNvGrpSpPr/>
            <p:nvPr/>
          </p:nvGrpSpPr>
          <p:grpSpPr>
            <a:xfrm>
              <a:off x="3417490" y="4827000"/>
              <a:ext cx="152076" cy="151915"/>
              <a:chOff x="8571240" y="5550087"/>
              <a:chExt cx="304072" cy="303870"/>
            </a:xfrm>
          </p:grpSpPr>
          <p:sp>
            <p:nvSpPr>
              <p:cNvPr id="62" name="Freeform: Shape 138"/>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p:spPr>
            <p:txBody>
              <a:bodyPr anchor="ctr"/>
              <a:lstStyle/>
              <a:p>
                <a:pPr algn="ctr"/>
                <a:endParaRPr>
                  <a:latin typeface="+mn-lt"/>
                  <a:ea typeface="+mn-ea"/>
                  <a:cs typeface="+mn-ea"/>
                  <a:sym typeface="+mn-lt"/>
                </a:endParaRPr>
              </a:p>
            </p:txBody>
          </p:sp>
          <p:grpSp>
            <p:nvGrpSpPr>
              <p:cNvPr id="63" name="Group 139"/>
              <p:cNvGrpSpPr/>
              <p:nvPr/>
            </p:nvGrpSpPr>
            <p:grpSpPr>
              <a:xfrm>
                <a:off x="8633181" y="5620427"/>
                <a:ext cx="183006" cy="180070"/>
                <a:chOff x="8633181" y="5620427"/>
                <a:chExt cx="183006" cy="180070"/>
              </a:xfrm>
              <a:solidFill>
                <a:schemeClr val="bg1"/>
              </a:solidFill>
            </p:grpSpPr>
            <p:sp>
              <p:nvSpPr>
                <p:cNvPr id="64" name="Freeform: Shape 140"/>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p:spPr>
              <p:txBody>
                <a:bodyPr anchor="ctr"/>
                <a:lstStyle/>
                <a:p>
                  <a:pPr algn="ctr"/>
                  <a:endParaRPr>
                    <a:latin typeface="+mn-lt"/>
                    <a:ea typeface="+mn-ea"/>
                    <a:cs typeface="+mn-ea"/>
                    <a:sym typeface="+mn-lt"/>
                  </a:endParaRPr>
                </a:p>
              </p:txBody>
            </p:sp>
            <p:sp>
              <p:nvSpPr>
                <p:cNvPr id="65" name="Freeform: Shape 14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p:spPr>
              <p:txBody>
                <a:bodyPr anchor="ctr"/>
                <a:lstStyle/>
                <a:p>
                  <a:pPr algn="ctr"/>
                  <a:endParaRPr>
                    <a:latin typeface="+mn-lt"/>
                    <a:ea typeface="+mn-ea"/>
                    <a:cs typeface="+mn-ea"/>
                    <a:sym typeface="+mn-lt"/>
                  </a:endParaRPr>
                </a:p>
              </p:txBody>
            </p:sp>
          </p:grpSp>
        </p:grpSp>
        <p:grpSp>
          <p:nvGrpSpPr>
            <p:cNvPr id="16" name="Group 142"/>
            <p:cNvGrpSpPr/>
            <p:nvPr/>
          </p:nvGrpSpPr>
          <p:grpSpPr>
            <a:xfrm>
              <a:off x="8060618" y="4600759"/>
              <a:ext cx="702645" cy="647045"/>
              <a:chOff x="13296064" y="10607541"/>
              <a:chExt cx="1265763" cy="1166060"/>
            </a:xfrm>
          </p:grpSpPr>
          <p:sp>
            <p:nvSpPr>
              <p:cNvPr id="60" name="Freeform: Shape 143"/>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5"/>
              </a:solidFill>
              <a:ln>
                <a:noFill/>
              </a:ln>
              <a:effectLst/>
            </p:spPr>
            <p:txBody>
              <a:bodyPr anchor="ctr"/>
              <a:lstStyle/>
              <a:p>
                <a:pPr algn="ctr"/>
                <a:endParaRPr>
                  <a:latin typeface="+mn-lt"/>
                  <a:ea typeface="+mn-ea"/>
                  <a:cs typeface="+mn-ea"/>
                  <a:sym typeface="+mn-lt"/>
                </a:endParaRPr>
              </a:p>
            </p:txBody>
          </p:sp>
          <p:sp>
            <p:nvSpPr>
              <p:cNvPr id="61" name="Freeform: Shape 144"/>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5"/>
              </a:solidFill>
              <a:ln>
                <a:noFill/>
              </a:ln>
              <a:effectLst/>
            </p:spPr>
            <p:txBody>
              <a:bodyPr anchor="ctr"/>
              <a:lstStyle/>
              <a:p>
                <a:pPr algn="ctr"/>
                <a:endParaRPr>
                  <a:latin typeface="+mn-lt"/>
                  <a:ea typeface="+mn-ea"/>
                  <a:cs typeface="+mn-ea"/>
                  <a:sym typeface="+mn-lt"/>
                </a:endParaRPr>
              </a:p>
            </p:txBody>
          </p:sp>
        </p:grpSp>
        <p:grpSp>
          <p:nvGrpSpPr>
            <p:cNvPr id="17" name="Group 146"/>
            <p:cNvGrpSpPr/>
            <p:nvPr/>
          </p:nvGrpSpPr>
          <p:grpSpPr>
            <a:xfrm>
              <a:off x="8790914" y="4873324"/>
              <a:ext cx="122506" cy="116750"/>
              <a:chOff x="8571240" y="5620427"/>
              <a:chExt cx="244947" cy="233530"/>
            </a:xfrm>
          </p:grpSpPr>
          <p:sp>
            <p:nvSpPr>
              <p:cNvPr id="56" name="Freeform: Shape 147"/>
              <p:cNvSpPr/>
              <p:nvPr/>
            </p:nvSpPr>
            <p:spPr bwMode="auto">
              <a:xfrm>
                <a:off x="8571240" y="5664928"/>
                <a:ext cx="171583" cy="189029"/>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p:spPr>
            <p:txBody>
              <a:bodyPr anchor="ctr"/>
              <a:lstStyle/>
              <a:p>
                <a:pPr algn="ctr"/>
                <a:endParaRPr>
                  <a:latin typeface="+mn-lt"/>
                  <a:ea typeface="+mn-ea"/>
                  <a:cs typeface="+mn-ea"/>
                  <a:sym typeface="+mn-lt"/>
                </a:endParaRPr>
              </a:p>
            </p:txBody>
          </p:sp>
          <p:grpSp>
            <p:nvGrpSpPr>
              <p:cNvPr id="57" name="Group 148"/>
              <p:cNvGrpSpPr/>
              <p:nvPr/>
            </p:nvGrpSpPr>
            <p:grpSpPr>
              <a:xfrm>
                <a:off x="8633181" y="5620427"/>
                <a:ext cx="183006" cy="180070"/>
                <a:chOff x="8633181" y="5620427"/>
                <a:chExt cx="183006" cy="180070"/>
              </a:xfrm>
              <a:solidFill>
                <a:schemeClr val="bg1"/>
              </a:solidFill>
            </p:grpSpPr>
            <p:sp>
              <p:nvSpPr>
                <p:cNvPr id="58" name="Freeform: Shape 149"/>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p:spPr>
              <p:txBody>
                <a:bodyPr anchor="ctr"/>
                <a:lstStyle/>
                <a:p>
                  <a:pPr algn="ctr"/>
                  <a:endParaRPr>
                    <a:latin typeface="+mn-lt"/>
                    <a:ea typeface="+mn-ea"/>
                    <a:cs typeface="+mn-ea"/>
                    <a:sym typeface="+mn-lt"/>
                  </a:endParaRPr>
                </a:p>
              </p:txBody>
            </p:sp>
            <p:sp>
              <p:nvSpPr>
                <p:cNvPr id="59" name="Freeform: Shape 150"/>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p:spPr>
              <p:txBody>
                <a:bodyPr anchor="ctr"/>
                <a:lstStyle/>
                <a:p>
                  <a:pPr algn="ctr"/>
                  <a:endParaRPr>
                    <a:latin typeface="+mn-lt"/>
                    <a:ea typeface="+mn-ea"/>
                    <a:cs typeface="+mn-ea"/>
                    <a:sym typeface="+mn-lt"/>
                  </a:endParaRPr>
                </a:p>
              </p:txBody>
            </p:sp>
          </p:grpSp>
        </p:grpSp>
        <p:grpSp>
          <p:nvGrpSpPr>
            <p:cNvPr id="52" name="Group 152"/>
            <p:cNvGrpSpPr/>
            <p:nvPr/>
          </p:nvGrpSpPr>
          <p:grpSpPr>
            <a:xfrm>
              <a:off x="7787432" y="3536873"/>
              <a:ext cx="702645" cy="647045"/>
              <a:chOff x="14029555" y="11342794"/>
              <a:chExt cx="1265763" cy="1166061"/>
            </a:xfrm>
            <a:solidFill>
              <a:schemeClr val="accent2"/>
            </a:solidFill>
          </p:grpSpPr>
          <p:sp>
            <p:nvSpPr>
              <p:cNvPr id="54" name="Freeform: Shape 154"/>
              <p:cNvSpPr/>
              <p:nvPr/>
            </p:nvSpPr>
            <p:spPr bwMode="auto">
              <a:xfrm>
                <a:off x="14059271" y="11406169"/>
                <a:ext cx="1141472"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3"/>
              </a:solidFill>
              <a:ln w="9525" cap="flat">
                <a:solidFill>
                  <a:schemeClr val="accent3"/>
                </a:solidFill>
                <a:bevel/>
              </a:ln>
              <a:effectLst/>
            </p:spPr>
            <p:txBody>
              <a:bodyPr anchor="ctr"/>
              <a:lstStyle/>
              <a:p>
                <a:pPr algn="ctr"/>
                <a:endParaRPr>
                  <a:latin typeface="+mn-lt"/>
                  <a:ea typeface="+mn-ea"/>
                  <a:cs typeface="+mn-ea"/>
                  <a:sym typeface="+mn-lt"/>
                </a:endParaRPr>
              </a:p>
            </p:txBody>
          </p:sp>
          <p:sp>
            <p:nvSpPr>
              <p:cNvPr id="55" name="Freeform: Shape 155"/>
              <p:cNvSpPr/>
              <p:nvPr/>
            </p:nvSpPr>
            <p:spPr bwMode="auto">
              <a:xfrm>
                <a:off x="14029555" y="11342794"/>
                <a:ext cx="1265763" cy="1166061"/>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3"/>
              </a:solidFill>
              <a:ln w="9525" cap="flat">
                <a:noFill/>
                <a:bevel/>
              </a:ln>
              <a:effectLst/>
            </p:spPr>
            <p:txBody>
              <a:bodyPr anchor="ctr"/>
              <a:lstStyle/>
              <a:p>
                <a:pPr algn="ctr"/>
                <a:endParaRPr>
                  <a:latin typeface="+mn-lt"/>
                  <a:ea typeface="+mn-ea"/>
                  <a:cs typeface="+mn-ea"/>
                  <a:sym typeface="+mn-lt"/>
                </a:endParaRPr>
              </a:p>
            </p:txBody>
          </p:sp>
        </p:grpSp>
        <p:sp>
          <p:nvSpPr>
            <p:cNvPr id="19" name="Freeform: Shape 156"/>
            <p:cNvSpPr/>
            <p:nvPr/>
          </p:nvSpPr>
          <p:spPr bwMode="auto">
            <a:xfrm>
              <a:off x="4505902" y="3318414"/>
              <a:ext cx="266435" cy="266333"/>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p:spPr>
          <p:txBody>
            <a:bodyPr anchor="ctr"/>
            <a:lstStyle/>
            <a:p>
              <a:pPr algn="ctr"/>
              <a:endParaRPr dirty="0">
                <a:latin typeface="+mn-lt"/>
                <a:ea typeface="+mn-ea"/>
                <a:cs typeface="+mn-ea"/>
                <a:sym typeface="+mn-lt"/>
              </a:endParaRPr>
            </a:p>
          </p:txBody>
        </p:sp>
        <p:sp>
          <p:nvSpPr>
            <p:cNvPr id="20" name="Freeform: Shape 157"/>
            <p:cNvSpPr/>
            <p:nvPr/>
          </p:nvSpPr>
          <p:spPr bwMode="auto">
            <a:xfrm>
              <a:off x="8484207" y="4781435"/>
              <a:ext cx="67173" cy="67103"/>
            </a:xfrm>
            <a:custGeom>
              <a:avLst/>
              <a:gdLst>
                <a:gd name="T0" fmla="*/ 14 w 306"/>
                <a:gd name="T1" fmla="*/ 291 h 305"/>
                <a:gd name="T2" fmla="*/ 14 w 306"/>
                <a:gd name="T3" fmla="*/ 291 h 305"/>
                <a:gd name="T4" fmla="*/ 53 w 306"/>
                <a:gd name="T5" fmla="*/ 291 h 305"/>
                <a:gd name="T6" fmla="*/ 292 w 306"/>
                <a:gd name="T7" fmla="*/ 53 h 305"/>
                <a:gd name="T8" fmla="*/ 292 w 306"/>
                <a:gd name="T9" fmla="*/ 13 h 305"/>
                <a:gd name="T10" fmla="*/ 245 w 306"/>
                <a:gd name="T11" fmla="*/ 13 h 305"/>
                <a:gd name="T12" fmla="*/ 14 w 306"/>
                <a:gd name="T13" fmla="*/ 245 h 305"/>
                <a:gd name="T14" fmla="*/ 14 w 306"/>
                <a:gd name="T15" fmla="*/ 291 h 305"/>
                <a:gd name="T16" fmla="*/ 14 w 306"/>
                <a:gd name="T17" fmla="*/ 291 h 305"/>
                <a:gd name="T18" fmla="*/ 14 w 306"/>
                <a:gd name="T19" fmla="*/ 29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5">
                  <a:moveTo>
                    <a:pt x="14" y="291"/>
                  </a:moveTo>
                  <a:lnTo>
                    <a:pt x="14" y="291"/>
                  </a:lnTo>
                  <a:cubicBezTo>
                    <a:pt x="27" y="304"/>
                    <a:pt x="40" y="304"/>
                    <a:pt x="53" y="291"/>
                  </a:cubicBezTo>
                  <a:cubicBezTo>
                    <a:pt x="292" y="53"/>
                    <a:pt x="292" y="53"/>
                    <a:pt x="292" y="53"/>
                  </a:cubicBezTo>
                  <a:cubicBezTo>
                    <a:pt x="305" y="39"/>
                    <a:pt x="305" y="19"/>
                    <a:pt x="292" y="13"/>
                  </a:cubicBezTo>
                  <a:cubicBezTo>
                    <a:pt x="279" y="0"/>
                    <a:pt x="259" y="0"/>
                    <a:pt x="245" y="13"/>
                  </a:cubicBezTo>
                  <a:cubicBezTo>
                    <a:pt x="14" y="245"/>
                    <a:pt x="14" y="245"/>
                    <a:pt x="14" y="245"/>
                  </a:cubicBezTo>
                  <a:cubicBezTo>
                    <a:pt x="0" y="258"/>
                    <a:pt x="0" y="278"/>
                    <a:pt x="14" y="291"/>
                  </a:cubicBezTo>
                  <a:close/>
                  <a:moveTo>
                    <a:pt x="14" y="291"/>
                  </a:moveTo>
                  <a:lnTo>
                    <a:pt x="14" y="291"/>
                  </a:lnTo>
                  <a:close/>
                </a:path>
              </a:pathLst>
            </a:custGeom>
            <a:solidFill>
              <a:schemeClr val="bg1"/>
            </a:solidFill>
            <a:ln>
              <a:noFill/>
            </a:ln>
            <a:effectLst/>
          </p:spPr>
          <p:txBody>
            <a:bodyPr anchor="ctr"/>
            <a:lstStyle/>
            <a:p>
              <a:pPr algn="ctr"/>
              <a:endParaRPr>
                <a:latin typeface="+mn-lt"/>
                <a:ea typeface="+mn-ea"/>
                <a:cs typeface="+mn-ea"/>
                <a:sym typeface="+mn-lt"/>
              </a:endParaRPr>
            </a:p>
          </p:txBody>
        </p:sp>
        <p:sp>
          <p:nvSpPr>
            <p:cNvPr id="21" name="Freeform: Shape 158"/>
            <p:cNvSpPr/>
            <p:nvPr/>
          </p:nvSpPr>
          <p:spPr bwMode="auto">
            <a:xfrm>
              <a:off x="8416045" y="4871235"/>
              <a:ext cx="39514" cy="39472"/>
            </a:xfrm>
            <a:custGeom>
              <a:avLst/>
              <a:gdLst>
                <a:gd name="T0" fmla="*/ 145 w 180"/>
                <a:gd name="T1" fmla="*/ 33 h 179"/>
                <a:gd name="T2" fmla="*/ 145 w 180"/>
                <a:gd name="T3" fmla="*/ 33 h 179"/>
                <a:gd name="T4" fmla="*/ 99 w 180"/>
                <a:gd name="T5" fmla="*/ 6 h 179"/>
                <a:gd name="T6" fmla="*/ 53 w 180"/>
                <a:gd name="T7" fmla="*/ 0 h 179"/>
                <a:gd name="T8" fmla="*/ 20 w 180"/>
                <a:gd name="T9" fmla="*/ 19 h 179"/>
                <a:gd name="T10" fmla="*/ 0 w 180"/>
                <a:gd name="T11" fmla="*/ 46 h 179"/>
                <a:gd name="T12" fmla="*/ 0 w 180"/>
                <a:gd name="T13" fmla="*/ 79 h 179"/>
                <a:gd name="T14" fmla="*/ 6 w 180"/>
                <a:gd name="T15" fmla="*/ 112 h 179"/>
                <a:gd name="T16" fmla="*/ 33 w 180"/>
                <a:gd name="T17" fmla="*/ 145 h 179"/>
                <a:gd name="T18" fmla="*/ 66 w 180"/>
                <a:gd name="T19" fmla="*/ 172 h 179"/>
                <a:gd name="T20" fmla="*/ 99 w 180"/>
                <a:gd name="T21" fmla="*/ 178 h 179"/>
                <a:gd name="T22" fmla="*/ 132 w 180"/>
                <a:gd name="T23" fmla="*/ 178 h 179"/>
                <a:gd name="T24" fmla="*/ 159 w 180"/>
                <a:gd name="T25" fmla="*/ 158 h 179"/>
                <a:gd name="T26" fmla="*/ 179 w 180"/>
                <a:gd name="T27" fmla="*/ 125 h 179"/>
                <a:gd name="T28" fmla="*/ 172 w 180"/>
                <a:gd name="T29" fmla="*/ 79 h 179"/>
                <a:gd name="T30" fmla="*/ 145 w 180"/>
                <a:gd name="T31" fmla="*/ 33 h 179"/>
                <a:gd name="T32" fmla="*/ 145 w 180"/>
                <a:gd name="T33" fmla="*/ 33 h 179"/>
                <a:gd name="T34" fmla="*/ 145 w 180"/>
                <a:gd name="T35" fmla="*/ 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9">
                  <a:moveTo>
                    <a:pt x="145" y="33"/>
                  </a:moveTo>
                  <a:lnTo>
                    <a:pt x="145" y="33"/>
                  </a:lnTo>
                  <a:cubicBezTo>
                    <a:pt x="126" y="19"/>
                    <a:pt x="112" y="13"/>
                    <a:pt x="99" y="6"/>
                  </a:cubicBezTo>
                  <a:cubicBezTo>
                    <a:pt x="86" y="0"/>
                    <a:pt x="73" y="0"/>
                    <a:pt x="53" y="0"/>
                  </a:cubicBezTo>
                  <a:cubicBezTo>
                    <a:pt x="39" y="6"/>
                    <a:pt x="33" y="13"/>
                    <a:pt x="20" y="19"/>
                  </a:cubicBezTo>
                  <a:cubicBezTo>
                    <a:pt x="13" y="33"/>
                    <a:pt x="6" y="39"/>
                    <a:pt x="0" y="46"/>
                  </a:cubicBezTo>
                  <a:cubicBezTo>
                    <a:pt x="0" y="59"/>
                    <a:pt x="0" y="66"/>
                    <a:pt x="0" y="79"/>
                  </a:cubicBezTo>
                  <a:cubicBezTo>
                    <a:pt x="0" y="86"/>
                    <a:pt x="0" y="99"/>
                    <a:pt x="6" y="112"/>
                  </a:cubicBezTo>
                  <a:cubicBezTo>
                    <a:pt x="13" y="119"/>
                    <a:pt x="20" y="132"/>
                    <a:pt x="33" y="145"/>
                  </a:cubicBezTo>
                  <a:cubicBezTo>
                    <a:pt x="46" y="152"/>
                    <a:pt x="53" y="165"/>
                    <a:pt x="66" y="172"/>
                  </a:cubicBezTo>
                  <a:cubicBezTo>
                    <a:pt x="79" y="178"/>
                    <a:pt x="92" y="178"/>
                    <a:pt x="99" y="178"/>
                  </a:cubicBezTo>
                  <a:cubicBezTo>
                    <a:pt x="112" y="178"/>
                    <a:pt x="119" y="178"/>
                    <a:pt x="132" y="178"/>
                  </a:cubicBezTo>
                  <a:cubicBezTo>
                    <a:pt x="139" y="172"/>
                    <a:pt x="145" y="165"/>
                    <a:pt x="159" y="158"/>
                  </a:cubicBezTo>
                  <a:cubicBezTo>
                    <a:pt x="165" y="145"/>
                    <a:pt x="172" y="139"/>
                    <a:pt x="179" y="125"/>
                  </a:cubicBezTo>
                  <a:cubicBezTo>
                    <a:pt x="179" y="112"/>
                    <a:pt x="179" y="92"/>
                    <a:pt x="172" y="79"/>
                  </a:cubicBezTo>
                  <a:cubicBezTo>
                    <a:pt x="165" y="66"/>
                    <a:pt x="159" y="53"/>
                    <a:pt x="145" y="33"/>
                  </a:cubicBezTo>
                  <a:close/>
                  <a:moveTo>
                    <a:pt x="145" y="33"/>
                  </a:moveTo>
                  <a:lnTo>
                    <a:pt x="145" y="33"/>
                  </a:lnTo>
                  <a:close/>
                </a:path>
              </a:pathLst>
            </a:custGeom>
            <a:solidFill>
              <a:schemeClr val="bg1"/>
            </a:solidFill>
            <a:ln>
              <a:noFill/>
            </a:ln>
            <a:effectLst/>
          </p:spPr>
          <p:txBody>
            <a:bodyPr anchor="ctr"/>
            <a:lstStyle/>
            <a:p>
              <a:pPr algn="ctr"/>
              <a:endParaRPr>
                <a:latin typeface="+mn-lt"/>
                <a:ea typeface="+mn-ea"/>
                <a:cs typeface="+mn-ea"/>
                <a:sym typeface="+mn-lt"/>
              </a:endParaRPr>
            </a:p>
          </p:txBody>
        </p:sp>
        <p:grpSp>
          <p:nvGrpSpPr>
            <p:cNvPr id="23" name="Group 160"/>
            <p:cNvGrpSpPr/>
            <p:nvPr/>
          </p:nvGrpSpPr>
          <p:grpSpPr>
            <a:xfrm>
              <a:off x="6402601" y="3383308"/>
              <a:ext cx="253026" cy="336198"/>
              <a:chOff x="9916767" y="11659096"/>
              <a:chExt cx="1032769" cy="1372771"/>
            </a:xfrm>
            <a:solidFill>
              <a:schemeClr val="accent1"/>
            </a:solidFill>
          </p:grpSpPr>
          <p:sp>
            <p:nvSpPr>
              <p:cNvPr id="46" name="Freeform: Shape 16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grpFill/>
              <a:ln>
                <a:noFill/>
              </a:ln>
              <a:effectLst/>
            </p:spPr>
            <p:txBody>
              <a:bodyPr anchor="ctr"/>
              <a:lstStyle/>
              <a:p>
                <a:pPr algn="ctr"/>
                <a:endParaRPr>
                  <a:latin typeface="+mn-lt"/>
                  <a:ea typeface="+mn-ea"/>
                  <a:cs typeface="+mn-ea"/>
                  <a:sym typeface="+mn-lt"/>
                </a:endParaRPr>
              </a:p>
            </p:txBody>
          </p:sp>
          <p:sp>
            <p:nvSpPr>
              <p:cNvPr id="47" name="Freeform: Shape 162"/>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grpFill/>
              <a:ln>
                <a:noFill/>
              </a:ln>
              <a:effectLst/>
            </p:spPr>
            <p:txBody>
              <a:bodyPr anchor="ctr"/>
              <a:lstStyle/>
              <a:p>
                <a:pPr algn="ctr"/>
                <a:endParaRPr>
                  <a:latin typeface="+mn-lt"/>
                  <a:ea typeface="+mn-ea"/>
                  <a:cs typeface="+mn-ea"/>
                  <a:sym typeface="+mn-lt"/>
                </a:endParaRPr>
              </a:p>
            </p:txBody>
          </p:sp>
          <p:sp>
            <p:nvSpPr>
              <p:cNvPr id="48" name="Freeform: Shape 163"/>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grpFill/>
              <a:ln>
                <a:noFill/>
              </a:ln>
              <a:effectLst/>
            </p:spPr>
            <p:txBody>
              <a:bodyPr anchor="ctr"/>
              <a:lstStyle/>
              <a:p>
                <a:pPr algn="ctr"/>
                <a:endParaRPr>
                  <a:latin typeface="+mn-lt"/>
                  <a:ea typeface="+mn-ea"/>
                  <a:cs typeface="+mn-ea"/>
                  <a:sym typeface="+mn-lt"/>
                </a:endParaRPr>
              </a:p>
            </p:txBody>
          </p:sp>
          <p:sp>
            <p:nvSpPr>
              <p:cNvPr id="49" name="Freeform: Shape 164"/>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grpFill/>
              <a:ln>
                <a:noFill/>
              </a:ln>
              <a:effectLst/>
            </p:spPr>
            <p:txBody>
              <a:bodyPr anchor="ctr"/>
              <a:lstStyle/>
              <a:p>
                <a:pPr algn="ctr"/>
                <a:endParaRPr>
                  <a:latin typeface="+mn-lt"/>
                  <a:ea typeface="+mn-ea"/>
                  <a:cs typeface="+mn-ea"/>
                  <a:sym typeface="+mn-lt"/>
                </a:endParaRPr>
              </a:p>
            </p:txBody>
          </p:sp>
          <p:sp>
            <p:nvSpPr>
              <p:cNvPr id="50" name="Freeform: Shape 165"/>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grpFill/>
              <a:ln>
                <a:noFill/>
              </a:ln>
              <a:effectLst/>
            </p:spPr>
            <p:txBody>
              <a:bodyPr anchor="ctr"/>
              <a:lstStyle/>
              <a:p>
                <a:pPr algn="ctr"/>
                <a:endParaRPr>
                  <a:latin typeface="+mn-lt"/>
                  <a:ea typeface="+mn-ea"/>
                  <a:cs typeface="+mn-ea"/>
                  <a:sym typeface="+mn-lt"/>
                </a:endParaRPr>
              </a:p>
            </p:txBody>
          </p:sp>
          <p:sp>
            <p:nvSpPr>
              <p:cNvPr id="51" name="Freeform: Shape 166"/>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grpFill/>
              <a:ln>
                <a:noFill/>
              </a:ln>
              <a:effectLst/>
            </p:spPr>
            <p:txBody>
              <a:bodyPr anchor="ctr"/>
              <a:lstStyle/>
              <a:p>
                <a:pPr algn="ctr"/>
                <a:endParaRPr>
                  <a:latin typeface="+mn-lt"/>
                  <a:ea typeface="+mn-ea"/>
                  <a:cs typeface="+mn-ea"/>
                  <a:sym typeface="+mn-lt"/>
                </a:endParaRPr>
              </a:p>
            </p:txBody>
          </p:sp>
        </p:grpSp>
        <p:grpSp>
          <p:nvGrpSpPr>
            <p:cNvPr id="24" name="Group 167"/>
            <p:cNvGrpSpPr/>
            <p:nvPr/>
          </p:nvGrpSpPr>
          <p:grpSpPr>
            <a:xfrm>
              <a:off x="4080399" y="3383417"/>
              <a:ext cx="152076" cy="151915"/>
              <a:chOff x="8571240" y="5550087"/>
              <a:chExt cx="304072" cy="303870"/>
            </a:xfrm>
          </p:grpSpPr>
          <p:sp>
            <p:nvSpPr>
              <p:cNvPr id="42" name="Freeform: Shape 168"/>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p:spPr>
            <p:txBody>
              <a:bodyPr anchor="ctr"/>
              <a:lstStyle/>
              <a:p>
                <a:pPr algn="ctr"/>
                <a:endParaRPr>
                  <a:latin typeface="+mn-lt"/>
                  <a:ea typeface="+mn-ea"/>
                  <a:cs typeface="+mn-ea"/>
                  <a:sym typeface="+mn-lt"/>
                </a:endParaRPr>
              </a:p>
            </p:txBody>
          </p:sp>
          <p:grpSp>
            <p:nvGrpSpPr>
              <p:cNvPr id="43" name="Group 169"/>
              <p:cNvGrpSpPr/>
              <p:nvPr/>
            </p:nvGrpSpPr>
            <p:grpSpPr>
              <a:xfrm>
                <a:off x="8633181" y="5620427"/>
                <a:ext cx="183006" cy="180070"/>
                <a:chOff x="8633181" y="5620427"/>
                <a:chExt cx="183006" cy="180070"/>
              </a:xfrm>
              <a:solidFill>
                <a:schemeClr val="bg1"/>
              </a:solidFill>
            </p:grpSpPr>
            <p:sp>
              <p:nvSpPr>
                <p:cNvPr id="44" name="Freeform: Shape 170"/>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p:spPr>
              <p:txBody>
                <a:bodyPr anchor="ctr"/>
                <a:lstStyle/>
                <a:p>
                  <a:pPr algn="ctr"/>
                  <a:endParaRPr>
                    <a:latin typeface="+mn-lt"/>
                    <a:ea typeface="+mn-ea"/>
                    <a:cs typeface="+mn-ea"/>
                    <a:sym typeface="+mn-lt"/>
                  </a:endParaRPr>
                </a:p>
              </p:txBody>
            </p:sp>
            <p:sp>
              <p:nvSpPr>
                <p:cNvPr id="45" name="Freeform: Shape 17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p:spPr>
              <p:txBody>
                <a:bodyPr anchor="ctr"/>
                <a:lstStyle/>
                <a:p>
                  <a:pPr algn="ctr"/>
                  <a:endParaRPr>
                    <a:latin typeface="+mn-lt"/>
                    <a:ea typeface="+mn-ea"/>
                    <a:cs typeface="+mn-ea"/>
                    <a:sym typeface="+mn-lt"/>
                  </a:endParaRPr>
                </a:p>
              </p:txBody>
            </p:sp>
          </p:grpSp>
        </p:grpSp>
        <p:grpSp>
          <p:nvGrpSpPr>
            <p:cNvPr id="25" name="Group 174"/>
            <p:cNvGrpSpPr/>
            <p:nvPr/>
          </p:nvGrpSpPr>
          <p:grpSpPr>
            <a:xfrm>
              <a:off x="8138755" y="3372961"/>
              <a:ext cx="152076" cy="151915"/>
              <a:chOff x="8571240" y="5550087"/>
              <a:chExt cx="304072" cy="303870"/>
            </a:xfrm>
          </p:grpSpPr>
          <p:sp>
            <p:nvSpPr>
              <p:cNvPr id="38" name="Freeform: Shape 175"/>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p:spPr>
            <p:txBody>
              <a:bodyPr anchor="ctr"/>
              <a:lstStyle/>
              <a:p>
                <a:pPr algn="ctr"/>
                <a:endParaRPr>
                  <a:latin typeface="+mn-lt"/>
                  <a:ea typeface="+mn-ea"/>
                  <a:cs typeface="+mn-ea"/>
                  <a:sym typeface="+mn-lt"/>
                </a:endParaRPr>
              </a:p>
            </p:txBody>
          </p:sp>
          <p:grpSp>
            <p:nvGrpSpPr>
              <p:cNvPr id="39" name="Group 176"/>
              <p:cNvGrpSpPr/>
              <p:nvPr/>
            </p:nvGrpSpPr>
            <p:grpSpPr>
              <a:xfrm>
                <a:off x="8633181" y="5620427"/>
                <a:ext cx="183006" cy="180070"/>
                <a:chOff x="8633181" y="5620427"/>
                <a:chExt cx="183006" cy="180070"/>
              </a:xfrm>
              <a:solidFill>
                <a:schemeClr val="bg1"/>
              </a:solidFill>
            </p:grpSpPr>
            <p:sp>
              <p:nvSpPr>
                <p:cNvPr id="40" name="Freeform: Shape 177"/>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p:spPr>
              <p:txBody>
                <a:bodyPr anchor="ctr"/>
                <a:lstStyle/>
                <a:p>
                  <a:pPr algn="ctr"/>
                  <a:endParaRPr>
                    <a:latin typeface="+mn-lt"/>
                    <a:ea typeface="+mn-ea"/>
                    <a:cs typeface="+mn-ea"/>
                    <a:sym typeface="+mn-lt"/>
                  </a:endParaRPr>
                </a:p>
              </p:txBody>
            </p:sp>
            <p:sp>
              <p:nvSpPr>
                <p:cNvPr id="41" name="Freeform: Shape 178"/>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p:spPr>
              <p:txBody>
                <a:bodyPr anchor="ctr"/>
                <a:lstStyle/>
                <a:p>
                  <a:pPr algn="ctr"/>
                  <a:endParaRPr>
                    <a:latin typeface="+mn-lt"/>
                    <a:ea typeface="+mn-ea"/>
                    <a:cs typeface="+mn-ea"/>
                    <a:sym typeface="+mn-lt"/>
                  </a:endParaRPr>
                </a:p>
              </p:txBody>
            </p:sp>
          </p:grpSp>
        </p:grpSp>
        <p:sp>
          <p:nvSpPr>
            <p:cNvPr id="37" name="TextBox 186"/>
            <p:cNvSpPr txBox="1"/>
            <p:nvPr/>
          </p:nvSpPr>
          <p:spPr>
            <a:xfrm>
              <a:off x="7794926" y="2861723"/>
              <a:ext cx="1533067" cy="307777"/>
            </a:xfrm>
            <a:prstGeom prst="rect">
              <a:avLst/>
            </a:prstGeom>
            <a:noFill/>
          </p:spPr>
          <p:txBody>
            <a:bodyPr wrap="none" lIns="360000" anchor="b" anchorCtr="0">
              <a:normAutofit/>
            </a:bodyPr>
            <a:lstStyle/>
            <a:p>
              <a:r>
                <a:rPr lang="zh-CN" altLang="en-US" sz="1400" b="1" dirty="0">
                  <a:solidFill>
                    <a:schemeClr val="accent3">
                      <a:lumMod val="100000"/>
                    </a:schemeClr>
                  </a:solidFill>
                  <a:latin typeface="+mn-lt"/>
                  <a:ea typeface="+mn-ea"/>
                  <a:cs typeface="+mn-ea"/>
                  <a:sym typeface="+mn-lt"/>
                </a:rPr>
                <a:t>④自我保护意识</a:t>
              </a:r>
              <a:endParaRPr lang="zh-CN" altLang="en-US" sz="1400" b="1" dirty="0">
                <a:solidFill>
                  <a:schemeClr val="accent3">
                    <a:lumMod val="100000"/>
                  </a:schemeClr>
                </a:solidFill>
                <a:latin typeface="+mn-lt"/>
                <a:ea typeface="+mn-ea"/>
                <a:cs typeface="+mn-ea"/>
                <a:sym typeface="+mn-lt"/>
              </a:endParaRPr>
            </a:p>
          </p:txBody>
        </p:sp>
        <p:sp>
          <p:nvSpPr>
            <p:cNvPr id="35" name="TextBox 189"/>
            <p:cNvSpPr txBox="1"/>
            <p:nvPr/>
          </p:nvSpPr>
          <p:spPr>
            <a:xfrm>
              <a:off x="2336828" y="3635857"/>
              <a:ext cx="1533067" cy="307777"/>
            </a:xfrm>
            <a:prstGeom prst="rect">
              <a:avLst/>
            </a:prstGeom>
            <a:noFill/>
          </p:spPr>
          <p:txBody>
            <a:bodyPr wrap="none" rIns="360000" anchor="b" anchorCtr="0">
              <a:normAutofit/>
            </a:bodyPr>
            <a:lstStyle/>
            <a:p>
              <a:pPr algn="r"/>
              <a:r>
                <a:rPr lang="zh-CN" altLang="en-US" sz="1400" b="1" dirty="0">
                  <a:solidFill>
                    <a:schemeClr val="accent2">
                      <a:lumMod val="100000"/>
                    </a:schemeClr>
                  </a:solidFill>
                  <a:latin typeface="+mn-lt"/>
                  <a:ea typeface="+mn-ea"/>
                  <a:cs typeface="+mn-ea"/>
                  <a:sym typeface="+mn-lt"/>
                </a:rPr>
                <a:t>②“预防为主”的意识</a:t>
              </a:r>
              <a:endParaRPr lang="zh-CN" altLang="en-US" sz="1400" b="1" dirty="0">
                <a:solidFill>
                  <a:schemeClr val="accent2">
                    <a:lumMod val="100000"/>
                  </a:schemeClr>
                </a:solidFill>
                <a:latin typeface="+mn-lt"/>
                <a:ea typeface="+mn-ea"/>
                <a:cs typeface="+mn-ea"/>
                <a:sym typeface="+mn-lt"/>
              </a:endParaRPr>
            </a:p>
          </p:txBody>
        </p:sp>
        <p:sp>
          <p:nvSpPr>
            <p:cNvPr id="33" name="TextBox 198"/>
            <p:cNvSpPr txBox="1"/>
            <p:nvPr/>
          </p:nvSpPr>
          <p:spPr>
            <a:xfrm>
              <a:off x="8760804" y="4708566"/>
              <a:ext cx="1533067" cy="307777"/>
            </a:xfrm>
            <a:prstGeom prst="rect">
              <a:avLst/>
            </a:prstGeom>
            <a:noFill/>
          </p:spPr>
          <p:txBody>
            <a:bodyPr wrap="none" lIns="360000" anchor="b" anchorCtr="0">
              <a:normAutofit/>
            </a:bodyPr>
            <a:lstStyle/>
            <a:p>
              <a:r>
                <a:rPr lang="zh-CN" altLang="en-US" sz="1400" b="1" dirty="0">
                  <a:solidFill>
                    <a:schemeClr val="accent5">
                      <a:lumMod val="100000"/>
                    </a:schemeClr>
                  </a:solidFill>
                  <a:latin typeface="+mn-lt"/>
                  <a:ea typeface="+mn-ea"/>
                  <a:cs typeface="+mn-ea"/>
                  <a:sym typeface="+mn-lt"/>
                </a:rPr>
                <a:t>安全情况汇报意识</a:t>
              </a:r>
              <a:endParaRPr lang="zh-CN" altLang="en-US" sz="1400" b="1" dirty="0">
                <a:solidFill>
                  <a:schemeClr val="accent5">
                    <a:lumMod val="100000"/>
                  </a:schemeClr>
                </a:solidFill>
                <a:latin typeface="+mn-lt"/>
                <a:ea typeface="+mn-ea"/>
                <a:cs typeface="+mn-ea"/>
                <a:sym typeface="+mn-lt"/>
              </a:endParaRPr>
            </a:p>
          </p:txBody>
        </p:sp>
        <p:sp>
          <p:nvSpPr>
            <p:cNvPr id="31" name="TextBox 201"/>
            <p:cNvSpPr txBox="1"/>
            <p:nvPr/>
          </p:nvSpPr>
          <p:spPr>
            <a:xfrm>
              <a:off x="2026567" y="4709150"/>
              <a:ext cx="1533067" cy="307777"/>
            </a:xfrm>
            <a:prstGeom prst="rect">
              <a:avLst/>
            </a:prstGeom>
            <a:noFill/>
          </p:spPr>
          <p:txBody>
            <a:bodyPr wrap="none" rIns="360000" anchor="b" anchorCtr="0">
              <a:normAutofit/>
            </a:bodyPr>
            <a:lstStyle/>
            <a:p>
              <a:pPr algn="r"/>
              <a:r>
                <a:rPr lang="zh-CN" altLang="en-US" sz="1400" b="1" dirty="0">
                  <a:solidFill>
                    <a:schemeClr val="accent1">
                      <a:lumMod val="100000"/>
                    </a:schemeClr>
                  </a:solidFill>
                  <a:latin typeface="+mn-lt"/>
                  <a:ea typeface="+mn-ea"/>
                  <a:cs typeface="+mn-ea"/>
                  <a:sym typeface="+mn-lt"/>
                </a:rPr>
                <a:t>③遵守法律法规意识</a:t>
              </a:r>
              <a:endParaRPr lang="zh-CN" altLang="en-US" sz="1400" b="1" dirty="0">
                <a:solidFill>
                  <a:schemeClr val="accent1">
                    <a:lumMod val="100000"/>
                  </a:schemeClr>
                </a:solidFill>
                <a:latin typeface="+mn-lt"/>
                <a:ea typeface="+mn-ea"/>
                <a:cs typeface="+mn-ea"/>
                <a:sym typeface="+mn-lt"/>
              </a:endParaRPr>
            </a:p>
          </p:txBody>
        </p:sp>
      </p:grpSp>
      <p:sp>
        <p:nvSpPr>
          <p:cNvPr id="188" name="Freeform: Shape 154"/>
          <p:cNvSpPr/>
          <p:nvPr/>
        </p:nvSpPr>
        <p:spPr bwMode="auto">
          <a:xfrm>
            <a:off x="6888753" y="2837280"/>
            <a:ext cx="633648" cy="576713"/>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3"/>
          </a:solidFill>
          <a:ln w="9525" cap="flat">
            <a:solidFill>
              <a:schemeClr val="accent3"/>
            </a:solidFill>
            <a:bevel/>
          </a:ln>
          <a:effectLst/>
        </p:spPr>
        <p:txBody>
          <a:bodyPr anchor="ctr"/>
          <a:lstStyle/>
          <a:p>
            <a:pPr algn="ctr"/>
            <a:endParaRPr>
              <a:latin typeface="+mn-lt"/>
              <a:ea typeface="+mn-ea"/>
              <a:cs typeface="+mn-ea"/>
              <a:sym typeface="+mn-lt"/>
            </a:endParaRPr>
          </a:p>
        </p:txBody>
      </p:sp>
      <p:sp>
        <p:nvSpPr>
          <p:cNvPr id="189" name="Freeform: Shape 155"/>
          <p:cNvSpPr/>
          <p:nvPr/>
        </p:nvSpPr>
        <p:spPr bwMode="auto">
          <a:xfrm>
            <a:off x="6858092" y="2805467"/>
            <a:ext cx="702644" cy="647044"/>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3"/>
          </a:solidFill>
          <a:ln w="9525" cap="flat">
            <a:noFill/>
            <a:bevel/>
          </a:ln>
          <a:effectLst/>
        </p:spPr>
        <p:txBody>
          <a:bodyPr anchor="ctr"/>
          <a:lstStyle/>
          <a:p>
            <a:pPr algn="ctr"/>
            <a:endParaRPr>
              <a:latin typeface="+mn-lt"/>
              <a:ea typeface="+mn-ea"/>
              <a:cs typeface="+mn-ea"/>
              <a:sym typeface="+mn-lt"/>
            </a:endParaRPr>
          </a:p>
        </p:txBody>
      </p:sp>
      <p:sp>
        <p:nvSpPr>
          <p:cNvPr id="190" name="Freeform: Shape 128"/>
          <p:cNvSpPr/>
          <p:nvPr/>
        </p:nvSpPr>
        <p:spPr bwMode="auto">
          <a:xfrm rot="20251870">
            <a:off x="7631996" y="3148228"/>
            <a:ext cx="182756" cy="470154"/>
          </a:xfrm>
          <a:custGeom>
            <a:avLst/>
            <a:gdLst>
              <a:gd name="T0" fmla="*/ 828 w 869"/>
              <a:gd name="T1" fmla="*/ 1948 h 1949"/>
              <a:gd name="T2" fmla="*/ 782 w 869"/>
              <a:gd name="T3" fmla="*/ 1886 h 1949"/>
              <a:gd name="T4" fmla="*/ 857 w 869"/>
              <a:gd name="T5" fmla="*/ 1869 h 1949"/>
              <a:gd name="T6" fmla="*/ 834 w 869"/>
              <a:gd name="T7" fmla="*/ 1948 h 1949"/>
              <a:gd name="T8" fmla="*/ 782 w 869"/>
              <a:gd name="T9" fmla="*/ 1771 h 1949"/>
              <a:gd name="T10" fmla="*/ 748 w 869"/>
              <a:gd name="T11" fmla="*/ 1743 h 1949"/>
              <a:gd name="T12" fmla="*/ 765 w 869"/>
              <a:gd name="T13" fmla="*/ 1669 h 1949"/>
              <a:gd name="T14" fmla="*/ 817 w 869"/>
              <a:gd name="T15" fmla="*/ 1726 h 1949"/>
              <a:gd name="T16" fmla="*/ 782 w 869"/>
              <a:gd name="T17" fmla="*/ 1771 h 1949"/>
              <a:gd name="T18" fmla="*/ 737 w 869"/>
              <a:gd name="T19" fmla="*/ 1594 h 1949"/>
              <a:gd name="T20" fmla="*/ 691 w 869"/>
              <a:gd name="T21" fmla="*/ 1537 h 1949"/>
              <a:gd name="T22" fmla="*/ 759 w 869"/>
              <a:gd name="T23" fmla="*/ 1514 h 1949"/>
              <a:gd name="T24" fmla="*/ 748 w 869"/>
              <a:gd name="T25" fmla="*/ 1594 h 1949"/>
              <a:gd name="T26" fmla="*/ 685 w 869"/>
              <a:gd name="T27" fmla="*/ 1423 h 1949"/>
              <a:gd name="T28" fmla="*/ 651 w 869"/>
              <a:gd name="T29" fmla="*/ 1394 h 1949"/>
              <a:gd name="T30" fmla="*/ 662 w 869"/>
              <a:gd name="T31" fmla="*/ 1320 h 1949"/>
              <a:gd name="T32" fmla="*/ 720 w 869"/>
              <a:gd name="T33" fmla="*/ 1377 h 1949"/>
              <a:gd name="T34" fmla="*/ 685 w 869"/>
              <a:gd name="T35" fmla="*/ 1423 h 1949"/>
              <a:gd name="T36" fmla="*/ 622 w 869"/>
              <a:gd name="T37" fmla="*/ 1252 h 1949"/>
              <a:gd name="T38" fmla="*/ 577 w 869"/>
              <a:gd name="T39" fmla="*/ 1194 h 1949"/>
              <a:gd name="T40" fmla="*/ 645 w 869"/>
              <a:gd name="T41" fmla="*/ 1166 h 1949"/>
              <a:gd name="T42" fmla="*/ 634 w 869"/>
              <a:gd name="T43" fmla="*/ 1246 h 1949"/>
              <a:gd name="T44" fmla="*/ 560 w 869"/>
              <a:gd name="T45" fmla="*/ 1080 h 1949"/>
              <a:gd name="T46" fmla="*/ 525 w 869"/>
              <a:gd name="T47" fmla="*/ 1057 h 1949"/>
              <a:gd name="T48" fmla="*/ 531 w 869"/>
              <a:gd name="T49" fmla="*/ 977 h 1949"/>
              <a:gd name="T50" fmla="*/ 594 w 869"/>
              <a:gd name="T51" fmla="*/ 1029 h 1949"/>
              <a:gd name="T52" fmla="*/ 560 w 869"/>
              <a:gd name="T53" fmla="*/ 1080 h 1949"/>
              <a:gd name="T54" fmla="*/ 491 w 869"/>
              <a:gd name="T55" fmla="*/ 909 h 1949"/>
              <a:gd name="T56" fmla="*/ 445 w 869"/>
              <a:gd name="T57" fmla="*/ 857 h 1949"/>
              <a:gd name="T58" fmla="*/ 508 w 869"/>
              <a:gd name="T59" fmla="*/ 829 h 1949"/>
              <a:gd name="T60" fmla="*/ 502 w 869"/>
              <a:gd name="T61" fmla="*/ 909 h 1949"/>
              <a:gd name="T62" fmla="*/ 417 w 869"/>
              <a:gd name="T63" fmla="*/ 743 h 1949"/>
              <a:gd name="T64" fmla="*/ 382 w 869"/>
              <a:gd name="T65" fmla="*/ 726 h 1949"/>
              <a:gd name="T66" fmla="*/ 382 w 869"/>
              <a:gd name="T67" fmla="*/ 646 h 1949"/>
              <a:gd name="T68" fmla="*/ 445 w 869"/>
              <a:gd name="T69" fmla="*/ 692 h 1949"/>
              <a:gd name="T70" fmla="*/ 417 w 869"/>
              <a:gd name="T71" fmla="*/ 743 h 1949"/>
              <a:gd name="T72" fmla="*/ 337 w 869"/>
              <a:gd name="T73" fmla="*/ 583 h 1949"/>
              <a:gd name="T74" fmla="*/ 285 w 869"/>
              <a:gd name="T75" fmla="*/ 532 h 1949"/>
              <a:gd name="T76" fmla="*/ 348 w 869"/>
              <a:gd name="T77" fmla="*/ 497 h 1949"/>
              <a:gd name="T78" fmla="*/ 348 w 869"/>
              <a:gd name="T79" fmla="*/ 577 h 1949"/>
              <a:gd name="T80" fmla="*/ 251 w 869"/>
              <a:gd name="T81" fmla="*/ 423 h 1949"/>
              <a:gd name="T82" fmla="*/ 217 w 869"/>
              <a:gd name="T83" fmla="*/ 400 h 1949"/>
              <a:gd name="T84" fmla="*/ 211 w 869"/>
              <a:gd name="T85" fmla="*/ 320 h 1949"/>
              <a:gd name="T86" fmla="*/ 280 w 869"/>
              <a:gd name="T87" fmla="*/ 366 h 1949"/>
              <a:gd name="T88" fmla="*/ 251 w 869"/>
              <a:gd name="T89" fmla="*/ 423 h 1949"/>
              <a:gd name="T90" fmla="*/ 160 w 869"/>
              <a:gd name="T91" fmla="*/ 263 h 1949"/>
              <a:gd name="T92" fmla="*/ 108 w 869"/>
              <a:gd name="T93" fmla="*/ 217 h 1949"/>
              <a:gd name="T94" fmla="*/ 171 w 869"/>
              <a:gd name="T95" fmla="*/ 178 h 1949"/>
              <a:gd name="T96" fmla="*/ 177 w 869"/>
              <a:gd name="T97" fmla="*/ 257 h 1949"/>
              <a:gd name="T98" fmla="*/ 63 w 869"/>
              <a:gd name="T99" fmla="*/ 109 h 1949"/>
              <a:gd name="T100" fmla="*/ 34 w 869"/>
              <a:gd name="T101" fmla="*/ 92 h 1949"/>
              <a:gd name="T102" fmla="*/ 22 w 869"/>
              <a:gd name="T103" fmla="*/ 12 h 1949"/>
              <a:gd name="T104" fmla="*/ 91 w 869"/>
              <a:gd name="T105" fmla="*/ 52 h 1949"/>
              <a:gd name="T106" fmla="*/ 63 w 869"/>
              <a:gd name="T107" fmla="*/ 109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9" h="1949">
                <a:moveTo>
                  <a:pt x="828" y="1948"/>
                </a:moveTo>
                <a:lnTo>
                  <a:pt x="828" y="1948"/>
                </a:lnTo>
                <a:cubicBezTo>
                  <a:pt x="811" y="1948"/>
                  <a:pt x="794" y="1937"/>
                  <a:pt x="794" y="1920"/>
                </a:cubicBezTo>
                <a:cubicBezTo>
                  <a:pt x="782" y="1886"/>
                  <a:pt x="782" y="1886"/>
                  <a:pt x="782" y="1886"/>
                </a:cubicBezTo>
                <a:cubicBezTo>
                  <a:pt x="782" y="1869"/>
                  <a:pt x="794" y="1846"/>
                  <a:pt x="811" y="1840"/>
                </a:cubicBezTo>
                <a:cubicBezTo>
                  <a:pt x="828" y="1840"/>
                  <a:pt x="851" y="1851"/>
                  <a:pt x="857" y="1869"/>
                </a:cubicBezTo>
                <a:cubicBezTo>
                  <a:pt x="862" y="1903"/>
                  <a:pt x="862" y="1903"/>
                  <a:pt x="862" y="1903"/>
                </a:cubicBezTo>
                <a:cubicBezTo>
                  <a:pt x="868" y="1926"/>
                  <a:pt x="857" y="1943"/>
                  <a:pt x="834" y="1948"/>
                </a:cubicBezTo>
                <a:lnTo>
                  <a:pt x="828" y="1948"/>
                </a:lnTo>
                <a:close/>
                <a:moveTo>
                  <a:pt x="782" y="1771"/>
                </a:moveTo>
                <a:lnTo>
                  <a:pt x="782" y="1771"/>
                </a:lnTo>
                <a:cubicBezTo>
                  <a:pt x="771" y="1771"/>
                  <a:pt x="754" y="1760"/>
                  <a:pt x="748" y="1743"/>
                </a:cubicBezTo>
                <a:cubicBezTo>
                  <a:pt x="742" y="1709"/>
                  <a:pt x="742" y="1709"/>
                  <a:pt x="742" y="1709"/>
                </a:cubicBezTo>
                <a:cubicBezTo>
                  <a:pt x="737" y="1691"/>
                  <a:pt x="748" y="1669"/>
                  <a:pt x="765" y="1669"/>
                </a:cubicBezTo>
                <a:cubicBezTo>
                  <a:pt x="788" y="1663"/>
                  <a:pt x="805" y="1674"/>
                  <a:pt x="811" y="1691"/>
                </a:cubicBezTo>
                <a:cubicBezTo>
                  <a:pt x="817" y="1726"/>
                  <a:pt x="817" y="1726"/>
                  <a:pt x="817" y="1726"/>
                </a:cubicBezTo>
                <a:cubicBezTo>
                  <a:pt x="822" y="1743"/>
                  <a:pt x="811" y="1766"/>
                  <a:pt x="794" y="1771"/>
                </a:cubicBezTo>
                <a:cubicBezTo>
                  <a:pt x="788" y="1771"/>
                  <a:pt x="788" y="1771"/>
                  <a:pt x="782" y="1771"/>
                </a:cubicBezTo>
                <a:close/>
                <a:moveTo>
                  <a:pt x="737" y="1594"/>
                </a:moveTo>
                <a:lnTo>
                  <a:pt x="737" y="1594"/>
                </a:lnTo>
                <a:cubicBezTo>
                  <a:pt x="720" y="1594"/>
                  <a:pt x="708" y="1583"/>
                  <a:pt x="702" y="1571"/>
                </a:cubicBezTo>
                <a:cubicBezTo>
                  <a:pt x="691" y="1537"/>
                  <a:pt x="691" y="1537"/>
                  <a:pt x="691" y="1537"/>
                </a:cubicBezTo>
                <a:cubicBezTo>
                  <a:pt x="685" y="1514"/>
                  <a:pt x="697" y="1497"/>
                  <a:pt x="714" y="1491"/>
                </a:cubicBezTo>
                <a:cubicBezTo>
                  <a:pt x="737" y="1486"/>
                  <a:pt x="754" y="1497"/>
                  <a:pt x="759" y="1514"/>
                </a:cubicBezTo>
                <a:cubicBezTo>
                  <a:pt x="771" y="1549"/>
                  <a:pt x="771" y="1549"/>
                  <a:pt x="771" y="1549"/>
                </a:cubicBezTo>
                <a:cubicBezTo>
                  <a:pt x="777" y="1571"/>
                  <a:pt x="765" y="1588"/>
                  <a:pt x="748" y="1594"/>
                </a:cubicBezTo>
                <a:cubicBezTo>
                  <a:pt x="742" y="1594"/>
                  <a:pt x="742" y="1594"/>
                  <a:pt x="737" y="1594"/>
                </a:cubicBezTo>
                <a:close/>
                <a:moveTo>
                  <a:pt x="685" y="1423"/>
                </a:moveTo>
                <a:lnTo>
                  <a:pt x="685" y="1423"/>
                </a:lnTo>
                <a:cubicBezTo>
                  <a:pt x="668" y="1423"/>
                  <a:pt x="657" y="1411"/>
                  <a:pt x="651" y="1394"/>
                </a:cubicBezTo>
                <a:cubicBezTo>
                  <a:pt x="639" y="1360"/>
                  <a:pt x="639" y="1360"/>
                  <a:pt x="639" y="1360"/>
                </a:cubicBezTo>
                <a:cubicBezTo>
                  <a:pt x="634" y="1343"/>
                  <a:pt x="639" y="1326"/>
                  <a:pt x="662" y="1320"/>
                </a:cubicBezTo>
                <a:cubicBezTo>
                  <a:pt x="679" y="1309"/>
                  <a:pt x="697" y="1320"/>
                  <a:pt x="708" y="1337"/>
                </a:cubicBezTo>
                <a:cubicBezTo>
                  <a:pt x="720" y="1377"/>
                  <a:pt x="720" y="1377"/>
                  <a:pt x="720" y="1377"/>
                </a:cubicBezTo>
                <a:cubicBezTo>
                  <a:pt x="725" y="1394"/>
                  <a:pt x="714" y="1411"/>
                  <a:pt x="697" y="1417"/>
                </a:cubicBezTo>
                <a:cubicBezTo>
                  <a:pt x="691" y="1423"/>
                  <a:pt x="685" y="1423"/>
                  <a:pt x="685" y="1423"/>
                </a:cubicBezTo>
                <a:close/>
                <a:moveTo>
                  <a:pt x="622" y="1252"/>
                </a:moveTo>
                <a:lnTo>
                  <a:pt x="622" y="1252"/>
                </a:lnTo>
                <a:cubicBezTo>
                  <a:pt x="611" y="1252"/>
                  <a:pt x="594" y="1240"/>
                  <a:pt x="588" y="1223"/>
                </a:cubicBezTo>
                <a:cubicBezTo>
                  <a:pt x="577" y="1194"/>
                  <a:pt x="577" y="1194"/>
                  <a:pt x="577" y="1194"/>
                </a:cubicBezTo>
                <a:cubicBezTo>
                  <a:pt x="571" y="1171"/>
                  <a:pt x="582" y="1154"/>
                  <a:pt x="599" y="1149"/>
                </a:cubicBezTo>
                <a:cubicBezTo>
                  <a:pt x="617" y="1137"/>
                  <a:pt x="639" y="1149"/>
                  <a:pt x="645" y="1166"/>
                </a:cubicBezTo>
                <a:cubicBezTo>
                  <a:pt x="657" y="1200"/>
                  <a:pt x="657" y="1200"/>
                  <a:pt x="657" y="1200"/>
                </a:cubicBezTo>
                <a:cubicBezTo>
                  <a:pt x="662" y="1217"/>
                  <a:pt x="657" y="1240"/>
                  <a:pt x="634" y="1246"/>
                </a:cubicBezTo>
                <a:cubicBezTo>
                  <a:pt x="634" y="1246"/>
                  <a:pt x="628" y="1252"/>
                  <a:pt x="622" y="1252"/>
                </a:cubicBezTo>
                <a:close/>
                <a:moveTo>
                  <a:pt x="560" y="1080"/>
                </a:moveTo>
                <a:lnTo>
                  <a:pt x="560" y="1080"/>
                </a:lnTo>
                <a:cubicBezTo>
                  <a:pt x="548" y="1080"/>
                  <a:pt x="531" y="1069"/>
                  <a:pt x="525" y="1057"/>
                </a:cubicBezTo>
                <a:cubicBezTo>
                  <a:pt x="514" y="1023"/>
                  <a:pt x="514" y="1023"/>
                  <a:pt x="514" y="1023"/>
                </a:cubicBezTo>
                <a:cubicBezTo>
                  <a:pt x="508" y="1006"/>
                  <a:pt x="514" y="983"/>
                  <a:pt x="531" y="977"/>
                </a:cubicBezTo>
                <a:cubicBezTo>
                  <a:pt x="554" y="971"/>
                  <a:pt x="571" y="977"/>
                  <a:pt x="577" y="994"/>
                </a:cubicBezTo>
                <a:cubicBezTo>
                  <a:pt x="594" y="1029"/>
                  <a:pt x="594" y="1029"/>
                  <a:pt x="594" y="1029"/>
                </a:cubicBezTo>
                <a:cubicBezTo>
                  <a:pt x="599" y="1046"/>
                  <a:pt x="594" y="1069"/>
                  <a:pt x="571" y="1074"/>
                </a:cubicBezTo>
                <a:cubicBezTo>
                  <a:pt x="571" y="1080"/>
                  <a:pt x="565" y="1080"/>
                  <a:pt x="560" y="1080"/>
                </a:cubicBezTo>
                <a:close/>
                <a:moveTo>
                  <a:pt x="491" y="909"/>
                </a:moveTo>
                <a:lnTo>
                  <a:pt x="491" y="909"/>
                </a:lnTo>
                <a:cubicBezTo>
                  <a:pt x="474" y="909"/>
                  <a:pt x="462" y="903"/>
                  <a:pt x="457" y="892"/>
                </a:cubicBezTo>
                <a:cubicBezTo>
                  <a:pt x="445" y="857"/>
                  <a:pt x="445" y="857"/>
                  <a:pt x="445" y="857"/>
                </a:cubicBezTo>
                <a:cubicBezTo>
                  <a:pt x="434" y="840"/>
                  <a:pt x="445" y="817"/>
                  <a:pt x="462" y="812"/>
                </a:cubicBezTo>
                <a:cubicBezTo>
                  <a:pt x="480" y="800"/>
                  <a:pt x="502" y="812"/>
                  <a:pt x="508" y="829"/>
                </a:cubicBezTo>
                <a:cubicBezTo>
                  <a:pt x="520" y="863"/>
                  <a:pt x="520" y="863"/>
                  <a:pt x="520" y="863"/>
                </a:cubicBezTo>
                <a:cubicBezTo>
                  <a:pt x="531" y="880"/>
                  <a:pt x="520" y="897"/>
                  <a:pt x="502" y="909"/>
                </a:cubicBezTo>
                <a:cubicBezTo>
                  <a:pt x="497" y="909"/>
                  <a:pt x="497" y="909"/>
                  <a:pt x="491" y="909"/>
                </a:cubicBezTo>
                <a:close/>
                <a:moveTo>
                  <a:pt x="417" y="743"/>
                </a:moveTo>
                <a:lnTo>
                  <a:pt x="417" y="743"/>
                </a:lnTo>
                <a:cubicBezTo>
                  <a:pt x="400" y="743"/>
                  <a:pt x="388" y="737"/>
                  <a:pt x="382" y="726"/>
                </a:cubicBezTo>
                <a:cubicBezTo>
                  <a:pt x="365" y="692"/>
                  <a:pt x="365" y="692"/>
                  <a:pt x="365" y="692"/>
                </a:cubicBezTo>
                <a:cubicBezTo>
                  <a:pt x="360" y="674"/>
                  <a:pt x="365" y="652"/>
                  <a:pt x="382" y="646"/>
                </a:cubicBezTo>
                <a:cubicBezTo>
                  <a:pt x="400" y="635"/>
                  <a:pt x="422" y="646"/>
                  <a:pt x="428" y="663"/>
                </a:cubicBezTo>
                <a:cubicBezTo>
                  <a:pt x="445" y="692"/>
                  <a:pt x="445" y="692"/>
                  <a:pt x="445" y="692"/>
                </a:cubicBezTo>
                <a:cubicBezTo>
                  <a:pt x="457" y="714"/>
                  <a:pt x="445" y="732"/>
                  <a:pt x="428" y="743"/>
                </a:cubicBezTo>
                <a:cubicBezTo>
                  <a:pt x="422" y="743"/>
                  <a:pt x="422" y="743"/>
                  <a:pt x="417" y="743"/>
                </a:cubicBezTo>
                <a:close/>
                <a:moveTo>
                  <a:pt x="337" y="583"/>
                </a:moveTo>
                <a:lnTo>
                  <a:pt x="337" y="583"/>
                </a:lnTo>
                <a:cubicBezTo>
                  <a:pt x="320" y="583"/>
                  <a:pt x="308" y="577"/>
                  <a:pt x="302" y="560"/>
                </a:cubicBezTo>
                <a:cubicBezTo>
                  <a:pt x="285" y="532"/>
                  <a:pt x="285" y="532"/>
                  <a:pt x="285" y="532"/>
                </a:cubicBezTo>
                <a:cubicBezTo>
                  <a:pt x="280" y="514"/>
                  <a:pt x="285" y="492"/>
                  <a:pt x="302" y="480"/>
                </a:cubicBezTo>
                <a:cubicBezTo>
                  <a:pt x="320" y="475"/>
                  <a:pt x="342" y="480"/>
                  <a:pt x="348" y="497"/>
                </a:cubicBezTo>
                <a:cubicBezTo>
                  <a:pt x="365" y="532"/>
                  <a:pt x="365" y="532"/>
                  <a:pt x="365" y="532"/>
                </a:cubicBezTo>
                <a:cubicBezTo>
                  <a:pt x="377" y="549"/>
                  <a:pt x="365" y="572"/>
                  <a:pt x="348" y="577"/>
                </a:cubicBezTo>
                <a:cubicBezTo>
                  <a:pt x="342" y="583"/>
                  <a:pt x="337" y="583"/>
                  <a:pt x="337" y="583"/>
                </a:cubicBezTo>
                <a:close/>
                <a:moveTo>
                  <a:pt x="251" y="423"/>
                </a:moveTo>
                <a:lnTo>
                  <a:pt x="251" y="423"/>
                </a:lnTo>
                <a:cubicBezTo>
                  <a:pt x="234" y="423"/>
                  <a:pt x="222" y="412"/>
                  <a:pt x="217" y="400"/>
                </a:cubicBezTo>
                <a:cubicBezTo>
                  <a:pt x="200" y="372"/>
                  <a:pt x="200" y="372"/>
                  <a:pt x="200" y="372"/>
                </a:cubicBezTo>
                <a:cubicBezTo>
                  <a:pt x="188" y="354"/>
                  <a:pt x="194" y="332"/>
                  <a:pt x="211" y="320"/>
                </a:cubicBezTo>
                <a:cubicBezTo>
                  <a:pt x="228" y="315"/>
                  <a:pt x="251" y="320"/>
                  <a:pt x="263" y="337"/>
                </a:cubicBezTo>
                <a:cubicBezTo>
                  <a:pt x="280" y="366"/>
                  <a:pt x="280" y="366"/>
                  <a:pt x="280" y="366"/>
                </a:cubicBezTo>
                <a:cubicBezTo>
                  <a:pt x="291" y="383"/>
                  <a:pt x="285" y="406"/>
                  <a:pt x="268" y="417"/>
                </a:cubicBezTo>
                <a:cubicBezTo>
                  <a:pt x="263" y="417"/>
                  <a:pt x="257" y="423"/>
                  <a:pt x="251" y="423"/>
                </a:cubicBezTo>
                <a:close/>
                <a:moveTo>
                  <a:pt x="160" y="263"/>
                </a:moveTo>
                <a:lnTo>
                  <a:pt x="160" y="263"/>
                </a:lnTo>
                <a:cubicBezTo>
                  <a:pt x="148" y="263"/>
                  <a:pt x="137" y="257"/>
                  <a:pt x="125" y="246"/>
                </a:cubicBezTo>
                <a:cubicBezTo>
                  <a:pt x="108" y="217"/>
                  <a:pt x="108" y="217"/>
                  <a:pt x="108" y="217"/>
                </a:cubicBezTo>
                <a:cubicBezTo>
                  <a:pt x="97" y="200"/>
                  <a:pt x="103" y="178"/>
                  <a:pt x="120" y="166"/>
                </a:cubicBezTo>
                <a:cubicBezTo>
                  <a:pt x="137" y="155"/>
                  <a:pt x="160" y="160"/>
                  <a:pt x="171" y="178"/>
                </a:cubicBezTo>
                <a:cubicBezTo>
                  <a:pt x="188" y="212"/>
                  <a:pt x="188" y="212"/>
                  <a:pt x="188" y="212"/>
                </a:cubicBezTo>
                <a:cubicBezTo>
                  <a:pt x="200" y="229"/>
                  <a:pt x="194" y="246"/>
                  <a:pt x="177" y="257"/>
                </a:cubicBezTo>
                <a:cubicBezTo>
                  <a:pt x="171" y="263"/>
                  <a:pt x="165" y="263"/>
                  <a:pt x="160" y="263"/>
                </a:cubicBezTo>
                <a:close/>
                <a:moveTo>
                  <a:pt x="63" y="109"/>
                </a:moveTo>
                <a:lnTo>
                  <a:pt x="63" y="109"/>
                </a:lnTo>
                <a:cubicBezTo>
                  <a:pt x="51" y="109"/>
                  <a:pt x="40" y="103"/>
                  <a:pt x="34" y="92"/>
                </a:cubicBezTo>
                <a:cubicBezTo>
                  <a:pt x="11" y="63"/>
                  <a:pt x="11" y="63"/>
                  <a:pt x="11" y="63"/>
                </a:cubicBezTo>
                <a:cubicBezTo>
                  <a:pt x="0" y="46"/>
                  <a:pt x="5" y="23"/>
                  <a:pt x="22" y="12"/>
                </a:cubicBezTo>
                <a:cubicBezTo>
                  <a:pt x="40" y="0"/>
                  <a:pt x="63" y="6"/>
                  <a:pt x="74" y="23"/>
                </a:cubicBezTo>
                <a:cubicBezTo>
                  <a:pt x="91" y="52"/>
                  <a:pt x="91" y="52"/>
                  <a:pt x="91" y="52"/>
                </a:cubicBezTo>
                <a:cubicBezTo>
                  <a:pt x="103" y="69"/>
                  <a:pt x="97" y="92"/>
                  <a:pt x="80" y="103"/>
                </a:cubicBezTo>
                <a:cubicBezTo>
                  <a:pt x="74" y="109"/>
                  <a:pt x="68" y="109"/>
                  <a:pt x="63" y="109"/>
                </a:cubicBezTo>
                <a:close/>
              </a:path>
            </a:pathLst>
          </a:custGeom>
          <a:solidFill>
            <a:schemeClr val="accent1"/>
          </a:solidFill>
          <a:ln>
            <a:noFill/>
          </a:ln>
          <a:effectLst/>
        </p:spPr>
        <p:txBody>
          <a:bodyPr anchor="ctr"/>
          <a:lstStyle/>
          <a:p>
            <a:pPr algn="ctr"/>
            <a:endParaRPr>
              <a:latin typeface="+mn-lt"/>
              <a:ea typeface="+mn-ea"/>
              <a:cs typeface="+mn-ea"/>
              <a:sym typeface="+mn-lt"/>
            </a:endParaRPr>
          </a:p>
        </p:txBody>
      </p:sp>
      <p:sp>
        <p:nvSpPr>
          <p:cNvPr id="191" name="Freeform: Shape 131"/>
          <p:cNvSpPr/>
          <p:nvPr/>
        </p:nvSpPr>
        <p:spPr bwMode="auto">
          <a:xfrm>
            <a:off x="4725052" y="2732764"/>
            <a:ext cx="702644" cy="647044"/>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2"/>
          </a:solidFill>
          <a:ln>
            <a:noFill/>
          </a:ln>
          <a:effectLst/>
        </p:spPr>
        <p:txBody>
          <a:bodyPr anchor="ctr"/>
          <a:lstStyle/>
          <a:p>
            <a:pPr algn="ctr"/>
            <a:endParaRPr>
              <a:latin typeface="+mn-lt"/>
              <a:ea typeface="+mn-ea"/>
              <a:cs typeface="+mn-ea"/>
              <a:sym typeface="+mn-lt"/>
            </a:endParaRPr>
          </a:p>
        </p:txBody>
      </p:sp>
      <p:sp>
        <p:nvSpPr>
          <p:cNvPr id="192" name="Freeform: Shape 130"/>
          <p:cNvSpPr/>
          <p:nvPr/>
        </p:nvSpPr>
        <p:spPr bwMode="auto">
          <a:xfrm>
            <a:off x="4772840" y="2740253"/>
            <a:ext cx="633647" cy="576713"/>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2"/>
          </a:solidFill>
          <a:ln>
            <a:noFill/>
          </a:ln>
          <a:effectLst/>
        </p:spPr>
        <p:txBody>
          <a:bodyPr anchor="ctr"/>
          <a:lstStyle/>
          <a:p>
            <a:pPr algn="ctr"/>
            <a:endParaRPr>
              <a:latin typeface="+mn-lt"/>
              <a:ea typeface="+mn-ea"/>
              <a:cs typeface="+mn-ea"/>
              <a:sym typeface="+mn-lt"/>
            </a:endParaRPr>
          </a:p>
        </p:txBody>
      </p:sp>
      <p:sp>
        <p:nvSpPr>
          <p:cNvPr id="193" name="Freeform: Shape 125"/>
          <p:cNvSpPr/>
          <p:nvPr/>
        </p:nvSpPr>
        <p:spPr bwMode="auto">
          <a:xfrm rot="966179">
            <a:off x="4523126" y="3080031"/>
            <a:ext cx="155922" cy="361325"/>
          </a:xfrm>
          <a:custGeom>
            <a:avLst/>
            <a:gdLst>
              <a:gd name="T0" fmla="*/ 40 w 829"/>
              <a:gd name="T1" fmla="*/ 1845 h 1846"/>
              <a:gd name="T2" fmla="*/ 6 w 829"/>
              <a:gd name="T3" fmla="*/ 1805 h 1846"/>
              <a:gd name="T4" fmla="*/ 57 w 829"/>
              <a:gd name="T5" fmla="*/ 1742 h 1846"/>
              <a:gd name="T6" fmla="*/ 74 w 829"/>
              <a:gd name="T7" fmla="*/ 1823 h 1846"/>
              <a:gd name="T8" fmla="*/ 86 w 829"/>
              <a:gd name="T9" fmla="*/ 1680 h 1846"/>
              <a:gd name="T10" fmla="*/ 74 w 829"/>
              <a:gd name="T11" fmla="*/ 1680 h 1846"/>
              <a:gd name="T12" fmla="*/ 57 w 829"/>
              <a:gd name="T13" fmla="*/ 1600 h 1846"/>
              <a:gd name="T14" fmla="*/ 126 w 829"/>
              <a:gd name="T15" fmla="*/ 1623 h 1846"/>
              <a:gd name="T16" fmla="*/ 86 w 829"/>
              <a:gd name="T17" fmla="*/ 1680 h 1846"/>
              <a:gd name="T18" fmla="*/ 131 w 829"/>
              <a:gd name="T19" fmla="*/ 1514 h 1846"/>
              <a:gd name="T20" fmla="*/ 97 w 829"/>
              <a:gd name="T21" fmla="*/ 1468 h 1846"/>
              <a:gd name="T22" fmla="*/ 148 w 829"/>
              <a:gd name="T23" fmla="*/ 1411 h 1846"/>
              <a:gd name="T24" fmla="*/ 166 w 829"/>
              <a:gd name="T25" fmla="*/ 1491 h 1846"/>
              <a:gd name="T26" fmla="*/ 183 w 829"/>
              <a:gd name="T27" fmla="*/ 1348 h 1846"/>
              <a:gd name="T28" fmla="*/ 171 w 829"/>
              <a:gd name="T29" fmla="*/ 1348 h 1846"/>
              <a:gd name="T30" fmla="*/ 160 w 829"/>
              <a:gd name="T31" fmla="*/ 1268 h 1846"/>
              <a:gd name="T32" fmla="*/ 229 w 829"/>
              <a:gd name="T33" fmla="*/ 1291 h 1846"/>
              <a:gd name="T34" fmla="*/ 183 w 829"/>
              <a:gd name="T35" fmla="*/ 1348 h 1846"/>
              <a:gd name="T36" fmla="*/ 240 w 829"/>
              <a:gd name="T37" fmla="*/ 1188 h 1846"/>
              <a:gd name="T38" fmla="*/ 206 w 829"/>
              <a:gd name="T39" fmla="*/ 1137 h 1846"/>
              <a:gd name="T40" fmla="*/ 263 w 829"/>
              <a:gd name="T41" fmla="*/ 1085 h 1846"/>
              <a:gd name="T42" fmla="*/ 274 w 829"/>
              <a:gd name="T43" fmla="*/ 1165 h 1846"/>
              <a:gd name="T44" fmla="*/ 297 w 829"/>
              <a:gd name="T45" fmla="*/ 1023 h 1846"/>
              <a:gd name="T46" fmla="*/ 286 w 829"/>
              <a:gd name="T47" fmla="*/ 1023 h 1846"/>
              <a:gd name="T48" fmla="*/ 280 w 829"/>
              <a:gd name="T49" fmla="*/ 943 h 1846"/>
              <a:gd name="T50" fmla="*/ 343 w 829"/>
              <a:gd name="T51" fmla="*/ 971 h 1846"/>
              <a:gd name="T52" fmla="*/ 297 w 829"/>
              <a:gd name="T53" fmla="*/ 1023 h 1846"/>
              <a:gd name="T54" fmla="*/ 366 w 829"/>
              <a:gd name="T55" fmla="*/ 868 h 1846"/>
              <a:gd name="T56" fmla="*/ 331 w 829"/>
              <a:gd name="T57" fmla="*/ 817 h 1846"/>
              <a:gd name="T58" fmla="*/ 394 w 829"/>
              <a:gd name="T59" fmla="*/ 766 h 1846"/>
              <a:gd name="T60" fmla="*/ 400 w 829"/>
              <a:gd name="T61" fmla="*/ 846 h 1846"/>
              <a:gd name="T62" fmla="*/ 440 w 829"/>
              <a:gd name="T63" fmla="*/ 708 h 1846"/>
              <a:gd name="T64" fmla="*/ 423 w 829"/>
              <a:gd name="T65" fmla="*/ 708 h 1846"/>
              <a:gd name="T66" fmla="*/ 423 w 829"/>
              <a:gd name="T67" fmla="*/ 628 h 1846"/>
              <a:gd name="T68" fmla="*/ 486 w 829"/>
              <a:gd name="T69" fmla="*/ 657 h 1846"/>
              <a:gd name="T70" fmla="*/ 440 w 829"/>
              <a:gd name="T71" fmla="*/ 708 h 1846"/>
              <a:gd name="T72" fmla="*/ 514 w 829"/>
              <a:gd name="T73" fmla="*/ 554 h 1846"/>
              <a:gd name="T74" fmla="*/ 480 w 829"/>
              <a:gd name="T75" fmla="*/ 503 h 1846"/>
              <a:gd name="T76" fmla="*/ 543 w 829"/>
              <a:gd name="T77" fmla="*/ 457 h 1846"/>
              <a:gd name="T78" fmla="*/ 543 w 829"/>
              <a:gd name="T79" fmla="*/ 537 h 1846"/>
              <a:gd name="T80" fmla="*/ 594 w 829"/>
              <a:gd name="T81" fmla="*/ 400 h 1846"/>
              <a:gd name="T82" fmla="*/ 577 w 829"/>
              <a:gd name="T83" fmla="*/ 400 h 1846"/>
              <a:gd name="T84" fmla="*/ 577 w 829"/>
              <a:gd name="T85" fmla="*/ 320 h 1846"/>
              <a:gd name="T86" fmla="*/ 640 w 829"/>
              <a:gd name="T87" fmla="*/ 354 h 1846"/>
              <a:gd name="T88" fmla="*/ 594 w 829"/>
              <a:gd name="T89" fmla="*/ 400 h 1846"/>
              <a:gd name="T90" fmla="*/ 680 w 829"/>
              <a:gd name="T91" fmla="*/ 251 h 1846"/>
              <a:gd name="T92" fmla="*/ 646 w 829"/>
              <a:gd name="T93" fmla="*/ 200 h 1846"/>
              <a:gd name="T94" fmla="*/ 714 w 829"/>
              <a:gd name="T95" fmla="*/ 154 h 1846"/>
              <a:gd name="T96" fmla="*/ 708 w 829"/>
              <a:gd name="T97" fmla="*/ 234 h 1846"/>
              <a:gd name="T98" fmla="*/ 765 w 829"/>
              <a:gd name="T99" fmla="*/ 103 h 1846"/>
              <a:gd name="T100" fmla="*/ 748 w 829"/>
              <a:gd name="T101" fmla="*/ 97 h 1846"/>
              <a:gd name="T102" fmla="*/ 754 w 829"/>
              <a:gd name="T103" fmla="*/ 23 h 1846"/>
              <a:gd name="T104" fmla="*/ 817 w 829"/>
              <a:gd name="T105" fmla="*/ 57 h 1846"/>
              <a:gd name="T106" fmla="*/ 765 w 829"/>
              <a:gd name="T107" fmla="*/ 103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9" h="1846">
                <a:moveTo>
                  <a:pt x="40" y="1845"/>
                </a:moveTo>
                <a:lnTo>
                  <a:pt x="40" y="1845"/>
                </a:lnTo>
                <a:lnTo>
                  <a:pt x="34" y="1845"/>
                </a:lnTo>
                <a:cubicBezTo>
                  <a:pt x="17" y="1840"/>
                  <a:pt x="0" y="1823"/>
                  <a:pt x="6" y="1805"/>
                </a:cubicBezTo>
                <a:cubicBezTo>
                  <a:pt x="17" y="1771"/>
                  <a:pt x="17" y="1771"/>
                  <a:pt x="17" y="1771"/>
                </a:cubicBezTo>
                <a:cubicBezTo>
                  <a:pt x="17" y="1748"/>
                  <a:pt x="40" y="1737"/>
                  <a:pt x="57" y="1742"/>
                </a:cubicBezTo>
                <a:cubicBezTo>
                  <a:pt x="74" y="1748"/>
                  <a:pt x="86" y="1765"/>
                  <a:pt x="86" y="1788"/>
                </a:cubicBezTo>
                <a:cubicBezTo>
                  <a:pt x="74" y="1823"/>
                  <a:pt x="74" y="1823"/>
                  <a:pt x="74" y="1823"/>
                </a:cubicBezTo>
                <a:cubicBezTo>
                  <a:pt x="74" y="1834"/>
                  <a:pt x="57" y="1845"/>
                  <a:pt x="40" y="1845"/>
                </a:cubicBezTo>
                <a:close/>
                <a:moveTo>
                  <a:pt x="86" y="1680"/>
                </a:moveTo>
                <a:lnTo>
                  <a:pt x="86" y="1680"/>
                </a:lnTo>
                <a:cubicBezTo>
                  <a:pt x="80" y="1680"/>
                  <a:pt x="80" y="1680"/>
                  <a:pt x="74" y="1680"/>
                </a:cubicBezTo>
                <a:cubicBezTo>
                  <a:pt x="57" y="1674"/>
                  <a:pt x="46" y="1657"/>
                  <a:pt x="51" y="1634"/>
                </a:cubicBezTo>
                <a:cubicBezTo>
                  <a:pt x="57" y="1600"/>
                  <a:pt x="57" y="1600"/>
                  <a:pt x="57" y="1600"/>
                </a:cubicBezTo>
                <a:cubicBezTo>
                  <a:pt x="63" y="1582"/>
                  <a:pt x="80" y="1571"/>
                  <a:pt x="103" y="1577"/>
                </a:cubicBezTo>
                <a:cubicBezTo>
                  <a:pt x="120" y="1582"/>
                  <a:pt x="131" y="1600"/>
                  <a:pt x="126" y="1623"/>
                </a:cubicBezTo>
                <a:cubicBezTo>
                  <a:pt x="120" y="1651"/>
                  <a:pt x="120" y="1651"/>
                  <a:pt x="120" y="1651"/>
                </a:cubicBezTo>
                <a:cubicBezTo>
                  <a:pt x="114" y="1668"/>
                  <a:pt x="97" y="1680"/>
                  <a:pt x="86" y="1680"/>
                </a:cubicBezTo>
                <a:close/>
                <a:moveTo>
                  <a:pt x="131" y="1514"/>
                </a:moveTo>
                <a:lnTo>
                  <a:pt x="131" y="1514"/>
                </a:lnTo>
                <a:cubicBezTo>
                  <a:pt x="126" y="1514"/>
                  <a:pt x="126" y="1514"/>
                  <a:pt x="120" y="1514"/>
                </a:cubicBezTo>
                <a:cubicBezTo>
                  <a:pt x="103" y="1508"/>
                  <a:pt x="91" y="1485"/>
                  <a:pt x="97" y="1468"/>
                </a:cubicBezTo>
                <a:cubicBezTo>
                  <a:pt x="108" y="1434"/>
                  <a:pt x="108" y="1434"/>
                  <a:pt x="108" y="1434"/>
                </a:cubicBezTo>
                <a:cubicBezTo>
                  <a:pt x="114" y="1417"/>
                  <a:pt x="131" y="1405"/>
                  <a:pt x="148" y="1411"/>
                </a:cubicBezTo>
                <a:cubicBezTo>
                  <a:pt x="171" y="1417"/>
                  <a:pt x="177" y="1440"/>
                  <a:pt x="171" y="1457"/>
                </a:cubicBezTo>
                <a:cubicBezTo>
                  <a:pt x="166" y="1491"/>
                  <a:pt x="166" y="1491"/>
                  <a:pt x="166" y="1491"/>
                </a:cubicBezTo>
                <a:cubicBezTo>
                  <a:pt x="160" y="1503"/>
                  <a:pt x="143" y="1514"/>
                  <a:pt x="131" y="1514"/>
                </a:cubicBezTo>
                <a:close/>
                <a:moveTo>
                  <a:pt x="183" y="1348"/>
                </a:moveTo>
                <a:lnTo>
                  <a:pt x="183" y="1348"/>
                </a:lnTo>
                <a:cubicBezTo>
                  <a:pt x="177" y="1348"/>
                  <a:pt x="171" y="1348"/>
                  <a:pt x="171" y="1348"/>
                </a:cubicBezTo>
                <a:cubicBezTo>
                  <a:pt x="154" y="1343"/>
                  <a:pt x="143" y="1320"/>
                  <a:pt x="148" y="1303"/>
                </a:cubicBezTo>
                <a:cubicBezTo>
                  <a:pt x="160" y="1268"/>
                  <a:pt x="160" y="1268"/>
                  <a:pt x="160" y="1268"/>
                </a:cubicBezTo>
                <a:cubicBezTo>
                  <a:pt x="166" y="1251"/>
                  <a:pt x="183" y="1240"/>
                  <a:pt x="206" y="1245"/>
                </a:cubicBezTo>
                <a:cubicBezTo>
                  <a:pt x="223" y="1251"/>
                  <a:pt x="234" y="1274"/>
                  <a:pt x="229" y="1291"/>
                </a:cubicBezTo>
                <a:cubicBezTo>
                  <a:pt x="217" y="1325"/>
                  <a:pt x="217" y="1325"/>
                  <a:pt x="217" y="1325"/>
                </a:cubicBezTo>
                <a:cubicBezTo>
                  <a:pt x="211" y="1343"/>
                  <a:pt x="194" y="1348"/>
                  <a:pt x="183" y="1348"/>
                </a:cubicBezTo>
                <a:close/>
                <a:moveTo>
                  <a:pt x="240" y="1188"/>
                </a:moveTo>
                <a:lnTo>
                  <a:pt x="240" y="1188"/>
                </a:lnTo>
                <a:cubicBezTo>
                  <a:pt x="234" y="1188"/>
                  <a:pt x="229" y="1188"/>
                  <a:pt x="229" y="1183"/>
                </a:cubicBezTo>
                <a:cubicBezTo>
                  <a:pt x="206" y="1177"/>
                  <a:pt x="200" y="1160"/>
                  <a:pt x="206" y="1137"/>
                </a:cubicBezTo>
                <a:cubicBezTo>
                  <a:pt x="217" y="1108"/>
                  <a:pt x="217" y="1108"/>
                  <a:pt x="217" y="1108"/>
                </a:cubicBezTo>
                <a:cubicBezTo>
                  <a:pt x="223" y="1085"/>
                  <a:pt x="246" y="1080"/>
                  <a:pt x="263" y="1085"/>
                </a:cubicBezTo>
                <a:cubicBezTo>
                  <a:pt x="280" y="1091"/>
                  <a:pt x="291" y="1114"/>
                  <a:pt x="286" y="1131"/>
                </a:cubicBezTo>
                <a:cubicBezTo>
                  <a:pt x="274" y="1165"/>
                  <a:pt x="274" y="1165"/>
                  <a:pt x="274" y="1165"/>
                </a:cubicBezTo>
                <a:cubicBezTo>
                  <a:pt x="268" y="1177"/>
                  <a:pt x="251" y="1188"/>
                  <a:pt x="240" y="1188"/>
                </a:cubicBezTo>
                <a:close/>
                <a:moveTo>
                  <a:pt x="297" y="1023"/>
                </a:moveTo>
                <a:lnTo>
                  <a:pt x="297" y="1023"/>
                </a:lnTo>
                <a:cubicBezTo>
                  <a:pt x="297" y="1023"/>
                  <a:pt x="291" y="1023"/>
                  <a:pt x="286" y="1023"/>
                </a:cubicBezTo>
                <a:cubicBezTo>
                  <a:pt x="268" y="1017"/>
                  <a:pt x="257" y="994"/>
                  <a:pt x="268" y="977"/>
                </a:cubicBezTo>
                <a:cubicBezTo>
                  <a:pt x="280" y="943"/>
                  <a:pt x="280" y="943"/>
                  <a:pt x="280" y="943"/>
                </a:cubicBezTo>
                <a:cubicBezTo>
                  <a:pt x="286" y="925"/>
                  <a:pt x="308" y="920"/>
                  <a:pt x="326" y="925"/>
                </a:cubicBezTo>
                <a:cubicBezTo>
                  <a:pt x="343" y="931"/>
                  <a:pt x="354" y="954"/>
                  <a:pt x="343" y="971"/>
                </a:cubicBezTo>
                <a:cubicBezTo>
                  <a:pt x="331" y="1006"/>
                  <a:pt x="331" y="1006"/>
                  <a:pt x="331" y="1006"/>
                </a:cubicBezTo>
                <a:cubicBezTo>
                  <a:pt x="326" y="1017"/>
                  <a:pt x="314" y="1023"/>
                  <a:pt x="297" y="1023"/>
                </a:cubicBezTo>
                <a:close/>
                <a:moveTo>
                  <a:pt x="366" y="868"/>
                </a:moveTo>
                <a:lnTo>
                  <a:pt x="366" y="868"/>
                </a:lnTo>
                <a:cubicBezTo>
                  <a:pt x="360" y="868"/>
                  <a:pt x="354" y="863"/>
                  <a:pt x="354" y="863"/>
                </a:cubicBezTo>
                <a:cubicBezTo>
                  <a:pt x="331" y="857"/>
                  <a:pt x="326" y="834"/>
                  <a:pt x="331" y="817"/>
                </a:cubicBezTo>
                <a:cubicBezTo>
                  <a:pt x="348" y="783"/>
                  <a:pt x="348" y="783"/>
                  <a:pt x="348" y="783"/>
                </a:cubicBezTo>
                <a:cubicBezTo>
                  <a:pt x="354" y="766"/>
                  <a:pt x="377" y="760"/>
                  <a:pt x="394" y="766"/>
                </a:cubicBezTo>
                <a:cubicBezTo>
                  <a:pt x="411" y="777"/>
                  <a:pt x="423" y="794"/>
                  <a:pt x="411" y="811"/>
                </a:cubicBezTo>
                <a:cubicBezTo>
                  <a:pt x="400" y="846"/>
                  <a:pt x="400" y="846"/>
                  <a:pt x="400" y="846"/>
                </a:cubicBezTo>
                <a:cubicBezTo>
                  <a:pt x="394" y="857"/>
                  <a:pt x="377" y="868"/>
                  <a:pt x="366" y="868"/>
                </a:cubicBezTo>
                <a:close/>
                <a:moveTo>
                  <a:pt x="440" y="708"/>
                </a:moveTo>
                <a:lnTo>
                  <a:pt x="440" y="708"/>
                </a:lnTo>
                <a:cubicBezTo>
                  <a:pt x="434" y="708"/>
                  <a:pt x="428" y="708"/>
                  <a:pt x="423" y="708"/>
                </a:cubicBezTo>
                <a:cubicBezTo>
                  <a:pt x="406" y="697"/>
                  <a:pt x="394" y="674"/>
                  <a:pt x="406" y="657"/>
                </a:cubicBezTo>
                <a:cubicBezTo>
                  <a:pt x="423" y="628"/>
                  <a:pt x="423" y="628"/>
                  <a:pt x="423" y="628"/>
                </a:cubicBezTo>
                <a:cubicBezTo>
                  <a:pt x="428" y="611"/>
                  <a:pt x="451" y="600"/>
                  <a:pt x="468" y="611"/>
                </a:cubicBezTo>
                <a:cubicBezTo>
                  <a:pt x="486" y="617"/>
                  <a:pt x="491" y="640"/>
                  <a:pt x="486" y="657"/>
                </a:cubicBezTo>
                <a:cubicBezTo>
                  <a:pt x="468" y="691"/>
                  <a:pt x="468" y="691"/>
                  <a:pt x="468" y="691"/>
                </a:cubicBezTo>
                <a:cubicBezTo>
                  <a:pt x="463" y="703"/>
                  <a:pt x="451" y="708"/>
                  <a:pt x="440" y="708"/>
                </a:cubicBezTo>
                <a:close/>
                <a:moveTo>
                  <a:pt x="514" y="554"/>
                </a:moveTo>
                <a:lnTo>
                  <a:pt x="514" y="554"/>
                </a:lnTo>
                <a:cubicBezTo>
                  <a:pt x="508" y="554"/>
                  <a:pt x="503" y="554"/>
                  <a:pt x="497" y="549"/>
                </a:cubicBezTo>
                <a:cubicBezTo>
                  <a:pt x="480" y="543"/>
                  <a:pt x="474" y="520"/>
                  <a:pt x="480" y="503"/>
                </a:cubicBezTo>
                <a:cubicBezTo>
                  <a:pt x="497" y="474"/>
                  <a:pt x="497" y="474"/>
                  <a:pt x="497" y="474"/>
                </a:cubicBezTo>
                <a:cubicBezTo>
                  <a:pt x="508" y="457"/>
                  <a:pt x="526" y="446"/>
                  <a:pt x="543" y="457"/>
                </a:cubicBezTo>
                <a:cubicBezTo>
                  <a:pt x="560" y="463"/>
                  <a:pt x="571" y="486"/>
                  <a:pt x="560" y="503"/>
                </a:cubicBezTo>
                <a:cubicBezTo>
                  <a:pt x="543" y="537"/>
                  <a:pt x="543" y="537"/>
                  <a:pt x="543" y="537"/>
                </a:cubicBezTo>
                <a:cubicBezTo>
                  <a:pt x="537" y="549"/>
                  <a:pt x="526" y="554"/>
                  <a:pt x="514" y="554"/>
                </a:cubicBezTo>
                <a:close/>
                <a:moveTo>
                  <a:pt x="594" y="400"/>
                </a:moveTo>
                <a:lnTo>
                  <a:pt x="594" y="400"/>
                </a:lnTo>
                <a:cubicBezTo>
                  <a:pt x="588" y="400"/>
                  <a:pt x="583" y="400"/>
                  <a:pt x="577" y="400"/>
                </a:cubicBezTo>
                <a:cubicBezTo>
                  <a:pt x="560" y="389"/>
                  <a:pt x="554" y="366"/>
                  <a:pt x="560" y="349"/>
                </a:cubicBezTo>
                <a:cubicBezTo>
                  <a:pt x="577" y="320"/>
                  <a:pt x="577" y="320"/>
                  <a:pt x="577" y="320"/>
                </a:cubicBezTo>
                <a:cubicBezTo>
                  <a:pt x="588" y="303"/>
                  <a:pt x="611" y="297"/>
                  <a:pt x="628" y="303"/>
                </a:cubicBezTo>
                <a:cubicBezTo>
                  <a:pt x="646" y="314"/>
                  <a:pt x="651" y="337"/>
                  <a:pt x="640" y="354"/>
                </a:cubicBezTo>
                <a:cubicBezTo>
                  <a:pt x="623" y="383"/>
                  <a:pt x="623" y="383"/>
                  <a:pt x="623" y="383"/>
                </a:cubicBezTo>
                <a:cubicBezTo>
                  <a:pt x="617" y="394"/>
                  <a:pt x="606" y="400"/>
                  <a:pt x="594" y="400"/>
                </a:cubicBezTo>
                <a:close/>
                <a:moveTo>
                  <a:pt x="680" y="251"/>
                </a:moveTo>
                <a:lnTo>
                  <a:pt x="680" y="251"/>
                </a:lnTo>
                <a:cubicBezTo>
                  <a:pt x="674" y="251"/>
                  <a:pt x="668" y="251"/>
                  <a:pt x="663" y="246"/>
                </a:cubicBezTo>
                <a:cubicBezTo>
                  <a:pt x="646" y="234"/>
                  <a:pt x="640" y="217"/>
                  <a:pt x="646" y="200"/>
                </a:cubicBezTo>
                <a:cubicBezTo>
                  <a:pt x="663" y="166"/>
                  <a:pt x="663" y="166"/>
                  <a:pt x="663" y="166"/>
                </a:cubicBezTo>
                <a:cubicBezTo>
                  <a:pt x="674" y="154"/>
                  <a:pt x="697" y="149"/>
                  <a:pt x="714" y="154"/>
                </a:cubicBezTo>
                <a:cubicBezTo>
                  <a:pt x="731" y="166"/>
                  <a:pt x="737" y="189"/>
                  <a:pt x="725" y="206"/>
                </a:cubicBezTo>
                <a:cubicBezTo>
                  <a:pt x="708" y="234"/>
                  <a:pt x="708" y="234"/>
                  <a:pt x="708" y="234"/>
                </a:cubicBezTo>
                <a:cubicBezTo>
                  <a:pt x="703" y="246"/>
                  <a:pt x="691" y="251"/>
                  <a:pt x="680" y="251"/>
                </a:cubicBezTo>
                <a:close/>
                <a:moveTo>
                  <a:pt x="765" y="103"/>
                </a:moveTo>
                <a:lnTo>
                  <a:pt x="765" y="103"/>
                </a:lnTo>
                <a:cubicBezTo>
                  <a:pt x="760" y="103"/>
                  <a:pt x="754" y="103"/>
                  <a:pt x="748" y="97"/>
                </a:cubicBezTo>
                <a:cubicBezTo>
                  <a:pt x="731" y="86"/>
                  <a:pt x="725" y="69"/>
                  <a:pt x="737" y="51"/>
                </a:cubicBezTo>
                <a:cubicBezTo>
                  <a:pt x="754" y="23"/>
                  <a:pt x="754" y="23"/>
                  <a:pt x="754" y="23"/>
                </a:cubicBezTo>
                <a:cubicBezTo>
                  <a:pt x="765" y="6"/>
                  <a:pt x="788" y="0"/>
                  <a:pt x="805" y="11"/>
                </a:cubicBezTo>
                <a:cubicBezTo>
                  <a:pt x="823" y="23"/>
                  <a:pt x="828" y="40"/>
                  <a:pt x="817" y="57"/>
                </a:cubicBezTo>
                <a:cubicBezTo>
                  <a:pt x="800" y="86"/>
                  <a:pt x="800" y="86"/>
                  <a:pt x="800" y="86"/>
                </a:cubicBezTo>
                <a:cubicBezTo>
                  <a:pt x="788" y="97"/>
                  <a:pt x="777" y="103"/>
                  <a:pt x="765" y="103"/>
                </a:cubicBezTo>
                <a:close/>
              </a:path>
            </a:pathLst>
          </a:custGeom>
          <a:solidFill>
            <a:schemeClr val="accent1"/>
          </a:solidFill>
          <a:ln>
            <a:noFill/>
          </a:ln>
          <a:effectLst/>
        </p:spPr>
        <p:txBody>
          <a:bodyPr anchor="ctr"/>
          <a:lstStyle/>
          <a:p>
            <a:pPr algn="ctr"/>
            <a:endParaRPr dirty="0">
              <a:latin typeface="+mn-lt"/>
              <a:ea typeface="+mn-ea"/>
              <a:cs typeface="+mn-ea"/>
              <a:sym typeface="+mn-lt"/>
            </a:endParaRPr>
          </a:p>
        </p:txBody>
      </p:sp>
      <p:sp>
        <p:nvSpPr>
          <p:cNvPr id="194" name="TextBox 189"/>
          <p:cNvSpPr txBox="1"/>
          <p:nvPr/>
        </p:nvSpPr>
        <p:spPr>
          <a:xfrm>
            <a:off x="3209568" y="2815933"/>
            <a:ext cx="1533064" cy="307776"/>
          </a:xfrm>
          <a:prstGeom prst="rect">
            <a:avLst/>
          </a:prstGeom>
          <a:noFill/>
        </p:spPr>
        <p:txBody>
          <a:bodyPr wrap="none" rIns="360000" anchor="b" anchorCtr="0">
            <a:normAutofit/>
          </a:bodyPr>
          <a:lstStyle/>
          <a:p>
            <a:pPr algn="r"/>
            <a:r>
              <a:rPr lang="zh-CN" altLang="en-US" sz="1400" b="1" dirty="0">
                <a:solidFill>
                  <a:schemeClr val="accent2">
                    <a:lumMod val="100000"/>
                  </a:schemeClr>
                </a:solidFill>
                <a:latin typeface="+mn-lt"/>
                <a:ea typeface="+mn-ea"/>
                <a:cs typeface="+mn-ea"/>
                <a:sym typeface="+mn-lt"/>
              </a:rPr>
              <a:t>①“安全第一”意识</a:t>
            </a:r>
            <a:endParaRPr lang="zh-CN" altLang="en-US" sz="1400" b="1" dirty="0">
              <a:solidFill>
                <a:schemeClr val="accent2">
                  <a:lumMod val="100000"/>
                </a:schemeClr>
              </a:solidFill>
              <a:latin typeface="+mn-lt"/>
              <a:ea typeface="+mn-ea"/>
              <a:cs typeface="+mn-ea"/>
              <a:sym typeface="+mn-lt"/>
            </a:endParaRPr>
          </a:p>
        </p:txBody>
      </p:sp>
      <p:sp>
        <p:nvSpPr>
          <p:cNvPr id="195" name="TextBox 186"/>
          <p:cNvSpPr txBox="1"/>
          <p:nvPr/>
        </p:nvSpPr>
        <p:spPr>
          <a:xfrm>
            <a:off x="8572852" y="3660897"/>
            <a:ext cx="1533064" cy="307776"/>
          </a:xfrm>
          <a:prstGeom prst="rect">
            <a:avLst/>
          </a:prstGeom>
          <a:noFill/>
        </p:spPr>
        <p:txBody>
          <a:bodyPr wrap="none" lIns="360000" anchor="b" anchorCtr="0">
            <a:normAutofit/>
          </a:bodyPr>
          <a:lstStyle/>
          <a:p>
            <a:r>
              <a:rPr lang="zh-CN" altLang="en-US" sz="1400" b="1" dirty="0">
                <a:solidFill>
                  <a:schemeClr val="accent3">
                    <a:lumMod val="100000"/>
                  </a:schemeClr>
                </a:solidFill>
                <a:latin typeface="+mn-lt"/>
                <a:ea typeface="+mn-ea"/>
                <a:cs typeface="+mn-ea"/>
                <a:sym typeface="+mn-lt"/>
              </a:rPr>
              <a:t>⑤群体意识</a:t>
            </a:r>
            <a:endParaRPr lang="zh-CN" altLang="en-US" sz="1400" b="1" dirty="0">
              <a:solidFill>
                <a:schemeClr val="accent3">
                  <a:lumMod val="100000"/>
                </a:schemeClr>
              </a:solidFill>
              <a:latin typeface="+mn-lt"/>
              <a:ea typeface="+mn-ea"/>
              <a:cs typeface="+mn-ea"/>
              <a:sym typeface="+mn-lt"/>
            </a:endParaRPr>
          </a:p>
        </p:txBody>
      </p:sp>
      <p:sp>
        <p:nvSpPr>
          <p:cNvPr id="196" name="collaboration_115884"/>
          <p:cNvSpPr>
            <a:spLocks noChangeAspect="1"/>
          </p:cNvSpPr>
          <p:nvPr/>
        </p:nvSpPr>
        <p:spPr bwMode="auto">
          <a:xfrm>
            <a:off x="8181839" y="4648718"/>
            <a:ext cx="494904" cy="467022"/>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rgbClr val="FFFFFF"/>
          </a:solidFill>
          <a:ln>
            <a:noFill/>
          </a:ln>
        </p:spPr>
        <p:txBody>
          <a:bodyPr/>
          <a:lstStyle/>
          <a:p>
            <a:endParaRPr lang="zh-CN" altLang="en-US" dirty="0">
              <a:latin typeface="+mn-lt"/>
              <a:ea typeface="+mn-ea"/>
              <a:cs typeface="+mn-ea"/>
              <a:sym typeface="+mn-lt"/>
            </a:endParaRPr>
          </a:p>
        </p:txBody>
      </p:sp>
      <p:sp>
        <p:nvSpPr>
          <p:cNvPr id="197" name="danger-sing_76402"/>
          <p:cNvSpPr>
            <a:spLocks noChangeAspect="1"/>
          </p:cNvSpPr>
          <p:nvPr/>
        </p:nvSpPr>
        <p:spPr bwMode="auto">
          <a:xfrm>
            <a:off x="4102947" y="3574517"/>
            <a:ext cx="457526" cy="413045"/>
          </a:xfrm>
          <a:custGeom>
            <a:avLst/>
            <a:gdLst>
              <a:gd name="connsiteX0" fmla="*/ 168018 w 337624"/>
              <a:gd name="connsiteY0" fmla="*/ 203200 h 304800"/>
              <a:gd name="connsiteX1" fmla="*/ 148174 w 337624"/>
              <a:gd name="connsiteY1" fmla="*/ 223838 h 304800"/>
              <a:gd name="connsiteX2" fmla="*/ 168018 w 337624"/>
              <a:gd name="connsiteY2" fmla="*/ 244476 h 304800"/>
              <a:gd name="connsiteX3" fmla="*/ 187862 w 337624"/>
              <a:gd name="connsiteY3" fmla="*/ 223838 h 304800"/>
              <a:gd name="connsiteX4" fmla="*/ 168018 w 337624"/>
              <a:gd name="connsiteY4" fmla="*/ 203200 h 304800"/>
              <a:gd name="connsiteX5" fmla="*/ 168018 w 337624"/>
              <a:gd name="connsiteY5" fmla="*/ 80963 h 304800"/>
              <a:gd name="connsiteX6" fmla="*/ 148174 w 337624"/>
              <a:gd name="connsiteY6" fmla="*/ 100857 h 304800"/>
              <a:gd name="connsiteX7" fmla="*/ 148174 w 337624"/>
              <a:gd name="connsiteY7" fmla="*/ 165844 h 304800"/>
              <a:gd name="connsiteX8" fmla="*/ 168018 w 337624"/>
              <a:gd name="connsiteY8" fmla="*/ 185738 h 304800"/>
              <a:gd name="connsiteX9" fmla="*/ 187862 w 337624"/>
              <a:gd name="connsiteY9" fmla="*/ 165844 h 304800"/>
              <a:gd name="connsiteX10" fmla="*/ 187862 w 337624"/>
              <a:gd name="connsiteY10" fmla="*/ 100857 h 304800"/>
              <a:gd name="connsiteX11" fmla="*/ 168018 w 337624"/>
              <a:gd name="connsiteY11" fmla="*/ 80963 h 304800"/>
              <a:gd name="connsiteX12" fmla="*/ 168018 w 337624"/>
              <a:gd name="connsiteY12" fmla="*/ 25400 h 304800"/>
              <a:gd name="connsiteX13" fmla="*/ 195698 w 337624"/>
              <a:gd name="connsiteY13" fmla="*/ 41192 h 304800"/>
              <a:gd name="connsiteX14" fmla="*/ 305097 w 337624"/>
              <a:gd name="connsiteY14" fmla="*/ 232022 h 304800"/>
              <a:gd name="connsiteX15" fmla="*/ 305097 w 337624"/>
              <a:gd name="connsiteY15" fmla="*/ 263607 h 304800"/>
              <a:gd name="connsiteX16" fmla="*/ 277418 w 337624"/>
              <a:gd name="connsiteY16" fmla="*/ 279400 h 304800"/>
              <a:gd name="connsiteX17" fmla="*/ 58618 w 337624"/>
              <a:gd name="connsiteY17" fmla="*/ 279400 h 304800"/>
              <a:gd name="connsiteX18" fmla="*/ 30939 w 337624"/>
              <a:gd name="connsiteY18" fmla="*/ 263607 h 304800"/>
              <a:gd name="connsiteX19" fmla="*/ 30939 w 337624"/>
              <a:gd name="connsiteY19" fmla="*/ 232022 h 304800"/>
              <a:gd name="connsiteX20" fmla="*/ 140338 w 337624"/>
              <a:gd name="connsiteY20" fmla="*/ 41192 h 304800"/>
              <a:gd name="connsiteX21" fmla="*/ 168018 w 337624"/>
              <a:gd name="connsiteY21" fmla="*/ 25400 h 304800"/>
              <a:gd name="connsiteX22" fmla="*/ 168812 w 337624"/>
              <a:gd name="connsiteY22" fmla="*/ 15875 h 304800"/>
              <a:gd name="connsiteX23" fmla="*/ 134592 w 337624"/>
              <a:gd name="connsiteY23" fmla="*/ 34253 h 304800"/>
              <a:gd name="connsiteX24" fmla="*/ 21404 w 337624"/>
              <a:gd name="connsiteY24" fmla="*/ 231165 h 304800"/>
              <a:gd name="connsiteX25" fmla="*/ 21404 w 337624"/>
              <a:gd name="connsiteY25" fmla="*/ 270547 h 304800"/>
              <a:gd name="connsiteX26" fmla="*/ 55624 w 337624"/>
              <a:gd name="connsiteY26" fmla="*/ 288925 h 304800"/>
              <a:gd name="connsiteX27" fmla="*/ 281999 w 337624"/>
              <a:gd name="connsiteY27" fmla="*/ 288925 h 304800"/>
              <a:gd name="connsiteX28" fmla="*/ 316219 w 337624"/>
              <a:gd name="connsiteY28" fmla="*/ 270547 h 304800"/>
              <a:gd name="connsiteX29" fmla="*/ 316219 w 337624"/>
              <a:gd name="connsiteY29" fmla="*/ 231165 h 304800"/>
              <a:gd name="connsiteX30" fmla="*/ 203031 w 337624"/>
              <a:gd name="connsiteY30" fmla="*/ 34253 h 304800"/>
              <a:gd name="connsiteX31" fmla="*/ 168812 w 337624"/>
              <a:gd name="connsiteY31" fmla="*/ 15875 h 304800"/>
              <a:gd name="connsiteX32" fmla="*/ 168812 w 337624"/>
              <a:gd name="connsiteY32" fmla="*/ 0 h 304800"/>
              <a:gd name="connsiteX33" fmla="*/ 216291 w 337624"/>
              <a:gd name="connsiteY33" fmla="*/ 26276 h 304800"/>
              <a:gd name="connsiteX34" fmla="*/ 329711 w 337624"/>
              <a:gd name="connsiteY34" fmla="*/ 223345 h 304800"/>
              <a:gd name="connsiteX35" fmla="*/ 329711 w 337624"/>
              <a:gd name="connsiteY35" fmla="*/ 278524 h 304800"/>
              <a:gd name="connsiteX36" fmla="*/ 282233 w 337624"/>
              <a:gd name="connsiteY36" fmla="*/ 304800 h 304800"/>
              <a:gd name="connsiteX37" fmla="*/ 55391 w 337624"/>
              <a:gd name="connsiteY37" fmla="*/ 304800 h 304800"/>
              <a:gd name="connsiteX38" fmla="*/ 7913 w 337624"/>
              <a:gd name="connsiteY38" fmla="*/ 278524 h 304800"/>
              <a:gd name="connsiteX39" fmla="*/ 7913 w 337624"/>
              <a:gd name="connsiteY39" fmla="*/ 223345 h 304800"/>
              <a:gd name="connsiteX40" fmla="*/ 121333 w 337624"/>
              <a:gd name="connsiteY40" fmla="*/ 26276 h 304800"/>
              <a:gd name="connsiteX41" fmla="*/ 168812 w 337624"/>
              <a:gd name="connsiteY41"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7624" h="304800">
                <a:moveTo>
                  <a:pt x="168018" y="203200"/>
                </a:moveTo>
                <a:cubicBezTo>
                  <a:pt x="157058" y="203200"/>
                  <a:pt x="148174" y="212440"/>
                  <a:pt x="148174" y="223838"/>
                </a:cubicBezTo>
                <a:cubicBezTo>
                  <a:pt x="148174" y="235236"/>
                  <a:pt x="157058" y="244476"/>
                  <a:pt x="168018" y="244476"/>
                </a:cubicBezTo>
                <a:cubicBezTo>
                  <a:pt x="178978" y="244476"/>
                  <a:pt x="187862" y="235236"/>
                  <a:pt x="187862" y="223838"/>
                </a:cubicBezTo>
                <a:cubicBezTo>
                  <a:pt x="187862" y="212440"/>
                  <a:pt x="178978" y="203200"/>
                  <a:pt x="168018" y="203200"/>
                </a:cubicBezTo>
                <a:close/>
                <a:moveTo>
                  <a:pt x="168018" y="80963"/>
                </a:moveTo>
                <a:cubicBezTo>
                  <a:pt x="157435" y="80963"/>
                  <a:pt x="148174" y="90247"/>
                  <a:pt x="148174" y="100857"/>
                </a:cubicBezTo>
                <a:lnTo>
                  <a:pt x="148174" y="165844"/>
                </a:lnTo>
                <a:cubicBezTo>
                  <a:pt x="148174" y="177780"/>
                  <a:pt x="157435" y="185738"/>
                  <a:pt x="168018" y="185738"/>
                </a:cubicBezTo>
                <a:cubicBezTo>
                  <a:pt x="178602" y="185738"/>
                  <a:pt x="187862" y="177780"/>
                  <a:pt x="187862" y="165844"/>
                </a:cubicBezTo>
                <a:cubicBezTo>
                  <a:pt x="187862" y="165844"/>
                  <a:pt x="187862" y="165844"/>
                  <a:pt x="187862" y="100857"/>
                </a:cubicBezTo>
                <a:cubicBezTo>
                  <a:pt x="187862" y="90247"/>
                  <a:pt x="178602" y="80963"/>
                  <a:pt x="168018" y="80963"/>
                </a:cubicBezTo>
                <a:close/>
                <a:moveTo>
                  <a:pt x="168018" y="25400"/>
                </a:moveTo>
                <a:cubicBezTo>
                  <a:pt x="179881" y="25400"/>
                  <a:pt x="190425" y="31980"/>
                  <a:pt x="195698" y="41192"/>
                </a:cubicBezTo>
                <a:cubicBezTo>
                  <a:pt x="195698" y="41192"/>
                  <a:pt x="195698" y="41192"/>
                  <a:pt x="305097" y="232022"/>
                </a:cubicBezTo>
                <a:cubicBezTo>
                  <a:pt x="311687" y="241234"/>
                  <a:pt x="311687" y="253079"/>
                  <a:pt x="305097" y="263607"/>
                </a:cubicBezTo>
                <a:cubicBezTo>
                  <a:pt x="299825" y="274136"/>
                  <a:pt x="289280" y="279400"/>
                  <a:pt x="277418" y="279400"/>
                </a:cubicBezTo>
                <a:cubicBezTo>
                  <a:pt x="277418" y="279400"/>
                  <a:pt x="277418" y="279400"/>
                  <a:pt x="58618" y="279400"/>
                </a:cubicBezTo>
                <a:cubicBezTo>
                  <a:pt x="46756" y="279400"/>
                  <a:pt x="36211" y="274136"/>
                  <a:pt x="30939" y="263607"/>
                </a:cubicBezTo>
                <a:cubicBezTo>
                  <a:pt x="24349" y="253079"/>
                  <a:pt x="24349" y="241234"/>
                  <a:pt x="30939" y="232022"/>
                </a:cubicBezTo>
                <a:cubicBezTo>
                  <a:pt x="30939" y="232022"/>
                  <a:pt x="30939" y="232022"/>
                  <a:pt x="140338" y="41192"/>
                </a:cubicBezTo>
                <a:cubicBezTo>
                  <a:pt x="145611" y="31980"/>
                  <a:pt x="156156" y="25400"/>
                  <a:pt x="168018" y="25400"/>
                </a:cubicBezTo>
                <a:close/>
                <a:moveTo>
                  <a:pt x="168812" y="15875"/>
                </a:moveTo>
                <a:cubicBezTo>
                  <a:pt x="154334" y="15875"/>
                  <a:pt x="142489" y="22438"/>
                  <a:pt x="134592" y="34253"/>
                </a:cubicBezTo>
                <a:cubicBezTo>
                  <a:pt x="21404" y="231165"/>
                  <a:pt x="21404" y="231165"/>
                  <a:pt x="21404" y="231165"/>
                </a:cubicBezTo>
                <a:cubicBezTo>
                  <a:pt x="14824" y="242979"/>
                  <a:pt x="14824" y="257419"/>
                  <a:pt x="21404" y="270547"/>
                </a:cubicBezTo>
                <a:cubicBezTo>
                  <a:pt x="27985" y="282362"/>
                  <a:pt x="41146" y="288925"/>
                  <a:pt x="55624" y="288925"/>
                </a:cubicBezTo>
                <a:cubicBezTo>
                  <a:pt x="281999" y="288925"/>
                  <a:pt x="281999" y="288925"/>
                  <a:pt x="281999" y="288925"/>
                </a:cubicBezTo>
                <a:cubicBezTo>
                  <a:pt x="296477" y="288925"/>
                  <a:pt x="309638" y="282362"/>
                  <a:pt x="316219" y="270547"/>
                </a:cubicBezTo>
                <a:cubicBezTo>
                  <a:pt x="322799" y="257419"/>
                  <a:pt x="322799" y="242979"/>
                  <a:pt x="316219" y="231165"/>
                </a:cubicBezTo>
                <a:cubicBezTo>
                  <a:pt x="203031" y="34253"/>
                  <a:pt x="203031" y="34253"/>
                  <a:pt x="203031" y="34253"/>
                </a:cubicBezTo>
                <a:cubicBezTo>
                  <a:pt x="195134" y="22438"/>
                  <a:pt x="183289" y="15875"/>
                  <a:pt x="168812" y="15875"/>
                </a:cubicBezTo>
                <a:close/>
                <a:moveTo>
                  <a:pt x="168812" y="0"/>
                </a:moveTo>
                <a:cubicBezTo>
                  <a:pt x="188595" y="0"/>
                  <a:pt x="207059" y="9196"/>
                  <a:pt x="216291" y="26276"/>
                </a:cubicBezTo>
                <a:cubicBezTo>
                  <a:pt x="329711" y="223345"/>
                  <a:pt x="329711" y="223345"/>
                  <a:pt x="329711" y="223345"/>
                </a:cubicBezTo>
                <a:cubicBezTo>
                  <a:pt x="340262" y="240424"/>
                  <a:pt x="340262" y="261445"/>
                  <a:pt x="329711" y="278524"/>
                </a:cubicBezTo>
                <a:cubicBezTo>
                  <a:pt x="320480" y="295604"/>
                  <a:pt x="302016" y="304800"/>
                  <a:pt x="282233" y="304800"/>
                </a:cubicBezTo>
                <a:cubicBezTo>
                  <a:pt x="55391" y="304800"/>
                  <a:pt x="55391" y="304800"/>
                  <a:pt x="55391" y="304800"/>
                </a:cubicBezTo>
                <a:cubicBezTo>
                  <a:pt x="35608" y="304800"/>
                  <a:pt x="17144" y="295604"/>
                  <a:pt x="7913" y="278524"/>
                </a:cubicBezTo>
                <a:cubicBezTo>
                  <a:pt x="-2638" y="261445"/>
                  <a:pt x="-2638" y="240424"/>
                  <a:pt x="7913" y="223345"/>
                </a:cubicBezTo>
                <a:cubicBezTo>
                  <a:pt x="121333" y="26276"/>
                  <a:pt x="121333" y="26276"/>
                  <a:pt x="121333" y="26276"/>
                </a:cubicBezTo>
                <a:cubicBezTo>
                  <a:pt x="130565" y="9196"/>
                  <a:pt x="149030" y="0"/>
                  <a:pt x="168812" y="0"/>
                </a:cubicBezTo>
                <a:close/>
              </a:path>
            </a:pathLst>
          </a:custGeom>
          <a:solidFill>
            <a:srgbClr val="FFFFFF"/>
          </a:solidFill>
          <a:ln>
            <a:noFill/>
          </a:ln>
        </p:spPr>
        <p:txBody>
          <a:bodyPr/>
          <a:lstStyle/>
          <a:p>
            <a:endParaRPr lang="zh-CN" altLang="en-US" dirty="0">
              <a:latin typeface="+mn-lt"/>
              <a:ea typeface="+mn-ea"/>
              <a:cs typeface="+mn-ea"/>
              <a:sym typeface="+mn-lt"/>
            </a:endParaRPr>
          </a:p>
        </p:txBody>
      </p:sp>
      <p:sp>
        <p:nvSpPr>
          <p:cNvPr id="198" name="home-filled-building_57419"/>
          <p:cNvSpPr>
            <a:spLocks noChangeAspect="1"/>
          </p:cNvSpPr>
          <p:nvPr/>
        </p:nvSpPr>
        <p:spPr bwMode="auto">
          <a:xfrm>
            <a:off x="6975193" y="2848202"/>
            <a:ext cx="484605" cy="477649"/>
          </a:xfrm>
          <a:custGeom>
            <a:avLst/>
            <a:gdLst>
              <a:gd name="connsiteX0" fmla="*/ 155534 w 331788"/>
              <a:gd name="connsiteY0" fmla="*/ 53107 h 327025"/>
              <a:gd name="connsiteX1" fmla="*/ 176255 w 331788"/>
              <a:gd name="connsiteY1" fmla="*/ 53107 h 327025"/>
              <a:gd name="connsiteX2" fmla="*/ 283746 w 331788"/>
              <a:gd name="connsiteY2" fmla="*/ 141384 h 327025"/>
              <a:gd name="connsiteX3" fmla="*/ 288926 w 331788"/>
              <a:gd name="connsiteY3" fmla="*/ 154366 h 327025"/>
              <a:gd name="connsiteX4" fmla="*/ 288926 w 331788"/>
              <a:gd name="connsiteY4" fmla="*/ 310149 h 327025"/>
              <a:gd name="connsiteX5" fmla="*/ 273385 w 331788"/>
              <a:gd name="connsiteY5" fmla="*/ 327025 h 327025"/>
              <a:gd name="connsiteX6" fmla="*/ 207337 w 331788"/>
              <a:gd name="connsiteY6" fmla="*/ 327025 h 327025"/>
              <a:gd name="connsiteX7" fmla="*/ 207337 w 331788"/>
              <a:gd name="connsiteY7" fmla="*/ 234854 h 327025"/>
              <a:gd name="connsiteX8" fmla="*/ 195681 w 331788"/>
              <a:gd name="connsiteY8" fmla="*/ 223170 h 327025"/>
              <a:gd name="connsiteX9" fmla="*/ 136108 w 331788"/>
              <a:gd name="connsiteY9" fmla="*/ 223170 h 327025"/>
              <a:gd name="connsiteX10" fmla="*/ 124452 w 331788"/>
              <a:gd name="connsiteY10" fmla="*/ 234854 h 327025"/>
              <a:gd name="connsiteX11" fmla="*/ 124452 w 331788"/>
              <a:gd name="connsiteY11" fmla="*/ 327025 h 327025"/>
              <a:gd name="connsiteX12" fmla="*/ 58404 w 331788"/>
              <a:gd name="connsiteY12" fmla="*/ 327025 h 327025"/>
              <a:gd name="connsiteX13" fmla="*/ 42863 w 331788"/>
              <a:gd name="connsiteY13" fmla="*/ 310149 h 327025"/>
              <a:gd name="connsiteX14" fmla="*/ 42863 w 331788"/>
              <a:gd name="connsiteY14" fmla="*/ 154366 h 327025"/>
              <a:gd name="connsiteX15" fmla="*/ 48043 w 331788"/>
              <a:gd name="connsiteY15" fmla="*/ 141384 h 327025"/>
              <a:gd name="connsiteX16" fmla="*/ 155534 w 331788"/>
              <a:gd name="connsiteY16" fmla="*/ 53107 h 327025"/>
              <a:gd name="connsiteX17" fmla="*/ 165894 w 331788"/>
              <a:gd name="connsiteY17" fmla="*/ 0 h 327025"/>
              <a:gd name="connsiteX18" fmla="*/ 189223 w 331788"/>
              <a:gd name="connsiteY18" fmla="*/ 9125 h 327025"/>
              <a:gd name="connsiteX19" fmla="*/ 325308 w 331788"/>
              <a:gd name="connsiteY19" fmla="*/ 117321 h 327025"/>
              <a:gd name="connsiteX20" fmla="*/ 331788 w 331788"/>
              <a:gd name="connsiteY20" fmla="*/ 130356 h 327025"/>
              <a:gd name="connsiteX21" fmla="*/ 331788 w 331788"/>
              <a:gd name="connsiteY21" fmla="*/ 143392 h 327025"/>
              <a:gd name="connsiteX22" fmla="*/ 314940 w 331788"/>
              <a:gd name="connsiteY22" fmla="*/ 160338 h 327025"/>
              <a:gd name="connsiteX23" fmla="*/ 298091 w 331788"/>
              <a:gd name="connsiteY23" fmla="*/ 143392 h 327025"/>
              <a:gd name="connsiteX24" fmla="*/ 298091 w 331788"/>
              <a:gd name="connsiteY24" fmla="*/ 139481 h 327025"/>
              <a:gd name="connsiteX25" fmla="*/ 176263 w 331788"/>
              <a:gd name="connsiteY25" fmla="*/ 41714 h 327025"/>
              <a:gd name="connsiteX26" fmla="*/ 165894 w 331788"/>
              <a:gd name="connsiteY26" fmla="*/ 37804 h 327025"/>
              <a:gd name="connsiteX27" fmla="*/ 155526 w 331788"/>
              <a:gd name="connsiteY27" fmla="*/ 41714 h 327025"/>
              <a:gd name="connsiteX28" fmla="*/ 33697 w 331788"/>
              <a:gd name="connsiteY28" fmla="*/ 139481 h 327025"/>
              <a:gd name="connsiteX29" fmla="*/ 33697 w 331788"/>
              <a:gd name="connsiteY29" fmla="*/ 143392 h 327025"/>
              <a:gd name="connsiteX30" fmla="*/ 16849 w 331788"/>
              <a:gd name="connsiteY30" fmla="*/ 160338 h 327025"/>
              <a:gd name="connsiteX31" fmla="*/ 0 w 331788"/>
              <a:gd name="connsiteY31" fmla="*/ 143392 h 327025"/>
              <a:gd name="connsiteX32" fmla="*/ 0 w 331788"/>
              <a:gd name="connsiteY32" fmla="*/ 130356 h 327025"/>
              <a:gd name="connsiteX33" fmla="*/ 6480 w 331788"/>
              <a:gd name="connsiteY33" fmla="*/ 117321 h 327025"/>
              <a:gd name="connsiteX34" fmla="*/ 142565 w 331788"/>
              <a:gd name="connsiteY34" fmla="*/ 9125 h 327025"/>
              <a:gd name="connsiteX35" fmla="*/ 165894 w 331788"/>
              <a:gd name="connsiteY35"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1788" h="327025">
                <a:moveTo>
                  <a:pt x="155534" y="53107"/>
                </a:moveTo>
                <a:cubicBezTo>
                  <a:pt x="162009" y="49212"/>
                  <a:pt x="169780" y="49212"/>
                  <a:pt x="176255" y="53107"/>
                </a:cubicBezTo>
                <a:cubicBezTo>
                  <a:pt x="176255" y="53107"/>
                  <a:pt x="176255" y="53107"/>
                  <a:pt x="283746" y="141384"/>
                </a:cubicBezTo>
                <a:cubicBezTo>
                  <a:pt x="286336" y="143980"/>
                  <a:pt x="288926" y="149173"/>
                  <a:pt x="288926" y="154366"/>
                </a:cubicBezTo>
                <a:cubicBezTo>
                  <a:pt x="288926" y="154366"/>
                  <a:pt x="288926" y="154366"/>
                  <a:pt x="288926" y="310149"/>
                </a:cubicBezTo>
                <a:cubicBezTo>
                  <a:pt x="288926" y="319236"/>
                  <a:pt x="282451" y="327025"/>
                  <a:pt x="273385" y="327025"/>
                </a:cubicBezTo>
                <a:cubicBezTo>
                  <a:pt x="273385" y="327025"/>
                  <a:pt x="273385" y="327025"/>
                  <a:pt x="207337" y="327025"/>
                </a:cubicBezTo>
                <a:cubicBezTo>
                  <a:pt x="207337" y="327025"/>
                  <a:pt x="207337" y="327025"/>
                  <a:pt x="207337" y="234854"/>
                </a:cubicBezTo>
                <a:cubicBezTo>
                  <a:pt x="207337" y="228363"/>
                  <a:pt x="202157" y="223170"/>
                  <a:pt x="195681" y="223170"/>
                </a:cubicBezTo>
                <a:cubicBezTo>
                  <a:pt x="195681" y="223170"/>
                  <a:pt x="195681" y="223170"/>
                  <a:pt x="136108" y="223170"/>
                </a:cubicBezTo>
                <a:cubicBezTo>
                  <a:pt x="129633" y="223170"/>
                  <a:pt x="124452" y="228363"/>
                  <a:pt x="124452" y="234854"/>
                </a:cubicBezTo>
                <a:cubicBezTo>
                  <a:pt x="124452" y="234854"/>
                  <a:pt x="124452" y="234854"/>
                  <a:pt x="124452" y="327025"/>
                </a:cubicBezTo>
                <a:cubicBezTo>
                  <a:pt x="124452" y="327025"/>
                  <a:pt x="124452" y="327025"/>
                  <a:pt x="58404" y="327025"/>
                </a:cubicBezTo>
                <a:cubicBezTo>
                  <a:pt x="49338" y="327025"/>
                  <a:pt x="42863" y="319236"/>
                  <a:pt x="42863" y="310149"/>
                </a:cubicBezTo>
                <a:cubicBezTo>
                  <a:pt x="42863" y="310149"/>
                  <a:pt x="42863" y="310149"/>
                  <a:pt x="42863" y="154366"/>
                </a:cubicBezTo>
                <a:cubicBezTo>
                  <a:pt x="42863" y="149173"/>
                  <a:pt x="45453" y="143980"/>
                  <a:pt x="48043" y="141384"/>
                </a:cubicBezTo>
                <a:cubicBezTo>
                  <a:pt x="48043" y="141384"/>
                  <a:pt x="48043" y="141384"/>
                  <a:pt x="155534" y="53107"/>
                </a:cubicBezTo>
                <a:close/>
                <a:moveTo>
                  <a:pt x="165894" y="0"/>
                </a:moveTo>
                <a:cubicBezTo>
                  <a:pt x="173670" y="0"/>
                  <a:pt x="182743" y="2607"/>
                  <a:pt x="189223" y="9125"/>
                </a:cubicBezTo>
                <a:cubicBezTo>
                  <a:pt x="189223" y="9125"/>
                  <a:pt x="189223" y="9125"/>
                  <a:pt x="325308" y="117321"/>
                </a:cubicBezTo>
                <a:cubicBezTo>
                  <a:pt x="329196" y="121231"/>
                  <a:pt x="331788" y="126446"/>
                  <a:pt x="331788" y="130356"/>
                </a:cubicBezTo>
                <a:cubicBezTo>
                  <a:pt x="331788" y="130356"/>
                  <a:pt x="331788" y="138178"/>
                  <a:pt x="331788" y="143392"/>
                </a:cubicBezTo>
                <a:cubicBezTo>
                  <a:pt x="331788" y="152517"/>
                  <a:pt x="324012" y="160338"/>
                  <a:pt x="314940" y="160338"/>
                </a:cubicBezTo>
                <a:cubicBezTo>
                  <a:pt x="305867" y="160338"/>
                  <a:pt x="298091" y="152517"/>
                  <a:pt x="298091" y="143392"/>
                </a:cubicBezTo>
                <a:cubicBezTo>
                  <a:pt x="298091" y="142088"/>
                  <a:pt x="298091" y="140785"/>
                  <a:pt x="298091" y="139481"/>
                </a:cubicBezTo>
                <a:cubicBezTo>
                  <a:pt x="298091" y="139481"/>
                  <a:pt x="298091" y="139481"/>
                  <a:pt x="176263" y="41714"/>
                </a:cubicBezTo>
                <a:cubicBezTo>
                  <a:pt x="176263" y="41714"/>
                  <a:pt x="171078" y="37804"/>
                  <a:pt x="165894" y="37804"/>
                </a:cubicBezTo>
                <a:cubicBezTo>
                  <a:pt x="160710" y="37804"/>
                  <a:pt x="155526" y="41714"/>
                  <a:pt x="155526" y="41714"/>
                </a:cubicBezTo>
                <a:cubicBezTo>
                  <a:pt x="155526" y="41714"/>
                  <a:pt x="155526" y="41714"/>
                  <a:pt x="33697" y="139481"/>
                </a:cubicBezTo>
                <a:cubicBezTo>
                  <a:pt x="33697" y="140785"/>
                  <a:pt x="33697" y="142088"/>
                  <a:pt x="33697" y="143392"/>
                </a:cubicBezTo>
                <a:cubicBezTo>
                  <a:pt x="33697" y="152517"/>
                  <a:pt x="25921" y="160338"/>
                  <a:pt x="16849" y="160338"/>
                </a:cubicBezTo>
                <a:cubicBezTo>
                  <a:pt x="7776" y="160338"/>
                  <a:pt x="0" y="152517"/>
                  <a:pt x="0" y="143392"/>
                </a:cubicBezTo>
                <a:cubicBezTo>
                  <a:pt x="0" y="138178"/>
                  <a:pt x="0" y="130356"/>
                  <a:pt x="0" y="130356"/>
                </a:cubicBezTo>
                <a:cubicBezTo>
                  <a:pt x="0" y="126446"/>
                  <a:pt x="2592" y="121231"/>
                  <a:pt x="6480" y="117321"/>
                </a:cubicBezTo>
                <a:cubicBezTo>
                  <a:pt x="6480" y="117321"/>
                  <a:pt x="6480" y="117321"/>
                  <a:pt x="142565" y="9125"/>
                </a:cubicBezTo>
                <a:cubicBezTo>
                  <a:pt x="149046" y="2607"/>
                  <a:pt x="158118" y="0"/>
                  <a:pt x="165894" y="0"/>
                </a:cubicBezTo>
                <a:close/>
              </a:path>
            </a:pathLst>
          </a:custGeom>
          <a:solidFill>
            <a:srgbClr val="FFFFFF"/>
          </a:solidFill>
          <a:ln>
            <a:noFill/>
          </a:ln>
        </p:spPr>
        <p:txBody>
          <a:bodyPr/>
          <a:lstStyle/>
          <a:p>
            <a:endParaRPr lang="zh-CN" altLang="en-US" dirty="0">
              <a:latin typeface="+mn-lt"/>
              <a:ea typeface="+mn-ea"/>
              <a:cs typeface="+mn-ea"/>
              <a:sym typeface="+mn-lt"/>
            </a:endParaRPr>
          </a:p>
        </p:txBody>
      </p:sp>
      <p:sp>
        <p:nvSpPr>
          <p:cNvPr id="374" name="group_14323"/>
          <p:cNvSpPr>
            <a:spLocks noChangeAspect="1"/>
          </p:cNvSpPr>
          <p:nvPr/>
        </p:nvSpPr>
        <p:spPr bwMode="auto">
          <a:xfrm>
            <a:off x="7902406" y="3648200"/>
            <a:ext cx="436687" cy="434638"/>
          </a:xfrm>
          <a:custGeom>
            <a:avLst/>
            <a:gdLst>
              <a:gd name="connsiteX0" fmla="*/ 262525 w 338138"/>
              <a:gd name="connsiteY0" fmla="*/ 84138 h 336551"/>
              <a:gd name="connsiteX1" fmla="*/ 314260 w 338138"/>
              <a:gd name="connsiteY1" fmla="*/ 84138 h 336551"/>
              <a:gd name="connsiteX2" fmla="*/ 338138 w 338138"/>
              <a:gd name="connsiteY2" fmla="*/ 107802 h 336551"/>
              <a:gd name="connsiteX3" fmla="*/ 338138 w 338138"/>
              <a:gd name="connsiteY3" fmla="*/ 191940 h 336551"/>
              <a:gd name="connsiteX4" fmla="*/ 314260 w 338138"/>
              <a:gd name="connsiteY4" fmla="*/ 216918 h 336551"/>
              <a:gd name="connsiteX5" fmla="*/ 314260 w 338138"/>
              <a:gd name="connsiteY5" fmla="*/ 336551 h 336551"/>
              <a:gd name="connsiteX6" fmla="*/ 241300 w 338138"/>
              <a:gd name="connsiteY6" fmla="*/ 336551 h 336551"/>
              <a:gd name="connsiteX7" fmla="*/ 241300 w 338138"/>
              <a:gd name="connsiteY7" fmla="*/ 240582 h 336551"/>
              <a:gd name="connsiteX8" fmla="*/ 265178 w 338138"/>
              <a:gd name="connsiteY8" fmla="*/ 216918 h 336551"/>
              <a:gd name="connsiteX9" fmla="*/ 265178 w 338138"/>
              <a:gd name="connsiteY9" fmla="*/ 95970 h 336551"/>
              <a:gd name="connsiteX10" fmla="*/ 262525 w 338138"/>
              <a:gd name="connsiteY10" fmla="*/ 84138 h 336551"/>
              <a:gd name="connsiteX11" fmla="*/ 120477 w 338138"/>
              <a:gd name="connsiteY11" fmla="*/ 84138 h 336551"/>
              <a:gd name="connsiteX12" fmla="*/ 217661 w 338138"/>
              <a:gd name="connsiteY12" fmla="*/ 84138 h 336551"/>
              <a:gd name="connsiteX13" fmla="*/ 241300 w 338138"/>
              <a:gd name="connsiteY13" fmla="*/ 107802 h 336551"/>
              <a:gd name="connsiteX14" fmla="*/ 241300 w 338138"/>
              <a:gd name="connsiteY14" fmla="*/ 191940 h 336551"/>
              <a:gd name="connsiteX15" fmla="*/ 217661 w 338138"/>
              <a:gd name="connsiteY15" fmla="*/ 216918 h 336551"/>
              <a:gd name="connsiteX16" fmla="*/ 217661 w 338138"/>
              <a:gd name="connsiteY16" fmla="*/ 336551 h 336551"/>
              <a:gd name="connsiteX17" fmla="*/ 120477 w 338138"/>
              <a:gd name="connsiteY17" fmla="*/ 336551 h 336551"/>
              <a:gd name="connsiteX18" fmla="*/ 120477 w 338138"/>
              <a:gd name="connsiteY18" fmla="*/ 216918 h 336551"/>
              <a:gd name="connsiteX19" fmla="*/ 96837 w 338138"/>
              <a:gd name="connsiteY19" fmla="*/ 191940 h 336551"/>
              <a:gd name="connsiteX20" fmla="*/ 96837 w 338138"/>
              <a:gd name="connsiteY20" fmla="*/ 107802 h 336551"/>
              <a:gd name="connsiteX21" fmla="*/ 120477 w 338138"/>
              <a:gd name="connsiteY21" fmla="*/ 84138 h 336551"/>
              <a:gd name="connsiteX22" fmla="*/ 23878 w 338138"/>
              <a:gd name="connsiteY22" fmla="*/ 84138 h 336551"/>
              <a:gd name="connsiteX23" fmla="*/ 75613 w 338138"/>
              <a:gd name="connsiteY23" fmla="*/ 84138 h 336551"/>
              <a:gd name="connsiteX24" fmla="*/ 72960 w 338138"/>
              <a:gd name="connsiteY24" fmla="*/ 95970 h 336551"/>
              <a:gd name="connsiteX25" fmla="*/ 72960 w 338138"/>
              <a:gd name="connsiteY25" fmla="*/ 216918 h 336551"/>
              <a:gd name="connsiteX26" fmla="*/ 96838 w 338138"/>
              <a:gd name="connsiteY26" fmla="*/ 240582 h 336551"/>
              <a:gd name="connsiteX27" fmla="*/ 96838 w 338138"/>
              <a:gd name="connsiteY27" fmla="*/ 336551 h 336551"/>
              <a:gd name="connsiteX28" fmla="*/ 23878 w 338138"/>
              <a:gd name="connsiteY28" fmla="*/ 336551 h 336551"/>
              <a:gd name="connsiteX29" fmla="*/ 23878 w 338138"/>
              <a:gd name="connsiteY29" fmla="*/ 216918 h 336551"/>
              <a:gd name="connsiteX30" fmla="*/ 0 w 338138"/>
              <a:gd name="connsiteY30" fmla="*/ 191940 h 336551"/>
              <a:gd name="connsiteX31" fmla="*/ 0 w 338138"/>
              <a:gd name="connsiteY31" fmla="*/ 107802 h 336551"/>
              <a:gd name="connsiteX32" fmla="*/ 23878 w 338138"/>
              <a:gd name="connsiteY32" fmla="*/ 84138 h 336551"/>
              <a:gd name="connsiteX33" fmla="*/ 265257 w 338138"/>
              <a:gd name="connsiteY33" fmla="*/ 0 h 336551"/>
              <a:gd name="connsiteX34" fmla="*/ 301625 w 338138"/>
              <a:gd name="connsiteY34" fmla="*/ 35069 h 336551"/>
              <a:gd name="connsiteX35" fmla="*/ 265257 w 338138"/>
              <a:gd name="connsiteY35" fmla="*/ 71438 h 336551"/>
              <a:gd name="connsiteX36" fmla="*/ 248371 w 338138"/>
              <a:gd name="connsiteY36" fmla="*/ 66242 h 336551"/>
              <a:gd name="connsiteX37" fmla="*/ 245774 w 338138"/>
              <a:gd name="connsiteY37" fmla="*/ 64944 h 336551"/>
              <a:gd name="connsiteX38" fmla="*/ 230187 w 338138"/>
              <a:gd name="connsiteY38" fmla="*/ 35069 h 336551"/>
              <a:gd name="connsiteX39" fmla="*/ 265257 w 338138"/>
              <a:gd name="connsiteY39" fmla="*/ 0 h 336551"/>
              <a:gd name="connsiteX40" fmla="*/ 169069 w 338138"/>
              <a:gd name="connsiteY40" fmla="*/ 0 h 336551"/>
              <a:gd name="connsiteX41" fmla="*/ 204788 w 338138"/>
              <a:gd name="connsiteY41" fmla="*/ 35719 h 336551"/>
              <a:gd name="connsiteX42" fmla="*/ 169069 w 338138"/>
              <a:gd name="connsiteY42" fmla="*/ 71438 h 336551"/>
              <a:gd name="connsiteX43" fmla="*/ 133350 w 338138"/>
              <a:gd name="connsiteY43" fmla="*/ 35719 h 336551"/>
              <a:gd name="connsiteX44" fmla="*/ 169069 w 338138"/>
              <a:gd name="connsiteY44" fmla="*/ 0 h 336551"/>
              <a:gd name="connsiteX45" fmla="*/ 72880 w 338138"/>
              <a:gd name="connsiteY45" fmla="*/ 0 h 336551"/>
              <a:gd name="connsiteX46" fmla="*/ 107950 w 338138"/>
              <a:gd name="connsiteY46" fmla="*/ 35069 h 336551"/>
              <a:gd name="connsiteX47" fmla="*/ 92363 w 338138"/>
              <a:gd name="connsiteY47" fmla="*/ 64944 h 336551"/>
              <a:gd name="connsiteX48" fmla="*/ 89766 w 338138"/>
              <a:gd name="connsiteY48" fmla="*/ 66242 h 336551"/>
              <a:gd name="connsiteX49" fmla="*/ 72880 w 338138"/>
              <a:gd name="connsiteY49" fmla="*/ 71438 h 336551"/>
              <a:gd name="connsiteX50" fmla="*/ 36512 w 338138"/>
              <a:gd name="connsiteY50" fmla="*/ 35069 h 336551"/>
              <a:gd name="connsiteX51" fmla="*/ 72880 w 338138"/>
              <a:gd name="connsiteY51"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6551">
                <a:moveTo>
                  <a:pt x="262525" y="84138"/>
                </a:moveTo>
                <a:cubicBezTo>
                  <a:pt x="262525" y="84138"/>
                  <a:pt x="262525" y="84138"/>
                  <a:pt x="314260" y="84138"/>
                </a:cubicBezTo>
                <a:cubicBezTo>
                  <a:pt x="338138" y="84138"/>
                  <a:pt x="338138" y="107802"/>
                  <a:pt x="338138" y="107802"/>
                </a:cubicBezTo>
                <a:cubicBezTo>
                  <a:pt x="338138" y="107802"/>
                  <a:pt x="338138" y="107802"/>
                  <a:pt x="338138" y="191940"/>
                </a:cubicBezTo>
                <a:cubicBezTo>
                  <a:pt x="338138" y="216918"/>
                  <a:pt x="314260" y="216918"/>
                  <a:pt x="314260" y="216918"/>
                </a:cubicBezTo>
                <a:cubicBezTo>
                  <a:pt x="314260" y="216918"/>
                  <a:pt x="314260" y="216918"/>
                  <a:pt x="314260" y="336551"/>
                </a:cubicBezTo>
                <a:cubicBezTo>
                  <a:pt x="314260" y="336551"/>
                  <a:pt x="314260" y="336551"/>
                  <a:pt x="241300" y="336551"/>
                </a:cubicBezTo>
                <a:cubicBezTo>
                  <a:pt x="241300" y="336551"/>
                  <a:pt x="241300" y="336551"/>
                  <a:pt x="241300" y="240582"/>
                </a:cubicBezTo>
                <a:cubicBezTo>
                  <a:pt x="241300" y="240582"/>
                  <a:pt x="265178" y="240582"/>
                  <a:pt x="265178" y="216918"/>
                </a:cubicBezTo>
                <a:cubicBezTo>
                  <a:pt x="265178" y="216918"/>
                  <a:pt x="265178" y="216918"/>
                  <a:pt x="265178" y="95970"/>
                </a:cubicBezTo>
                <a:cubicBezTo>
                  <a:pt x="265178" y="95970"/>
                  <a:pt x="265178" y="90711"/>
                  <a:pt x="262525" y="84138"/>
                </a:cubicBezTo>
                <a:close/>
                <a:moveTo>
                  <a:pt x="120477" y="84138"/>
                </a:moveTo>
                <a:cubicBezTo>
                  <a:pt x="120477" y="84138"/>
                  <a:pt x="120477" y="84138"/>
                  <a:pt x="217661" y="84138"/>
                </a:cubicBezTo>
                <a:cubicBezTo>
                  <a:pt x="241300" y="84138"/>
                  <a:pt x="241300" y="107802"/>
                  <a:pt x="241300" y="107802"/>
                </a:cubicBezTo>
                <a:lnTo>
                  <a:pt x="241300" y="191940"/>
                </a:lnTo>
                <a:cubicBezTo>
                  <a:pt x="241300" y="216918"/>
                  <a:pt x="217661" y="216918"/>
                  <a:pt x="217661" y="216918"/>
                </a:cubicBezTo>
                <a:cubicBezTo>
                  <a:pt x="217661" y="216918"/>
                  <a:pt x="217661" y="216918"/>
                  <a:pt x="217661" y="336551"/>
                </a:cubicBezTo>
                <a:cubicBezTo>
                  <a:pt x="217661" y="336551"/>
                  <a:pt x="217661" y="336551"/>
                  <a:pt x="120477" y="336551"/>
                </a:cubicBezTo>
                <a:cubicBezTo>
                  <a:pt x="120477" y="336551"/>
                  <a:pt x="120477" y="336551"/>
                  <a:pt x="120477" y="216918"/>
                </a:cubicBezTo>
                <a:cubicBezTo>
                  <a:pt x="120477" y="216918"/>
                  <a:pt x="96837" y="216918"/>
                  <a:pt x="96837" y="191940"/>
                </a:cubicBezTo>
                <a:cubicBezTo>
                  <a:pt x="96837" y="191940"/>
                  <a:pt x="96837" y="191940"/>
                  <a:pt x="96837" y="107802"/>
                </a:cubicBezTo>
                <a:cubicBezTo>
                  <a:pt x="96837" y="84138"/>
                  <a:pt x="120477" y="84138"/>
                  <a:pt x="120477" y="84138"/>
                </a:cubicBezTo>
                <a:close/>
                <a:moveTo>
                  <a:pt x="23878" y="84138"/>
                </a:moveTo>
                <a:cubicBezTo>
                  <a:pt x="23878" y="84138"/>
                  <a:pt x="23878" y="84138"/>
                  <a:pt x="75613" y="84138"/>
                </a:cubicBezTo>
                <a:cubicBezTo>
                  <a:pt x="72960" y="90711"/>
                  <a:pt x="72960" y="95970"/>
                  <a:pt x="72960" y="95970"/>
                </a:cubicBezTo>
                <a:cubicBezTo>
                  <a:pt x="72960" y="95970"/>
                  <a:pt x="72960" y="95970"/>
                  <a:pt x="72960" y="216918"/>
                </a:cubicBezTo>
                <a:cubicBezTo>
                  <a:pt x="72960" y="240582"/>
                  <a:pt x="96838" y="240582"/>
                  <a:pt x="96838" y="240582"/>
                </a:cubicBezTo>
                <a:cubicBezTo>
                  <a:pt x="96838" y="240582"/>
                  <a:pt x="96838" y="240582"/>
                  <a:pt x="96838" y="336551"/>
                </a:cubicBezTo>
                <a:cubicBezTo>
                  <a:pt x="96838" y="336551"/>
                  <a:pt x="96838" y="336551"/>
                  <a:pt x="23878" y="336551"/>
                </a:cubicBezTo>
                <a:cubicBezTo>
                  <a:pt x="23878" y="336551"/>
                  <a:pt x="23878" y="336551"/>
                  <a:pt x="23878" y="216918"/>
                </a:cubicBezTo>
                <a:cubicBezTo>
                  <a:pt x="23878" y="216918"/>
                  <a:pt x="0" y="216918"/>
                  <a:pt x="0" y="191940"/>
                </a:cubicBezTo>
                <a:cubicBezTo>
                  <a:pt x="0" y="191940"/>
                  <a:pt x="0" y="191940"/>
                  <a:pt x="0" y="107802"/>
                </a:cubicBezTo>
                <a:cubicBezTo>
                  <a:pt x="0" y="84138"/>
                  <a:pt x="23878" y="84138"/>
                  <a:pt x="23878" y="84138"/>
                </a:cubicBezTo>
                <a:close/>
                <a:moveTo>
                  <a:pt x="265257" y="0"/>
                </a:moveTo>
                <a:cubicBezTo>
                  <a:pt x="284740" y="0"/>
                  <a:pt x="301625" y="15586"/>
                  <a:pt x="301625" y="35069"/>
                </a:cubicBezTo>
                <a:cubicBezTo>
                  <a:pt x="301625" y="55851"/>
                  <a:pt x="284740" y="71438"/>
                  <a:pt x="265257" y="71438"/>
                </a:cubicBezTo>
                <a:cubicBezTo>
                  <a:pt x="258762" y="71438"/>
                  <a:pt x="253567" y="70139"/>
                  <a:pt x="248371" y="66242"/>
                </a:cubicBezTo>
                <a:cubicBezTo>
                  <a:pt x="248371" y="66242"/>
                  <a:pt x="247072" y="66242"/>
                  <a:pt x="245774" y="64944"/>
                </a:cubicBezTo>
                <a:cubicBezTo>
                  <a:pt x="236681" y="59748"/>
                  <a:pt x="230187" y="48058"/>
                  <a:pt x="230187" y="35069"/>
                </a:cubicBezTo>
                <a:cubicBezTo>
                  <a:pt x="230187" y="15586"/>
                  <a:pt x="245774" y="0"/>
                  <a:pt x="265257" y="0"/>
                </a:cubicBezTo>
                <a:close/>
                <a:moveTo>
                  <a:pt x="169069" y="0"/>
                </a:moveTo>
                <a:cubicBezTo>
                  <a:pt x="188796" y="0"/>
                  <a:pt x="204788" y="15992"/>
                  <a:pt x="204788" y="35719"/>
                </a:cubicBezTo>
                <a:cubicBezTo>
                  <a:pt x="204788" y="55446"/>
                  <a:pt x="188796" y="71438"/>
                  <a:pt x="169069" y="71438"/>
                </a:cubicBezTo>
                <a:cubicBezTo>
                  <a:pt x="149342" y="71438"/>
                  <a:pt x="133350" y="55446"/>
                  <a:pt x="133350" y="35719"/>
                </a:cubicBezTo>
                <a:cubicBezTo>
                  <a:pt x="133350" y="15992"/>
                  <a:pt x="149342" y="0"/>
                  <a:pt x="169069" y="0"/>
                </a:cubicBezTo>
                <a:close/>
                <a:moveTo>
                  <a:pt x="72880" y="0"/>
                </a:moveTo>
                <a:cubicBezTo>
                  <a:pt x="92363" y="0"/>
                  <a:pt x="107950" y="15586"/>
                  <a:pt x="107950" y="35069"/>
                </a:cubicBezTo>
                <a:cubicBezTo>
                  <a:pt x="107950" y="48058"/>
                  <a:pt x="101456" y="59748"/>
                  <a:pt x="92363" y="64944"/>
                </a:cubicBezTo>
                <a:cubicBezTo>
                  <a:pt x="91065" y="66242"/>
                  <a:pt x="89766" y="66242"/>
                  <a:pt x="89766" y="66242"/>
                </a:cubicBezTo>
                <a:cubicBezTo>
                  <a:pt x="84570" y="70139"/>
                  <a:pt x="79375" y="71438"/>
                  <a:pt x="72880" y="71438"/>
                </a:cubicBezTo>
                <a:cubicBezTo>
                  <a:pt x="53397" y="71438"/>
                  <a:pt x="36512" y="55851"/>
                  <a:pt x="36512" y="35069"/>
                </a:cubicBezTo>
                <a:cubicBezTo>
                  <a:pt x="36512" y="15586"/>
                  <a:pt x="53397" y="0"/>
                  <a:pt x="72880" y="0"/>
                </a:cubicBezTo>
                <a:close/>
              </a:path>
            </a:pathLst>
          </a:custGeom>
          <a:solidFill>
            <a:srgbClr val="FFFFFF"/>
          </a:solidFill>
          <a:ln>
            <a:noFill/>
          </a:ln>
        </p:spPr>
        <p:txBody>
          <a:bodyPr/>
          <a:lstStyle/>
          <a:p>
            <a:endParaRPr lang="zh-CN" altLang="en-US">
              <a:latin typeface="+mn-lt"/>
              <a:ea typeface="+mn-ea"/>
              <a:cs typeface="+mn-ea"/>
              <a:sym typeface="+mn-lt"/>
            </a:endParaRPr>
          </a:p>
        </p:txBody>
      </p:sp>
      <p:sp>
        <p:nvSpPr>
          <p:cNvPr id="376" name="balance_142791"/>
          <p:cNvSpPr>
            <a:spLocks noChangeAspect="1"/>
          </p:cNvSpPr>
          <p:nvPr/>
        </p:nvSpPr>
        <p:spPr bwMode="auto">
          <a:xfrm>
            <a:off x="4806394" y="2731881"/>
            <a:ext cx="547300" cy="547300"/>
          </a:xfrm>
          <a:custGeom>
            <a:avLst/>
            <a:gdLst>
              <a:gd name="connsiteX0" fmla="*/ 120650 w 331788"/>
              <a:gd name="connsiteY0" fmla="*/ 290512 h 331788"/>
              <a:gd name="connsiteX1" fmla="*/ 114300 w 331788"/>
              <a:gd name="connsiteY1" fmla="*/ 311150 h 331788"/>
              <a:gd name="connsiteX2" fmla="*/ 217488 w 331788"/>
              <a:gd name="connsiteY2" fmla="*/ 311150 h 331788"/>
              <a:gd name="connsiteX3" fmla="*/ 211138 w 331788"/>
              <a:gd name="connsiteY3" fmla="*/ 290512 h 331788"/>
              <a:gd name="connsiteX4" fmla="*/ 239713 w 331788"/>
              <a:gd name="connsiteY4" fmla="*/ 198438 h 331788"/>
              <a:gd name="connsiteX5" fmla="*/ 274638 w 331788"/>
              <a:gd name="connsiteY5" fmla="*/ 225426 h 331788"/>
              <a:gd name="connsiteX6" fmla="*/ 309563 w 331788"/>
              <a:gd name="connsiteY6" fmla="*/ 198438 h 331788"/>
              <a:gd name="connsiteX7" fmla="*/ 239713 w 331788"/>
              <a:gd name="connsiteY7" fmla="*/ 198438 h 331788"/>
              <a:gd name="connsiteX8" fmla="*/ 22225 w 331788"/>
              <a:gd name="connsiteY8" fmla="*/ 198437 h 331788"/>
              <a:gd name="connsiteX9" fmla="*/ 57150 w 331788"/>
              <a:gd name="connsiteY9" fmla="*/ 225425 h 331788"/>
              <a:gd name="connsiteX10" fmla="*/ 92075 w 331788"/>
              <a:gd name="connsiteY10" fmla="*/ 198437 h 331788"/>
              <a:gd name="connsiteX11" fmla="*/ 22225 w 331788"/>
              <a:gd name="connsiteY11" fmla="*/ 198437 h 331788"/>
              <a:gd name="connsiteX12" fmla="*/ 274638 w 331788"/>
              <a:gd name="connsiteY12" fmla="*/ 111125 h 331788"/>
              <a:gd name="connsiteX13" fmla="*/ 244475 w 331788"/>
              <a:gd name="connsiteY13" fmla="*/ 177800 h 331788"/>
              <a:gd name="connsiteX14" fmla="*/ 306388 w 331788"/>
              <a:gd name="connsiteY14" fmla="*/ 177800 h 331788"/>
              <a:gd name="connsiteX15" fmla="*/ 57150 w 331788"/>
              <a:gd name="connsiteY15" fmla="*/ 111125 h 331788"/>
              <a:gd name="connsiteX16" fmla="*/ 26988 w 331788"/>
              <a:gd name="connsiteY16" fmla="*/ 177800 h 331788"/>
              <a:gd name="connsiteX17" fmla="*/ 88901 w 331788"/>
              <a:gd name="connsiteY17" fmla="*/ 177800 h 331788"/>
              <a:gd name="connsiteX18" fmla="*/ 165894 w 331788"/>
              <a:gd name="connsiteY18" fmla="*/ 20637 h 331788"/>
              <a:gd name="connsiteX19" fmla="*/ 155575 w 331788"/>
              <a:gd name="connsiteY19" fmla="*/ 30956 h 331788"/>
              <a:gd name="connsiteX20" fmla="*/ 165894 w 331788"/>
              <a:gd name="connsiteY20" fmla="*/ 41275 h 331788"/>
              <a:gd name="connsiteX21" fmla="*/ 176213 w 331788"/>
              <a:gd name="connsiteY21" fmla="*/ 30956 h 331788"/>
              <a:gd name="connsiteX22" fmla="*/ 165894 w 331788"/>
              <a:gd name="connsiteY22" fmla="*/ 20637 h 331788"/>
              <a:gd name="connsiteX23" fmla="*/ 165894 w 331788"/>
              <a:gd name="connsiteY23" fmla="*/ 0 h 331788"/>
              <a:gd name="connsiteX24" fmla="*/ 196999 w 331788"/>
              <a:gd name="connsiteY24" fmla="*/ 31105 h 331788"/>
              <a:gd name="connsiteX25" fmla="*/ 176262 w 331788"/>
              <a:gd name="connsiteY25" fmla="*/ 59618 h 331788"/>
              <a:gd name="connsiteX26" fmla="*/ 176262 w 331788"/>
              <a:gd name="connsiteY26" fmla="*/ 75171 h 331788"/>
              <a:gd name="connsiteX27" fmla="*/ 281242 w 331788"/>
              <a:gd name="connsiteY27" fmla="*/ 75171 h 331788"/>
              <a:gd name="connsiteX28" fmla="*/ 331788 w 331788"/>
              <a:gd name="connsiteY28" fmla="*/ 186631 h 331788"/>
              <a:gd name="connsiteX29" fmla="*/ 331788 w 331788"/>
              <a:gd name="connsiteY29" fmla="*/ 187927 h 331788"/>
              <a:gd name="connsiteX30" fmla="*/ 274762 w 331788"/>
              <a:gd name="connsiteY30" fmla="*/ 244953 h 331788"/>
              <a:gd name="connsiteX31" fmla="*/ 217736 w 331788"/>
              <a:gd name="connsiteY31" fmla="*/ 187927 h 331788"/>
              <a:gd name="connsiteX32" fmla="*/ 217736 w 331788"/>
              <a:gd name="connsiteY32" fmla="*/ 186631 h 331788"/>
              <a:gd name="connsiteX33" fmla="*/ 259210 w 331788"/>
              <a:gd name="connsiteY33" fmla="*/ 95907 h 331788"/>
              <a:gd name="connsiteX34" fmla="*/ 176262 w 331788"/>
              <a:gd name="connsiteY34" fmla="*/ 95907 h 331788"/>
              <a:gd name="connsiteX35" fmla="*/ 176262 w 331788"/>
              <a:gd name="connsiteY35" fmla="*/ 269578 h 331788"/>
              <a:gd name="connsiteX36" fmla="*/ 225512 w 331788"/>
              <a:gd name="connsiteY36" fmla="*/ 269578 h 331788"/>
              <a:gd name="connsiteX37" fmla="*/ 246249 w 331788"/>
              <a:gd name="connsiteY37" fmla="*/ 331788 h 331788"/>
              <a:gd name="connsiteX38" fmla="*/ 85539 w 331788"/>
              <a:gd name="connsiteY38" fmla="*/ 331788 h 331788"/>
              <a:gd name="connsiteX39" fmla="*/ 106276 w 331788"/>
              <a:gd name="connsiteY39" fmla="*/ 269578 h 331788"/>
              <a:gd name="connsiteX40" fmla="*/ 155525 w 331788"/>
              <a:gd name="connsiteY40" fmla="*/ 269578 h 331788"/>
              <a:gd name="connsiteX41" fmla="*/ 155525 w 331788"/>
              <a:gd name="connsiteY41" fmla="*/ 95907 h 331788"/>
              <a:gd name="connsiteX42" fmla="*/ 72578 w 331788"/>
              <a:gd name="connsiteY42" fmla="*/ 95907 h 331788"/>
              <a:gd name="connsiteX43" fmla="*/ 114052 w 331788"/>
              <a:gd name="connsiteY43" fmla="*/ 186631 h 331788"/>
              <a:gd name="connsiteX44" fmla="*/ 114052 w 331788"/>
              <a:gd name="connsiteY44" fmla="*/ 187927 h 331788"/>
              <a:gd name="connsiteX45" fmla="*/ 57026 w 331788"/>
              <a:gd name="connsiteY45" fmla="*/ 244953 h 331788"/>
              <a:gd name="connsiteX46" fmla="*/ 0 w 331788"/>
              <a:gd name="connsiteY46" fmla="*/ 187927 h 331788"/>
              <a:gd name="connsiteX47" fmla="*/ 0 w 331788"/>
              <a:gd name="connsiteY47" fmla="*/ 186631 h 331788"/>
              <a:gd name="connsiteX48" fmla="*/ 50546 w 331788"/>
              <a:gd name="connsiteY48" fmla="*/ 75171 h 331788"/>
              <a:gd name="connsiteX49" fmla="*/ 155525 w 331788"/>
              <a:gd name="connsiteY49" fmla="*/ 75171 h 331788"/>
              <a:gd name="connsiteX50" fmla="*/ 155525 w 331788"/>
              <a:gd name="connsiteY50" fmla="*/ 59618 h 331788"/>
              <a:gd name="connsiteX51" fmla="*/ 134789 w 331788"/>
              <a:gd name="connsiteY51" fmla="*/ 31105 h 331788"/>
              <a:gd name="connsiteX52" fmla="*/ 165894 w 331788"/>
              <a:gd name="connsiteY52"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1788" h="331788">
                <a:moveTo>
                  <a:pt x="120650" y="290512"/>
                </a:moveTo>
                <a:lnTo>
                  <a:pt x="114300" y="311150"/>
                </a:lnTo>
                <a:lnTo>
                  <a:pt x="217488" y="311150"/>
                </a:lnTo>
                <a:lnTo>
                  <a:pt x="211138" y="290512"/>
                </a:lnTo>
                <a:close/>
                <a:moveTo>
                  <a:pt x="239713" y="198438"/>
                </a:moveTo>
                <a:cubicBezTo>
                  <a:pt x="243594" y="213860"/>
                  <a:pt x="257823" y="225426"/>
                  <a:pt x="274638" y="225426"/>
                </a:cubicBezTo>
                <a:cubicBezTo>
                  <a:pt x="291454" y="225426"/>
                  <a:pt x="305683" y="213860"/>
                  <a:pt x="309563" y="198438"/>
                </a:cubicBezTo>
                <a:cubicBezTo>
                  <a:pt x="309563" y="198438"/>
                  <a:pt x="309563" y="198438"/>
                  <a:pt x="239713" y="198438"/>
                </a:cubicBezTo>
                <a:close/>
                <a:moveTo>
                  <a:pt x="22225" y="198437"/>
                </a:moveTo>
                <a:cubicBezTo>
                  <a:pt x="26105" y="213859"/>
                  <a:pt x="40334" y="225425"/>
                  <a:pt x="57150" y="225425"/>
                </a:cubicBezTo>
                <a:cubicBezTo>
                  <a:pt x="73965" y="225425"/>
                  <a:pt x="88194" y="213859"/>
                  <a:pt x="92075" y="198437"/>
                </a:cubicBezTo>
                <a:cubicBezTo>
                  <a:pt x="92075" y="198437"/>
                  <a:pt x="92075" y="198437"/>
                  <a:pt x="22225" y="198437"/>
                </a:cubicBezTo>
                <a:close/>
                <a:moveTo>
                  <a:pt x="274638" y="111125"/>
                </a:moveTo>
                <a:lnTo>
                  <a:pt x="244475" y="177800"/>
                </a:lnTo>
                <a:lnTo>
                  <a:pt x="306388" y="177800"/>
                </a:lnTo>
                <a:close/>
                <a:moveTo>
                  <a:pt x="57150" y="111125"/>
                </a:moveTo>
                <a:lnTo>
                  <a:pt x="26988" y="177800"/>
                </a:lnTo>
                <a:lnTo>
                  <a:pt x="88901" y="177800"/>
                </a:lnTo>
                <a:close/>
                <a:moveTo>
                  <a:pt x="165894" y="20637"/>
                </a:moveTo>
                <a:cubicBezTo>
                  <a:pt x="160195" y="20637"/>
                  <a:pt x="155575" y="25257"/>
                  <a:pt x="155575" y="30956"/>
                </a:cubicBezTo>
                <a:cubicBezTo>
                  <a:pt x="155575" y="36655"/>
                  <a:pt x="160195" y="41275"/>
                  <a:pt x="165894" y="41275"/>
                </a:cubicBezTo>
                <a:cubicBezTo>
                  <a:pt x="171593" y="41275"/>
                  <a:pt x="176213" y="36655"/>
                  <a:pt x="176213" y="30956"/>
                </a:cubicBezTo>
                <a:cubicBezTo>
                  <a:pt x="176213" y="25257"/>
                  <a:pt x="171593" y="20637"/>
                  <a:pt x="165894" y="20637"/>
                </a:cubicBezTo>
                <a:close/>
                <a:moveTo>
                  <a:pt x="165894" y="0"/>
                </a:moveTo>
                <a:cubicBezTo>
                  <a:pt x="182742" y="0"/>
                  <a:pt x="196999" y="14256"/>
                  <a:pt x="196999" y="31105"/>
                </a:cubicBezTo>
                <a:cubicBezTo>
                  <a:pt x="196999" y="44065"/>
                  <a:pt x="187927" y="55730"/>
                  <a:pt x="176262" y="59618"/>
                </a:cubicBezTo>
                <a:cubicBezTo>
                  <a:pt x="176262" y="59618"/>
                  <a:pt x="176262" y="59618"/>
                  <a:pt x="176262" y="75171"/>
                </a:cubicBezTo>
                <a:cubicBezTo>
                  <a:pt x="176262" y="75171"/>
                  <a:pt x="176262" y="75171"/>
                  <a:pt x="281242" y="75171"/>
                </a:cubicBezTo>
                <a:lnTo>
                  <a:pt x="331788" y="186631"/>
                </a:lnTo>
                <a:cubicBezTo>
                  <a:pt x="331788" y="186631"/>
                  <a:pt x="331788" y="186631"/>
                  <a:pt x="331788" y="187927"/>
                </a:cubicBezTo>
                <a:cubicBezTo>
                  <a:pt x="331788" y="220328"/>
                  <a:pt x="305867" y="244953"/>
                  <a:pt x="274762" y="244953"/>
                </a:cubicBezTo>
                <a:cubicBezTo>
                  <a:pt x="243657" y="244953"/>
                  <a:pt x="217736" y="220328"/>
                  <a:pt x="217736" y="187927"/>
                </a:cubicBezTo>
                <a:cubicBezTo>
                  <a:pt x="217736" y="187927"/>
                  <a:pt x="217736" y="187927"/>
                  <a:pt x="217736" y="186631"/>
                </a:cubicBezTo>
                <a:cubicBezTo>
                  <a:pt x="217736" y="186631"/>
                  <a:pt x="217736" y="186631"/>
                  <a:pt x="259210" y="95907"/>
                </a:cubicBezTo>
                <a:cubicBezTo>
                  <a:pt x="259210" y="95907"/>
                  <a:pt x="259210" y="95907"/>
                  <a:pt x="176262" y="95907"/>
                </a:cubicBezTo>
                <a:cubicBezTo>
                  <a:pt x="176262" y="95907"/>
                  <a:pt x="176262" y="95907"/>
                  <a:pt x="176262" y="269578"/>
                </a:cubicBezTo>
                <a:cubicBezTo>
                  <a:pt x="176262" y="269578"/>
                  <a:pt x="176262" y="269578"/>
                  <a:pt x="225512" y="269578"/>
                </a:cubicBezTo>
                <a:cubicBezTo>
                  <a:pt x="225512" y="269578"/>
                  <a:pt x="225512" y="269578"/>
                  <a:pt x="246249" y="331788"/>
                </a:cubicBezTo>
                <a:cubicBezTo>
                  <a:pt x="246249" y="331788"/>
                  <a:pt x="246249" y="331788"/>
                  <a:pt x="85539" y="331788"/>
                </a:cubicBezTo>
                <a:cubicBezTo>
                  <a:pt x="85539" y="331788"/>
                  <a:pt x="85539" y="331788"/>
                  <a:pt x="106276" y="269578"/>
                </a:cubicBezTo>
                <a:cubicBezTo>
                  <a:pt x="106276" y="269578"/>
                  <a:pt x="106276" y="269578"/>
                  <a:pt x="155525" y="269578"/>
                </a:cubicBezTo>
                <a:cubicBezTo>
                  <a:pt x="155525" y="269578"/>
                  <a:pt x="155525" y="269578"/>
                  <a:pt x="155525" y="95907"/>
                </a:cubicBezTo>
                <a:cubicBezTo>
                  <a:pt x="155525" y="95907"/>
                  <a:pt x="155525" y="95907"/>
                  <a:pt x="72578" y="95907"/>
                </a:cubicBezTo>
                <a:cubicBezTo>
                  <a:pt x="72578" y="95907"/>
                  <a:pt x="72578" y="95907"/>
                  <a:pt x="114052" y="186631"/>
                </a:cubicBezTo>
                <a:cubicBezTo>
                  <a:pt x="114052" y="186631"/>
                  <a:pt x="114052" y="186631"/>
                  <a:pt x="114052" y="187927"/>
                </a:cubicBezTo>
                <a:cubicBezTo>
                  <a:pt x="114052" y="220328"/>
                  <a:pt x="88131" y="244953"/>
                  <a:pt x="57026" y="244953"/>
                </a:cubicBezTo>
                <a:cubicBezTo>
                  <a:pt x="25921" y="244953"/>
                  <a:pt x="0" y="220328"/>
                  <a:pt x="0" y="187927"/>
                </a:cubicBezTo>
                <a:cubicBezTo>
                  <a:pt x="0" y="187927"/>
                  <a:pt x="0" y="187927"/>
                  <a:pt x="0" y="186631"/>
                </a:cubicBezTo>
                <a:cubicBezTo>
                  <a:pt x="0" y="186631"/>
                  <a:pt x="0" y="186631"/>
                  <a:pt x="50546" y="75171"/>
                </a:cubicBezTo>
                <a:cubicBezTo>
                  <a:pt x="50546" y="75171"/>
                  <a:pt x="50546" y="75171"/>
                  <a:pt x="155525" y="75171"/>
                </a:cubicBezTo>
                <a:cubicBezTo>
                  <a:pt x="155525" y="75171"/>
                  <a:pt x="155525" y="75171"/>
                  <a:pt x="155525" y="59618"/>
                </a:cubicBezTo>
                <a:cubicBezTo>
                  <a:pt x="143861" y="55730"/>
                  <a:pt x="134789" y="44065"/>
                  <a:pt x="134789" y="31105"/>
                </a:cubicBezTo>
                <a:cubicBezTo>
                  <a:pt x="134789" y="14256"/>
                  <a:pt x="149045" y="0"/>
                  <a:pt x="165894" y="0"/>
                </a:cubicBezTo>
                <a:close/>
              </a:path>
            </a:pathLst>
          </a:custGeom>
          <a:solidFill>
            <a:schemeClr val="bg1"/>
          </a:solidFill>
          <a:ln>
            <a:noFill/>
          </a:ln>
        </p:spPr>
        <p:txBody>
          <a:bodyPr/>
          <a:lstStyle/>
          <a:p>
            <a:endParaRPr lang="zh-CN" altLang="en-US">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0" y="6743702"/>
            <a:ext cx="12192000" cy="118512"/>
          </a:xfrm>
          <a:prstGeom prst="rect">
            <a:avLst/>
          </a:prstGeom>
          <a:solidFill>
            <a:srgbClr val="14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1" y="234408"/>
            <a:ext cx="12192000" cy="664570"/>
          </a:xfrm>
          <a:prstGeom prst="rect">
            <a:avLst/>
          </a:prstGeom>
          <a:solidFill>
            <a:srgbClr val="173A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6" name="组合 88"/>
          <p:cNvGrpSpPr>
            <a:grpSpLocks noChangeAspect="1"/>
          </p:cNvGrpSpPr>
          <p:nvPr/>
        </p:nvGrpSpPr>
        <p:grpSpPr>
          <a:xfrm>
            <a:off x="276274" y="111304"/>
            <a:ext cx="910777" cy="910777"/>
            <a:chOff x="5172625" y="576386"/>
            <a:chExt cx="1846750" cy="1846750"/>
          </a:xfrm>
        </p:grpSpPr>
        <p:sp>
          <p:nvSpPr>
            <p:cNvPr id="107" name="椭圆 106"/>
            <p:cNvSpPr/>
            <p:nvPr/>
          </p:nvSpPr>
          <p:spPr>
            <a:xfrm>
              <a:off x="5172625" y="576386"/>
              <a:ext cx="1846750" cy="1846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îSḷîḑê"/>
            <p:cNvSpPr/>
            <p:nvPr/>
          </p:nvSpPr>
          <p:spPr bwMode="auto">
            <a:xfrm>
              <a:off x="5329629" y="703341"/>
              <a:ext cx="1534722" cy="1538704"/>
            </a:xfrm>
            <a:prstGeom prst="ellipse">
              <a:avLst/>
            </a:prstGeom>
            <a:solidFill>
              <a:srgbClr val="14378B"/>
            </a:solidFill>
            <a:ln>
              <a:noFill/>
            </a:ln>
          </p:spPr>
          <p:txBody>
            <a:bodyPr anchor="ctr"/>
            <a:lstStyle/>
            <a:p>
              <a:pPr algn="ctr"/>
            </a:p>
          </p:txBody>
        </p:sp>
        <p:sp>
          <p:nvSpPr>
            <p:cNvPr id="109" name="isḻîde"/>
            <p:cNvSpPr/>
            <p:nvPr/>
          </p:nvSpPr>
          <p:spPr bwMode="auto">
            <a:xfrm>
              <a:off x="5342905" y="724582"/>
              <a:ext cx="1501534" cy="1504187"/>
            </a:xfrm>
            <a:prstGeom prst="ellipse">
              <a:avLst/>
            </a:prstGeom>
            <a:solidFill>
              <a:srgbClr val="FFFFFF"/>
            </a:solidFill>
            <a:ln w="1588" cap="flat">
              <a:solidFill>
                <a:srgbClr val="005FAC"/>
              </a:solidFill>
              <a:prstDash val="solid"/>
              <a:miter lim="800000"/>
            </a:ln>
          </p:spPr>
          <p:txBody>
            <a:bodyPr anchor="ctr"/>
            <a:lstStyle/>
            <a:p>
              <a:pPr algn="ctr"/>
            </a:p>
          </p:txBody>
        </p:sp>
        <p:sp>
          <p:nvSpPr>
            <p:cNvPr id="110" name="ïṣľiḍê"/>
            <p:cNvSpPr/>
            <p:nvPr/>
          </p:nvSpPr>
          <p:spPr bwMode="auto">
            <a:xfrm>
              <a:off x="5482305" y="856016"/>
              <a:ext cx="1230700" cy="1233353"/>
            </a:xfrm>
            <a:prstGeom prst="ellipse">
              <a:avLst/>
            </a:prstGeom>
            <a:solidFill>
              <a:srgbClr val="14378B"/>
            </a:solidFill>
            <a:ln>
              <a:noFill/>
            </a:ln>
          </p:spPr>
          <p:txBody>
            <a:bodyPr anchor="ctr"/>
            <a:lstStyle/>
            <a:p>
              <a:pPr algn="ctr"/>
            </a:p>
          </p:txBody>
        </p:sp>
        <p:sp>
          <p:nvSpPr>
            <p:cNvPr id="111" name="iṣľîḍê"/>
            <p:cNvSpPr/>
            <p:nvPr/>
          </p:nvSpPr>
          <p:spPr bwMode="auto">
            <a:xfrm>
              <a:off x="5499564" y="871947"/>
              <a:ext cx="1196182" cy="12001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Sļiḓè"/>
            <p:cNvSpPr/>
            <p:nvPr/>
          </p:nvSpPr>
          <p:spPr bwMode="auto">
            <a:xfrm>
              <a:off x="5511511" y="885223"/>
              <a:ext cx="1172283" cy="1173611"/>
            </a:xfrm>
            <a:prstGeom prst="ellipse">
              <a:avLst/>
            </a:prstGeom>
            <a:solidFill>
              <a:srgbClr val="14378B"/>
            </a:solidFill>
            <a:ln>
              <a:noFill/>
            </a:ln>
          </p:spPr>
          <p:txBody>
            <a:bodyPr anchor="ctr"/>
            <a:lstStyle/>
            <a:p>
              <a:pPr algn="ctr"/>
            </a:p>
          </p:txBody>
        </p:sp>
        <p:sp>
          <p:nvSpPr>
            <p:cNvPr id="113" name="íṡlide"/>
            <p:cNvSpPr/>
            <p:nvPr/>
          </p:nvSpPr>
          <p:spPr bwMode="auto">
            <a:xfrm>
              <a:off x="5575238" y="1274215"/>
              <a:ext cx="456701" cy="483252"/>
            </a:xfrm>
            <a:custGeom>
              <a:avLst/>
              <a:gdLst>
                <a:gd name="T0" fmla="*/ 239 w 328"/>
                <a:gd name="T1" fmla="*/ 110 h 347"/>
                <a:gd name="T2" fmla="*/ 215 w 328"/>
                <a:gd name="T3" fmla="*/ 134 h 347"/>
                <a:gd name="T4" fmla="*/ 150 w 328"/>
                <a:gd name="T5" fmla="*/ 76 h 347"/>
                <a:gd name="T6" fmla="*/ 114 w 328"/>
                <a:gd name="T7" fmla="*/ 119 h 347"/>
                <a:gd name="T8" fmla="*/ 119 w 328"/>
                <a:gd name="T9" fmla="*/ 175 h 347"/>
                <a:gd name="T10" fmla="*/ 179 w 328"/>
                <a:gd name="T11" fmla="*/ 234 h 347"/>
                <a:gd name="T12" fmla="*/ 270 w 328"/>
                <a:gd name="T13" fmla="*/ 140 h 347"/>
                <a:gd name="T14" fmla="*/ 328 w 328"/>
                <a:gd name="T15" fmla="*/ 196 h 347"/>
                <a:gd name="T16" fmla="*/ 182 w 328"/>
                <a:gd name="T17" fmla="*/ 347 h 347"/>
                <a:gd name="T18" fmla="*/ 30 w 328"/>
                <a:gd name="T19" fmla="*/ 198 h 347"/>
                <a:gd name="T20" fmla="*/ 21 w 328"/>
                <a:gd name="T21" fmla="*/ 108 h 347"/>
                <a:gd name="T22" fmla="*/ 123 w 328"/>
                <a:gd name="T23" fmla="*/ 0 h 347"/>
                <a:gd name="T24" fmla="*/ 239 w 328"/>
                <a:gd name="T25" fmla="*/ 11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347">
                  <a:moveTo>
                    <a:pt x="239" y="110"/>
                  </a:moveTo>
                  <a:cubicBezTo>
                    <a:pt x="215" y="134"/>
                    <a:pt x="215" y="134"/>
                    <a:pt x="215" y="134"/>
                  </a:cubicBezTo>
                  <a:cubicBezTo>
                    <a:pt x="150" y="76"/>
                    <a:pt x="150" y="76"/>
                    <a:pt x="150" y="76"/>
                  </a:cubicBezTo>
                  <a:cubicBezTo>
                    <a:pt x="114" y="119"/>
                    <a:pt x="114" y="119"/>
                    <a:pt x="114" y="119"/>
                  </a:cubicBezTo>
                  <a:cubicBezTo>
                    <a:pt x="100" y="138"/>
                    <a:pt x="105" y="156"/>
                    <a:pt x="119" y="175"/>
                  </a:cubicBezTo>
                  <a:cubicBezTo>
                    <a:pt x="179" y="234"/>
                    <a:pt x="179" y="234"/>
                    <a:pt x="179" y="234"/>
                  </a:cubicBezTo>
                  <a:cubicBezTo>
                    <a:pt x="270" y="140"/>
                    <a:pt x="270" y="140"/>
                    <a:pt x="270" y="140"/>
                  </a:cubicBezTo>
                  <a:cubicBezTo>
                    <a:pt x="328" y="196"/>
                    <a:pt x="328" y="196"/>
                    <a:pt x="328" y="196"/>
                  </a:cubicBezTo>
                  <a:cubicBezTo>
                    <a:pt x="182" y="347"/>
                    <a:pt x="182" y="347"/>
                    <a:pt x="182" y="347"/>
                  </a:cubicBezTo>
                  <a:cubicBezTo>
                    <a:pt x="30" y="198"/>
                    <a:pt x="30" y="198"/>
                    <a:pt x="30" y="198"/>
                  </a:cubicBezTo>
                  <a:cubicBezTo>
                    <a:pt x="0" y="169"/>
                    <a:pt x="3" y="127"/>
                    <a:pt x="21" y="108"/>
                  </a:cubicBezTo>
                  <a:cubicBezTo>
                    <a:pt x="123" y="0"/>
                    <a:pt x="123" y="0"/>
                    <a:pt x="123" y="0"/>
                  </a:cubicBezTo>
                  <a:lnTo>
                    <a:pt x="239" y="1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ḻíḓè"/>
            <p:cNvSpPr/>
            <p:nvPr/>
          </p:nvSpPr>
          <p:spPr bwMode="auto">
            <a:xfrm>
              <a:off x="5771725" y="926379"/>
              <a:ext cx="645220" cy="1083333"/>
            </a:xfrm>
            <a:custGeom>
              <a:avLst/>
              <a:gdLst>
                <a:gd name="T0" fmla="*/ 203 w 463"/>
                <a:gd name="T1" fmla="*/ 462 h 776"/>
                <a:gd name="T2" fmla="*/ 59 w 463"/>
                <a:gd name="T3" fmla="*/ 612 h 776"/>
                <a:gd name="T4" fmla="*/ 176 w 463"/>
                <a:gd name="T5" fmla="*/ 733 h 776"/>
                <a:gd name="T6" fmla="*/ 298 w 463"/>
                <a:gd name="T7" fmla="*/ 732 h 776"/>
                <a:gd name="T8" fmla="*/ 463 w 463"/>
                <a:gd name="T9" fmla="*/ 565 h 776"/>
                <a:gd name="T10" fmla="*/ 101 w 463"/>
                <a:gd name="T11" fmla="*/ 217 h 776"/>
                <a:gd name="T12" fmla="*/ 181 w 463"/>
                <a:gd name="T13" fmla="*/ 130 h 776"/>
                <a:gd name="T14" fmla="*/ 245 w 463"/>
                <a:gd name="T15" fmla="*/ 125 h 776"/>
                <a:gd name="T16" fmla="*/ 346 w 463"/>
                <a:gd name="T17" fmla="*/ 221 h 776"/>
                <a:gd name="T18" fmla="*/ 252 w 463"/>
                <a:gd name="T19" fmla="*/ 316 h 776"/>
                <a:gd name="T20" fmla="*/ 277 w 463"/>
                <a:gd name="T21" fmla="*/ 342 h 776"/>
                <a:gd name="T22" fmla="*/ 426 w 463"/>
                <a:gd name="T23" fmla="*/ 191 h 776"/>
                <a:gd name="T24" fmla="*/ 290 w 463"/>
                <a:gd name="T25" fmla="*/ 56 h 776"/>
                <a:gd name="T26" fmla="*/ 131 w 463"/>
                <a:gd name="T27" fmla="*/ 74 h 776"/>
                <a:gd name="T28" fmla="*/ 0 w 463"/>
                <a:gd name="T29" fmla="*/ 218 h 776"/>
                <a:gd name="T30" fmla="*/ 357 w 463"/>
                <a:gd name="T31" fmla="*/ 567 h 776"/>
                <a:gd name="T32" fmla="*/ 287 w 463"/>
                <a:gd name="T33" fmla="*/ 636 h 776"/>
                <a:gd name="T34" fmla="*/ 211 w 463"/>
                <a:gd name="T35" fmla="*/ 654 h 776"/>
                <a:gd name="T36" fmla="*/ 141 w 463"/>
                <a:gd name="T37" fmla="*/ 584 h 776"/>
                <a:gd name="T38" fmla="*/ 233 w 463"/>
                <a:gd name="T39" fmla="*/ 490 h 776"/>
                <a:gd name="T40" fmla="*/ 203 w 463"/>
                <a:gd name="T41" fmla="*/ 46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3" h="776">
                  <a:moveTo>
                    <a:pt x="203" y="462"/>
                  </a:moveTo>
                  <a:cubicBezTo>
                    <a:pt x="59" y="612"/>
                    <a:pt x="59" y="612"/>
                    <a:pt x="59" y="612"/>
                  </a:cubicBezTo>
                  <a:cubicBezTo>
                    <a:pt x="176" y="733"/>
                    <a:pt x="176" y="733"/>
                    <a:pt x="176" y="733"/>
                  </a:cubicBezTo>
                  <a:cubicBezTo>
                    <a:pt x="215" y="773"/>
                    <a:pt x="250" y="776"/>
                    <a:pt x="298" y="732"/>
                  </a:cubicBezTo>
                  <a:cubicBezTo>
                    <a:pt x="463" y="565"/>
                    <a:pt x="463" y="565"/>
                    <a:pt x="463" y="565"/>
                  </a:cubicBezTo>
                  <a:cubicBezTo>
                    <a:pt x="101" y="217"/>
                    <a:pt x="101" y="217"/>
                    <a:pt x="101" y="217"/>
                  </a:cubicBezTo>
                  <a:cubicBezTo>
                    <a:pt x="181" y="130"/>
                    <a:pt x="181" y="130"/>
                    <a:pt x="181" y="130"/>
                  </a:cubicBezTo>
                  <a:cubicBezTo>
                    <a:pt x="181" y="130"/>
                    <a:pt x="211" y="102"/>
                    <a:pt x="245" y="125"/>
                  </a:cubicBezTo>
                  <a:cubicBezTo>
                    <a:pt x="279" y="149"/>
                    <a:pt x="347" y="219"/>
                    <a:pt x="346" y="221"/>
                  </a:cubicBezTo>
                  <a:cubicBezTo>
                    <a:pt x="252" y="316"/>
                    <a:pt x="252" y="316"/>
                    <a:pt x="252" y="316"/>
                  </a:cubicBezTo>
                  <a:cubicBezTo>
                    <a:pt x="277" y="342"/>
                    <a:pt x="277" y="342"/>
                    <a:pt x="277" y="342"/>
                  </a:cubicBezTo>
                  <a:cubicBezTo>
                    <a:pt x="426" y="191"/>
                    <a:pt x="426" y="191"/>
                    <a:pt x="426" y="191"/>
                  </a:cubicBezTo>
                  <a:cubicBezTo>
                    <a:pt x="290" y="56"/>
                    <a:pt x="290" y="56"/>
                    <a:pt x="290" y="56"/>
                  </a:cubicBezTo>
                  <a:cubicBezTo>
                    <a:pt x="229" y="0"/>
                    <a:pt x="186" y="7"/>
                    <a:pt x="131" y="74"/>
                  </a:cubicBezTo>
                  <a:cubicBezTo>
                    <a:pt x="0" y="218"/>
                    <a:pt x="0" y="218"/>
                    <a:pt x="0" y="218"/>
                  </a:cubicBezTo>
                  <a:cubicBezTo>
                    <a:pt x="357" y="567"/>
                    <a:pt x="357" y="567"/>
                    <a:pt x="357" y="567"/>
                  </a:cubicBezTo>
                  <a:cubicBezTo>
                    <a:pt x="287" y="636"/>
                    <a:pt x="287" y="636"/>
                    <a:pt x="287" y="636"/>
                  </a:cubicBezTo>
                  <a:cubicBezTo>
                    <a:pt x="262" y="660"/>
                    <a:pt x="228" y="669"/>
                    <a:pt x="211" y="654"/>
                  </a:cubicBezTo>
                  <a:cubicBezTo>
                    <a:pt x="141" y="584"/>
                    <a:pt x="141" y="584"/>
                    <a:pt x="141" y="584"/>
                  </a:cubicBezTo>
                  <a:cubicBezTo>
                    <a:pt x="233" y="490"/>
                    <a:pt x="233" y="490"/>
                    <a:pt x="233" y="490"/>
                  </a:cubicBezTo>
                  <a:lnTo>
                    <a:pt x="203" y="4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ïṡḻiḋé"/>
            <p:cNvSpPr/>
            <p:nvPr/>
          </p:nvSpPr>
          <p:spPr bwMode="auto">
            <a:xfrm>
              <a:off x="6187269" y="1222439"/>
              <a:ext cx="436786" cy="463337"/>
            </a:xfrm>
            <a:custGeom>
              <a:avLst/>
              <a:gdLst>
                <a:gd name="T0" fmla="*/ 26 w 314"/>
                <a:gd name="T1" fmla="*/ 129 h 332"/>
                <a:gd name="T2" fmla="*/ 0 w 314"/>
                <a:gd name="T3" fmla="*/ 154 h 332"/>
                <a:gd name="T4" fmla="*/ 183 w 314"/>
                <a:gd name="T5" fmla="*/ 332 h 332"/>
                <a:gd name="T6" fmla="*/ 292 w 314"/>
                <a:gd name="T7" fmla="*/ 219 h 332"/>
                <a:gd name="T8" fmla="*/ 281 w 314"/>
                <a:gd name="T9" fmla="*/ 126 h 332"/>
                <a:gd name="T10" fmla="*/ 151 w 314"/>
                <a:gd name="T11" fmla="*/ 0 h 332"/>
                <a:gd name="T12" fmla="*/ 96 w 314"/>
                <a:gd name="T13" fmla="*/ 57 h 332"/>
                <a:gd name="T14" fmla="*/ 169 w 314"/>
                <a:gd name="T15" fmla="*/ 125 h 332"/>
                <a:gd name="T16" fmla="*/ 200 w 314"/>
                <a:gd name="T17" fmla="*/ 202 h 332"/>
                <a:gd name="T18" fmla="*/ 155 w 314"/>
                <a:gd name="T19" fmla="*/ 254 h 332"/>
                <a:gd name="T20" fmla="*/ 26 w 314"/>
                <a:gd name="T21" fmla="*/ 12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4" h="332">
                  <a:moveTo>
                    <a:pt x="26" y="129"/>
                  </a:moveTo>
                  <a:cubicBezTo>
                    <a:pt x="0" y="154"/>
                    <a:pt x="0" y="154"/>
                    <a:pt x="0" y="154"/>
                  </a:cubicBezTo>
                  <a:cubicBezTo>
                    <a:pt x="183" y="332"/>
                    <a:pt x="183" y="332"/>
                    <a:pt x="183" y="332"/>
                  </a:cubicBezTo>
                  <a:cubicBezTo>
                    <a:pt x="292" y="219"/>
                    <a:pt x="292" y="219"/>
                    <a:pt x="292" y="219"/>
                  </a:cubicBezTo>
                  <a:cubicBezTo>
                    <a:pt x="314" y="198"/>
                    <a:pt x="302" y="144"/>
                    <a:pt x="281" y="126"/>
                  </a:cubicBezTo>
                  <a:cubicBezTo>
                    <a:pt x="151" y="0"/>
                    <a:pt x="151" y="0"/>
                    <a:pt x="151" y="0"/>
                  </a:cubicBezTo>
                  <a:cubicBezTo>
                    <a:pt x="96" y="57"/>
                    <a:pt x="96" y="57"/>
                    <a:pt x="96" y="57"/>
                  </a:cubicBezTo>
                  <a:cubicBezTo>
                    <a:pt x="169" y="125"/>
                    <a:pt x="169" y="125"/>
                    <a:pt x="169" y="125"/>
                  </a:cubicBezTo>
                  <a:cubicBezTo>
                    <a:pt x="197" y="151"/>
                    <a:pt x="213" y="182"/>
                    <a:pt x="200" y="202"/>
                  </a:cubicBezTo>
                  <a:cubicBezTo>
                    <a:pt x="155" y="254"/>
                    <a:pt x="155" y="254"/>
                    <a:pt x="155" y="254"/>
                  </a:cubicBezTo>
                  <a:lnTo>
                    <a:pt x="26" y="1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ïŝḻíḑè"/>
            <p:cNvSpPr/>
            <p:nvPr/>
          </p:nvSpPr>
          <p:spPr bwMode="auto">
            <a:xfrm>
              <a:off x="5417252" y="1750828"/>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solidFill>
              <a:srgbClr val="14378B"/>
            </a:solidFill>
            <a:ln>
              <a:noFill/>
            </a:ln>
          </p:spPr>
          <p:txBody>
            <a:bodyPr anchor="ctr"/>
            <a:lstStyle/>
            <a:p>
              <a:pPr algn="ctr"/>
            </a:p>
          </p:txBody>
        </p:sp>
        <p:sp>
          <p:nvSpPr>
            <p:cNvPr id="117" name="îsḷïdé"/>
            <p:cNvSpPr/>
            <p:nvPr/>
          </p:nvSpPr>
          <p:spPr bwMode="auto">
            <a:xfrm>
              <a:off x="5438493" y="1773398"/>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solidFill>
              <a:srgbClr val="14378B"/>
            </a:solidFill>
            <a:ln>
              <a:noFill/>
            </a:ln>
          </p:spPr>
          <p:txBody>
            <a:bodyPr anchor="ctr"/>
            <a:lstStyle/>
            <a:p>
              <a:pPr algn="ctr"/>
            </a:p>
          </p:txBody>
        </p:sp>
        <p:sp>
          <p:nvSpPr>
            <p:cNvPr id="118" name="íşľîdé"/>
            <p:cNvSpPr/>
            <p:nvPr/>
          </p:nvSpPr>
          <p:spPr bwMode="auto">
            <a:xfrm>
              <a:off x="5457079" y="1795968"/>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solidFill>
              <a:srgbClr val="14378B"/>
            </a:solidFill>
            <a:ln>
              <a:noFill/>
            </a:ln>
          </p:spPr>
          <p:txBody>
            <a:bodyPr anchor="ctr"/>
            <a:lstStyle/>
            <a:p>
              <a:pPr algn="ctr"/>
            </a:p>
          </p:txBody>
        </p:sp>
        <p:sp>
          <p:nvSpPr>
            <p:cNvPr id="119" name="ïṧļídè"/>
            <p:cNvSpPr/>
            <p:nvPr/>
          </p:nvSpPr>
          <p:spPr bwMode="auto">
            <a:xfrm>
              <a:off x="5479649" y="1825175"/>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solidFill>
              <a:srgbClr val="14378B"/>
            </a:solidFill>
            <a:ln>
              <a:noFill/>
            </a:ln>
          </p:spPr>
          <p:txBody>
            <a:bodyPr anchor="ctr"/>
            <a:lstStyle/>
            <a:p>
              <a:pPr algn="ctr"/>
            </a:p>
          </p:txBody>
        </p:sp>
        <p:sp>
          <p:nvSpPr>
            <p:cNvPr id="120" name="ïŝḻiḑe"/>
            <p:cNvSpPr/>
            <p:nvPr/>
          </p:nvSpPr>
          <p:spPr bwMode="auto">
            <a:xfrm>
              <a:off x="5524790" y="1865002"/>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solidFill>
              <a:srgbClr val="14378B"/>
            </a:solidFill>
            <a:ln>
              <a:noFill/>
            </a:ln>
          </p:spPr>
          <p:txBody>
            <a:bodyPr anchor="ctr"/>
            <a:lstStyle/>
            <a:p>
              <a:pPr algn="ctr"/>
            </a:p>
          </p:txBody>
        </p:sp>
        <p:sp>
          <p:nvSpPr>
            <p:cNvPr id="121" name="i$ḷïḋe"/>
            <p:cNvSpPr/>
            <p:nvPr/>
          </p:nvSpPr>
          <p:spPr bwMode="auto">
            <a:xfrm>
              <a:off x="5550013" y="1894212"/>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solidFill>
              <a:srgbClr val="14378B"/>
            </a:solidFill>
            <a:ln>
              <a:noFill/>
            </a:ln>
          </p:spPr>
          <p:txBody>
            <a:bodyPr anchor="ctr"/>
            <a:lstStyle/>
            <a:p>
              <a:pPr algn="ctr"/>
            </a:p>
          </p:txBody>
        </p:sp>
        <p:sp>
          <p:nvSpPr>
            <p:cNvPr id="122" name="î$ḷïḑê"/>
            <p:cNvSpPr/>
            <p:nvPr/>
          </p:nvSpPr>
          <p:spPr bwMode="auto">
            <a:xfrm>
              <a:off x="5575238" y="1916779"/>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solidFill>
              <a:srgbClr val="14378B"/>
            </a:solidFill>
            <a:ln>
              <a:noFill/>
            </a:ln>
          </p:spPr>
          <p:txBody>
            <a:bodyPr anchor="ctr"/>
            <a:lstStyle/>
            <a:p>
              <a:pPr algn="ctr"/>
            </a:p>
          </p:txBody>
        </p:sp>
        <p:sp>
          <p:nvSpPr>
            <p:cNvPr id="123" name="ísḻíďê"/>
            <p:cNvSpPr/>
            <p:nvPr/>
          </p:nvSpPr>
          <p:spPr bwMode="auto">
            <a:xfrm>
              <a:off x="5600463" y="1934039"/>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solidFill>
              <a:srgbClr val="14378B"/>
            </a:solidFill>
            <a:ln>
              <a:noFill/>
            </a:ln>
          </p:spPr>
          <p:txBody>
            <a:bodyPr anchor="ctr"/>
            <a:lstStyle/>
            <a:p>
              <a:pPr algn="ctr"/>
            </a:p>
          </p:txBody>
        </p:sp>
        <p:sp>
          <p:nvSpPr>
            <p:cNvPr id="124" name="iṩliḍé"/>
            <p:cNvSpPr/>
            <p:nvPr/>
          </p:nvSpPr>
          <p:spPr bwMode="auto">
            <a:xfrm>
              <a:off x="5629670" y="1953951"/>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solidFill>
              <a:srgbClr val="14378B"/>
            </a:solidFill>
            <a:ln>
              <a:noFill/>
            </a:ln>
          </p:spPr>
          <p:txBody>
            <a:bodyPr anchor="ctr"/>
            <a:lstStyle/>
            <a:p>
              <a:pPr algn="ctr"/>
            </a:p>
          </p:txBody>
        </p:sp>
        <p:sp>
          <p:nvSpPr>
            <p:cNvPr id="125" name="iṥļíḋê"/>
            <p:cNvSpPr/>
            <p:nvPr/>
          </p:nvSpPr>
          <p:spPr bwMode="auto">
            <a:xfrm>
              <a:off x="6642641" y="1736223"/>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solidFill>
              <a:srgbClr val="14378B"/>
            </a:solidFill>
            <a:ln>
              <a:noFill/>
            </a:ln>
          </p:spPr>
          <p:txBody>
            <a:bodyPr anchor="ctr"/>
            <a:lstStyle/>
            <a:p>
              <a:pPr algn="ctr"/>
            </a:p>
          </p:txBody>
        </p:sp>
        <p:sp>
          <p:nvSpPr>
            <p:cNvPr id="126" name="îṥľîḓê"/>
            <p:cNvSpPr/>
            <p:nvPr/>
          </p:nvSpPr>
          <p:spPr bwMode="auto">
            <a:xfrm>
              <a:off x="6626710" y="1769414"/>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solidFill>
              <a:srgbClr val="14378B"/>
            </a:solidFill>
            <a:ln>
              <a:noFill/>
            </a:ln>
          </p:spPr>
          <p:txBody>
            <a:bodyPr anchor="ctr"/>
            <a:lstStyle/>
            <a:p>
              <a:pPr algn="ctr"/>
            </a:p>
          </p:txBody>
        </p:sp>
        <p:sp>
          <p:nvSpPr>
            <p:cNvPr id="127" name="ïṣḷíďê"/>
            <p:cNvSpPr/>
            <p:nvPr/>
          </p:nvSpPr>
          <p:spPr bwMode="auto">
            <a:xfrm>
              <a:off x="6609450" y="1794639"/>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solidFill>
              <a:srgbClr val="14378B"/>
            </a:solidFill>
            <a:ln>
              <a:noFill/>
            </a:ln>
          </p:spPr>
          <p:txBody>
            <a:bodyPr anchor="ctr"/>
            <a:lstStyle/>
            <a:p>
              <a:pPr algn="ctr"/>
            </a:p>
          </p:txBody>
        </p:sp>
        <p:sp>
          <p:nvSpPr>
            <p:cNvPr id="128" name="ïşlîdê"/>
            <p:cNvSpPr/>
            <p:nvPr/>
          </p:nvSpPr>
          <p:spPr bwMode="auto">
            <a:xfrm>
              <a:off x="6596174" y="1821191"/>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solidFill>
              <a:srgbClr val="14378B"/>
            </a:solidFill>
            <a:ln>
              <a:noFill/>
            </a:ln>
          </p:spPr>
          <p:txBody>
            <a:bodyPr anchor="ctr"/>
            <a:lstStyle/>
            <a:p>
              <a:pPr algn="ctr"/>
            </a:p>
          </p:txBody>
        </p:sp>
        <p:sp>
          <p:nvSpPr>
            <p:cNvPr id="129" name="îṣḷide"/>
            <p:cNvSpPr/>
            <p:nvPr/>
          </p:nvSpPr>
          <p:spPr bwMode="auto">
            <a:xfrm>
              <a:off x="6556345" y="1863676"/>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solidFill>
              <a:srgbClr val="14378B"/>
            </a:solidFill>
            <a:ln>
              <a:noFill/>
            </a:ln>
          </p:spPr>
          <p:txBody>
            <a:bodyPr anchor="ctr"/>
            <a:lstStyle/>
            <a:p>
              <a:pPr algn="ctr"/>
            </a:p>
          </p:txBody>
        </p:sp>
        <p:sp>
          <p:nvSpPr>
            <p:cNvPr id="130" name="ïšḷiḓé"/>
            <p:cNvSpPr/>
            <p:nvPr/>
          </p:nvSpPr>
          <p:spPr bwMode="auto">
            <a:xfrm>
              <a:off x="6533777" y="1888899"/>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solidFill>
              <a:srgbClr val="14378B"/>
            </a:solidFill>
            <a:ln>
              <a:noFill/>
            </a:ln>
          </p:spPr>
          <p:txBody>
            <a:bodyPr anchor="ctr"/>
            <a:lstStyle/>
            <a:p>
              <a:pPr algn="ctr"/>
            </a:p>
          </p:txBody>
        </p:sp>
        <p:sp>
          <p:nvSpPr>
            <p:cNvPr id="131" name="í$ḻïḋê"/>
            <p:cNvSpPr/>
            <p:nvPr/>
          </p:nvSpPr>
          <p:spPr bwMode="auto">
            <a:xfrm>
              <a:off x="6512533" y="1908814"/>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solidFill>
              <a:srgbClr val="14378B"/>
            </a:solidFill>
            <a:ln>
              <a:noFill/>
            </a:ln>
          </p:spPr>
          <p:txBody>
            <a:bodyPr anchor="ctr"/>
            <a:lstStyle/>
            <a:p>
              <a:pPr algn="ctr"/>
            </a:p>
          </p:txBody>
        </p:sp>
        <p:sp>
          <p:nvSpPr>
            <p:cNvPr id="132" name="îŝľiḑè"/>
            <p:cNvSpPr/>
            <p:nvPr/>
          </p:nvSpPr>
          <p:spPr bwMode="auto">
            <a:xfrm>
              <a:off x="6488637" y="1928729"/>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solidFill>
              <a:srgbClr val="14378B"/>
            </a:solidFill>
            <a:ln>
              <a:noFill/>
            </a:ln>
          </p:spPr>
          <p:txBody>
            <a:bodyPr anchor="ctr"/>
            <a:lstStyle/>
            <a:p>
              <a:pPr algn="ctr"/>
            </a:p>
          </p:txBody>
        </p:sp>
        <p:sp>
          <p:nvSpPr>
            <p:cNvPr id="133" name="ïŝļiḋé"/>
            <p:cNvSpPr/>
            <p:nvPr/>
          </p:nvSpPr>
          <p:spPr bwMode="auto">
            <a:xfrm>
              <a:off x="6460756" y="1945986"/>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solidFill>
              <a:srgbClr val="14378B"/>
            </a:solidFill>
            <a:ln>
              <a:noFill/>
            </a:ln>
          </p:spPr>
          <p:txBody>
            <a:bodyPr anchor="ctr"/>
            <a:lstStyle/>
            <a:p>
              <a:pPr algn="ctr"/>
            </a:p>
          </p:txBody>
        </p:sp>
        <p:sp>
          <p:nvSpPr>
            <p:cNvPr id="134" name="íṩľîďé"/>
            <p:cNvSpPr/>
            <p:nvPr/>
          </p:nvSpPr>
          <p:spPr bwMode="auto">
            <a:xfrm>
              <a:off x="5738534" y="2042903"/>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solidFill>
              <a:srgbClr val="14378B"/>
            </a:solidFill>
            <a:ln>
              <a:noFill/>
            </a:ln>
          </p:spPr>
          <p:txBody>
            <a:bodyPr anchor="ctr"/>
            <a:lstStyle/>
            <a:p>
              <a:pPr algn="ctr"/>
            </a:p>
          </p:txBody>
        </p:sp>
        <p:sp>
          <p:nvSpPr>
            <p:cNvPr id="135" name="iṩľíďê"/>
            <p:cNvSpPr/>
            <p:nvPr/>
          </p:nvSpPr>
          <p:spPr bwMode="auto">
            <a:xfrm>
              <a:off x="6312064" y="2044229"/>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solidFill>
              <a:srgbClr val="14378B"/>
            </a:solidFill>
            <a:ln>
              <a:noFill/>
            </a:ln>
          </p:spPr>
          <p:txBody>
            <a:bodyPr anchor="ctr"/>
            <a:lstStyle/>
            <a:p>
              <a:pPr algn="ctr"/>
            </a:p>
          </p:txBody>
        </p:sp>
        <p:sp>
          <p:nvSpPr>
            <p:cNvPr id="136" name="iṥḻiďê"/>
            <p:cNvSpPr/>
            <p:nvPr/>
          </p:nvSpPr>
          <p:spPr bwMode="auto">
            <a:xfrm>
              <a:off x="5905814" y="2086714"/>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solidFill>
              <a:srgbClr val="14378B"/>
            </a:solidFill>
            <a:ln>
              <a:noFill/>
            </a:ln>
          </p:spPr>
          <p:txBody>
            <a:bodyPr anchor="ctr"/>
            <a:lstStyle/>
            <a:p>
              <a:pPr algn="ctr"/>
            </a:p>
          </p:txBody>
        </p:sp>
        <p:sp>
          <p:nvSpPr>
            <p:cNvPr id="137" name="išļidè"/>
            <p:cNvSpPr/>
            <p:nvPr/>
          </p:nvSpPr>
          <p:spPr bwMode="auto">
            <a:xfrm>
              <a:off x="6135492" y="2106629"/>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solidFill>
              <a:srgbClr val="14378B"/>
            </a:solidFill>
            <a:ln>
              <a:noFill/>
            </a:ln>
          </p:spPr>
          <p:txBody>
            <a:bodyPr anchor="ctr"/>
            <a:lstStyle/>
            <a:p>
              <a:pPr algn="ctr"/>
            </a:p>
          </p:txBody>
        </p:sp>
        <p:sp>
          <p:nvSpPr>
            <p:cNvPr id="138" name="îṥ1íḋè"/>
            <p:cNvSpPr/>
            <p:nvPr/>
          </p:nvSpPr>
          <p:spPr bwMode="auto">
            <a:xfrm>
              <a:off x="5373440" y="1497254"/>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solidFill>
              <a:srgbClr val="14378B"/>
            </a:solidFill>
            <a:ln>
              <a:noFill/>
            </a:ln>
          </p:spPr>
          <p:txBody>
            <a:bodyPr anchor="ctr"/>
            <a:lstStyle/>
            <a:p>
              <a:pPr algn="ctr"/>
            </a:p>
          </p:txBody>
        </p:sp>
        <p:sp>
          <p:nvSpPr>
            <p:cNvPr id="139" name="îṥļíďè"/>
            <p:cNvSpPr/>
            <p:nvPr/>
          </p:nvSpPr>
          <p:spPr bwMode="auto">
            <a:xfrm>
              <a:off x="5370785" y="1396355"/>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solidFill>
              <a:srgbClr val="14378B"/>
            </a:solidFill>
            <a:ln>
              <a:noFill/>
            </a:ln>
          </p:spPr>
          <p:txBody>
            <a:bodyPr anchor="ctr"/>
            <a:lstStyle/>
            <a:p>
              <a:pPr algn="ctr"/>
            </a:p>
          </p:txBody>
        </p:sp>
        <p:sp>
          <p:nvSpPr>
            <p:cNvPr id="140" name="iŝlíďê"/>
            <p:cNvSpPr/>
            <p:nvPr/>
          </p:nvSpPr>
          <p:spPr bwMode="auto">
            <a:xfrm>
              <a:off x="5381406" y="1283507"/>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solidFill>
              <a:srgbClr val="14378B"/>
            </a:solidFill>
            <a:ln>
              <a:noFill/>
            </a:ln>
          </p:spPr>
          <p:txBody>
            <a:bodyPr anchor="ctr"/>
            <a:lstStyle/>
            <a:p>
              <a:pPr algn="ctr"/>
            </a:p>
          </p:txBody>
        </p:sp>
        <p:sp>
          <p:nvSpPr>
            <p:cNvPr id="141" name="î$ḷîďe"/>
            <p:cNvSpPr/>
            <p:nvPr/>
          </p:nvSpPr>
          <p:spPr bwMode="auto">
            <a:xfrm>
              <a:off x="5405302" y="1182609"/>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solidFill>
              <a:srgbClr val="14378B"/>
            </a:solidFill>
            <a:ln>
              <a:noFill/>
            </a:ln>
          </p:spPr>
          <p:txBody>
            <a:bodyPr anchor="ctr"/>
            <a:lstStyle/>
            <a:p>
              <a:pPr algn="ctr"/>
            </a:p>
          </p:txBody>
        </p:sp>
        <p:sp>
          <p:nvSpPr>
            <p:cNvPr id="146" name="íšḷïḋè"/>
            <p:cNvSpPr/>
            <p:nvPr/>
          </p:nvSpPr>
          <p:spPr bwMode="auto">
            <a:xfrm>
              <a:off x="5445132" y="1094988"/>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solidFill>
              <a:srgbClr val="14378B"/>
            </a:solidFill>
            <a:ln>
              <a:noFill/>
            </a:ln>
          </p:spPr>
          <p:txBody>
            <a:bodyPr anchor="ctr"/>
            <a:lstStyle/>
            <a:p>
              <a:pPr algn="ctr"/>
            </a:p>
          </p:txBody>
        </p:sp>
        <p:sp>
          <p:nvSpPr>
            <p:cNvPr id="157" name="ïSľiḋè"/>
            <p:cNvSpPr/>
            <p:nvPr/>
          </p:nvSpPr>
          <p:spPr bwMode="auto">
            <a:xfrm>
              <a:off x="5520806" y="1021968"/>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solidFill>
              <a:srgbClr val="14378B"/>
            </a:solidFill>
            <a:ln>
              <a:noFill/>
            </a:ln>
          </p:spPr>
          <p:txBody>
            <a:bodyPr anchor="ctr"/>
            <a:lstStyle/>
            <a:p>
              <a:pPr algn="ctr"/>
            </a:p>
          </p:txBody>
        </p:sp>
        <p:sp>
          <p:nvSpPr>
            <p:cNvPr id="158" name="îṥliḓè"/>
            <p:cNvSpPr/>
            <p:nvPr/>
          </p:nvSpPr>
          <p:spPr bwMode="auto">
            <a:xfrm>
              <a:off x="5572583" y="959570"/>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solidFill>
              <a:srgbClr val="14378B"/>
            </a:solidFill>
            <a:ln>
              <a:noFill/>
            </a:ln>
          </p:spPr>
          <p:txBody>
            <a:bodyPr anchor="ctr"/>
            <a:lstStyle/>
            <a:p>
              <a:pPr algn="ctr"/>
            </a:p>
          </p:txBody>
        </p:sp>
        <p:sp>
          <p:nvSpPr>
            <p:cNvPr id="160" name="íšļîďe"/>
            <p:cNvSpPr/>
            <p:nvPr/>
          </p:nvSpPr>
          <p:spPr bwMode="auto">
            <a:xfrm>
              <a:off x="5713309" y="834775"/>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solidFill>
              <a:srgbClr val="14378B"/>
            </a:solidFill>
            <a:ln>
              <a:noFill/>
            </a:ln>
          </p:spPr>
          <p:txBody>
            <a:bodyPr anchor="ctr"/>
            <a:lstStyle/>
            <a:p>
              <a:pPr algn="ctr"/>
            </a:p>
          </p:txBody>
        </p:sp>
        <p:sp>
          <p:nvSpPr>
            <p:cNvPr id="161" name="íṧḻïḓê"/>
            <p:cNvSpPr/>
            <p:nvPr/>
          </p:nvSpPr>
          <p:spPr bwMode="auto">
            <a:xfrm>
              <a:off x="5807571" y="786982"/>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solidFill>
              <a:srgbClr val="14378B"/>
            </a:solidFill>
            <a:ln>
              <a:noFill/>
            </a:ln>
          </p:spPr>
          <p:txBody>
            <a:bodyPr anchor="ctr"/>
            <a:lstStyle/>
            <a:p>
              <a:pPr algn="ctr"/>
            </a:p>
          </p:txBody>
        </p:sp>
        <p:sp>
          <p:nvSpPr>
            <p:cNvPr id="172" name="îşļïdè"/>
            <p:cNvSpPr/>
            <p:nvPr/>
          </p:nvSpPr>
          <p:spPr bwMode="auto">
            <a:xfrm>
              <a:off x="5915109" y="749808"/>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solidFill>
              <a:srgbClr val="14378B"/>
            </a:solidFill>
            <a:ln>
              <a:noFill/>
            </a:ln>
          </p:spPr>
          <p:txBody>
            <a:bodyPr anchor="ctr"/>
            <a:lstStyle/>
            <a:p>
              <a:pPr algn="ctr"/>
            </a:p>
          </p:txBody>
        </p:sp>
        <p:sp>
          <p:nvSpPr>
            <p:cNvPr id="173" name="îṧľiḍê"/>
            <p:cNvSpPr/>
            <p:nvPr/>
          </p:nvSpPr>
          <p:spPr bwMode="auto">
            <a:xfrm>
              <a:off x="6021318" y="739187"/>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solidFill>
              <a:srgbClr val="14378B"/>
            </a:solidFill>
            <a:ln>
              <a:noFill/>
            </a:ln>
          </p:spPr>
          <p:txBody>
            <a:bodyPr anchor="ctr"/>
            <a:lstStyle/>
            <a:p>
              <a:pPr algn="ctr"/>
            </a:p>
          </p:txBody>
        </p:sp>
        <p:sp>
          <p:nvSpPr>
            <p:cNvPr id="174" name="ïsļïḑè"/>
            <p:cNvSpPr/>
            <p:nvPr/>
          </p:nvSpPr>
          <p:spPr bwMode="auto">
            <a:xfrm>
              <a:off x="6120888" y="743168"/>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solidFill>
              <a:srgbClr val="14378B"/>
            </a:solidFill>
            <a:ln>
              <a:noFill/>
            </a:ln>
          </p:spPr>
          <p:txBody>
            <a:bodyPr anchor="ctr"/>
            <a:lstStyle/>
            <a:p>
              <a:pPr algn="ctr"/>
            </a:p>
          </p:txBody>
        </p:sp>
        <p:sp>
          <p:nvSpPr>
            <p:cNvPr id="175" name="îṥľîḋe"/>
            <p:cNvSpPr/>
            <p:nvPr/>
          </p:nvSpPr>
          <p:spPr bwMode="auto">
            <a:xfrm>
              <a:off x="6395703" y="820171"/>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solidFill>
              <a:srgbClr val="14378B"/>
            </a:solidFill>
            <a:ln>
              <a:noFill/>
            </a:ln>
          </p:spPr>
          <p:txBody>
            <a:bodyPr anchor="ctr"/>
            <a:lstStyle/>
            <a:p>
              <a:pPr algn="ctr"/>
            </a:p>
          </p:txBody>
        </p:sp>
        <p:sp>
          <p:nvSpPr>
            <p:cNvPr id="222" name="íš1îḋè"/>
            <p:cNvSpPr/>
            <p:nvPr/>
          </p:nvSpPr>
          <p:spPr bwMode="auto">
            <a:xfrm>
              <a:off x="6471377" y="881242"/>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solidFill>
              <a:srgbClr val="14378B"/>
            </a:solidFill>
            <a:ln>
              <a:noFill/>
            </a:ln>
          </p:spPr>
          <p:txBody>
            <a:bodyPr anchor="ctr"/>
            <a:lstStyle/>
            <a:p>
              <a:pPr algn="ctr"/>
            </a:p>
          </p:txBody>
        </p:sp>
        <p:sp>
          <p:nvSpPr>
            <p:cNvPr id="223" name="íSľíḑè"/>
            <p:cNvSpPr/>
            <p:nvPr/>
          </p:nvSpPr>
          <p:spPr bwMode="auto">
            <a:xfrm>
              <a:off x="6549708" y="956915"/>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solidFill>
              <a:srgbClr val="14378B"/>
            </a:solidFill>
            <a:ln>
              <a:noFill/>
            </a:ln>
          </p:spPr>
          <p:txBody>
            <a:bodyPr anchor="ctr"/>
            <a:lstStyle/>
            <a:p>
              <a:pPr algn="ctr"/>
            </a:p>
          </p:txBody>
        </p:sp>
        <p:sp>
          <p:nvSpPr>
            <p:cNvPr id="224" name="îṣľïḍê"/>
            <p:cNvSpPr/>
            <p:nvPr/>
          </p:nvSpPr>
          <p:spPr bwMode="auto">
            <a:xfrm>
              <a:off x="6594846" y="984795"/>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solidFill>
              <a:srgbClr val="14378B"/>
            </a:solidFill>
            <a:ln>
              <a:noFill/>
            </a:ln>
          </p:spPr>
          <p:txBody>
            <a:bodyPr anchor="ctr"/>
            <a:lstStyle/>
            <a:p>
              <a:pPr algn="ctr"/>
            </a:p>
          </p:txBody>
        </p:sp>
        <p:sp>
          <p:nvSpPr>
            <p:cNvPr id="225" name="ïSľîḑé"/>
            <p:cNvSpPr/>
            <p:nvPr/>
          </p:nvSpPr>
          <p:spPr bwMode="auto">
            <a:xfrm>
              <a:off x="6634676" y="1080384"/>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solidFill>
              <a:srgbClr val="14378B"/>
            </a:solidFill>
            <a:ln>
              <a:noFill/>
            </a:ln>
          </p:spPr>
          <p:txBody>
            <a:bodyPr anchor="ctr"/>
            <a:lstStyle/>
            <a:p>
              <a:pPr algn="ctr"/>
            </a:p>
          </p:txBody>
        </p:sp>
        <p:sp>
          <p:nvSpPr>
            <p:cNvPr id="226" name="îṥ1îḋe"/>
            <p:cNvSpPr/>
            <p:nvPr/>
          </p:nvSpPr>
          <p:spPr bwMode="auto">
            <a:xfrm>
              <a:off x="6679813" y="1174643"/>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solidFill>
              <a:srgbClr val="14378B"/>
            </a:solidFill>
            <a:ln>
              <a:noFill/>
            </a:ln>
          </p:spPr>
          <p:txBody>
            <a:bodyPr anchor="ctr"/>
            <a:lstStyle/>
            <a:p>
              <a:pPr algn="ctr"/>
            </a:p>
          </p:txBody>
        </p:sp>
        <p:sp>
          <p:nvSpPr>
            <p:cNvPr id="227" name="íSļîḑe"/>
            <p:cNvSpPr/>
            <p:nvPr/>
          </p:nvSpPr>
          <p:spPr bwMode="auto">
            <a:xfrm>
              <a:off x="6718315" y="1286162"/>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solidFill>
              <a:srgbClr val="14378B"/>
            </a:solidFill>
            <a:ln>
              <a:noFill/>
            </a:ln>
          </p:spPr>
          <p:txBody>
            <a:bodyPr anchor="ctr"/>
            <a:lstStyle/>
            <a:p>
              <a:pPr algn="ctr"/>
            </a:p>
          </p:txBody>
        </p:sp>
        <p:sp>
          <p:nvSpPr>
            <p:cNvPr id="228" name="íšļïḓè"/>
            <p:cNvSpPr/>
            <p:nvPr/>
          </p:nvSpPr>
          <p:spPr bwMode="auto">
            <a:xfrm>
              <a:off x="6732919" y="1387061"/>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solidFill>
              <a:srgbClr val="14378B"/>
            </a:solidFill>
            <a:ln>
              <a:noFill/>
            </a:ln>
          </p:spPr>
          <p:txBody>
            <a:bodyPr anchor="ctr"/>
            <a:lstStyle/>
            <a:p>
              <a:pPr algn="ctr"/>
            </a:p>
          </p:txBody>
        </p:sp>
        <p:sp>
          <p:nvSpPr>
            <p:cNvPr id="229" name="îṥļíḋê"/>
            <p:cNvSpPr/>
            <p:nvPr/>
          </p:nvSpPr>
          <p:spPr bwMode="auto">
            <a:xfrm>
              <a:off x="6736901" y="1430872"/>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solidFill>
              <a:srgbClr val="14378B"/>
            </a:solidFill>
            <a:ln>
              <a:noFill/>
            </a:ln>
          </p:spPr>
          <p:txBody>
            <a:bodyPr anchor="ctr"/>
            <a:lstStyle/>
            <a:p>
              <a:pPr algn="ctr"/>
            </a:p>
          </p:txBody>
        </p:sp>
        <p:sp>
          <p:nvSpPr>
            <p:cNvPr id="230" name="ïŝ1îḑe"/>
            <p:cNvSpPr/>
            <p:nvPr/>
          </p:nvSpPr>
          <p:spPr bwMode="auto">
            <a:xfrm>
              <a:off x="6728935" y="1530445"/>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solidFill>
              <a:srgbClr val="14378B"/>
            </a:solidFill>
            <a:ln>
              <a:noFill/>
            </a:ln>
          </p:spPr>
          <p:txBody>
            <a:bodyPr anchor="ctr"/>
            <a:lstStyle/>
            <a:p>
              <a:pPr algn="ctr"/>
            </a:p>
          </p:txBody>
        </p:sp>
        <p:sp>
          <p:nvSpPr>
            <p:cNvPr id="231" name="îṧlídê"/>
            <p:cNvSpPr/>
            <p:nvPr/>
          </p:nvSpPr>
          <p:spPr bwMode="auto">
            <a:xfrm>
              <a:off x="6576260" y="1838451"/>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solidFill>
              <a:srgbClr val="14378B"/>
            </a:solidFill>
            <a:ln>
              <a:noFill/>
            </a:ln>
          </p:spPr>
          <p:txBody>
            <a:bodyPr anchor="ctr"/>
            <a:lstStyle/>
            <a:p>
              <a:pPr algn="ctr"/>
            </a:p>
          </p:txBody>
        </p:sp>
        <p:sp>
          <p:nvSpPr>
            <p:cNvPr id="232" name="íšḻiďè"/>
            <p:cNvSpPr/>
            <p:nvPr/>
          </p:nvSpPr>
          <p:spPr bwMode="auto">
            <a:xfrm>
              <a:off x="5495580" y="1843761"/>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solidFill>
              <a:srgbClr val="14378B"/>
            </a:solidFill>
            <a:ln>
              <a:noFill/>
            </a:ln>
          </p:spPr>
          <p:txBody>
            <a:bodyPr anchor="ctr"/>
            <a:lstStyle/>
            <a:p>
              <a:pPr algn="ctr"/>
            </a:p>
          </p:txBody>
        </p:sp>
      </p:grpSp>
      <p:sp>
        <p:nvSpPr>
          <p:cNvPr id="233" name="文本框 232"/>
          <p:cNvSpPr txBox="1"/>
          <p:nvPr/>
        </p:nvSpPr>
        <p:spPr>
          <a:xfrm>
            <a:off x="1305059" y="271365"/>
            <a:ext cx="2954655" cy="646331"/>
          </a:xfrm>
          <a:prstGeom prst="rect">
            <a:avLst/>
          </a:prstGeom>
          <a:noFill/>
        </p:spPr>
        <p:txBody>
          <a:bodyPr wrap="none" rtlCol="0">
            <a:spAutoFit/>
          </a:bodyPr>
          <a:lstStyle/>
          <a:p>
            <a:r>
              <a:rPr lang="zh-CN" altLang="en-US" sz="3600" b="1" dirty="0" smtClean="0">
                <a:solidFill>
                  <a:schemeClr val="bg1"/>
                </a:solidFill>
                <a:latin typeface="华文新魏" panose="02010800040101010101" charset="-122"/>
                <a:ea typeface="华文新魏" panose="02010800040101010101" charset="-122"/>
              </a:rPr>
              <a:t>师生积极参与</a:t>
            </a:r>
            <a:endParaRPr lang="zh-CN" altLang="en-US" sz="3600" b="1" dirty="0">
              <a:solidFill>
                <a:schemeClr val="bg1"/>
              </a:solidFill>
              <a:latin typeface="华文新魏" panose="02010800040101010101" charset="-122"/>
              <a:ea typeface="华文新魏" panose="02010800040101010101" charset="-122"/>
            </a:endParaRPr>
          </a:p>
        </p:txBody>
      </p:sp>
      <p:sp>
        <p:nvSpPr>
          <p:cNvPr id="234" name="文本框 233"/>
          <p:cNvSpPr txBox="1"/>
          <p:nvPr/>
        </p:nvSpPr>
        <p:spPr>
          <a:xfrm>
            <a:off x="398555" y="1069951"/>
            <a:ext cx="7253905" cy="525655"/>
          </a:xfrm>
          <a:prstGeom prst="rect">
            <a:avLst/>
          </a:prstGeom>
          <a:noFill/>
        </p:spPr>
        <p:txBody>
          <a:bodyPr wrap="none" lIns="91438" tIns="45719" rIns="91438" bIns="45719" rtlCol="0">
            <a:spAutoFit/>
          </a:bodyPr>
          <a:lstStyle/>
          <a:p>
            <a:pPr marL="342900" indent="-342900">
              <a:lnSpc>
                <a:spcPct val="130000"/>
              </a:lnSpc>
              <a:buFont typeface="Wingdings" panose="05000000000000000000" pitchFamily="2" charset="2"/>
              <a:buChar char="ü"/>
            </a:pPr>
            <a:r>
              <a:rPr lang="zh-CN" altLang="en-US" sz="2400" b="1" dirty="0" smtClean="0">
                <a:solidFill>
                  <a:srgbClr val="C00000"/>
                </a:solidFill>
                <a:latin typeface="微软雅黑" panose="020B0503020204020204" charset="-122"/>
                <a:ea typeface="微软雅黑" panose="020B0503020204020204" charset="-122"/>
              </a:rPr>
              <a:t>立项成果丰硕：校级</a:t>
            </a:r>
            <a:r>
              <a:rPr lang="zh-CN" altLang="en-US" sz="2400" b="1" dirty="0">
                <a:solidFill>
                  <a:srgbClr val="C00000"/>
                </a:solidFill>
                <a:latin typeface="微软雅黑" panose="020B0503020204020204" charset="-122"/>
                <a:ea typeface="微软雅黑" panose="020B0503020204020204" charset="-122"/>
              </a:rPr>
              <a:t>立项队伍</a:t>
            </a:r>
            <a:r>
              <a:rPr lang="en-US" altLang="zh-CN" sz="2400" b="1" dirty="0">
                <a:solidFill>
                  <a:srgbClr val="C00000"/>
                </a:solidFill>
                <a:latin typeface="微软雅黑" panose="020B0503020204020204" charset="-122"/>
                <a:ea typeface="微软雅黑" panose="020B0503020204020204" charset="-122"/>
              </a:rPr>
              <a:t>11</a:t>
            </a:r>
            <a:r>
              <a:rPr lang="zh-CN" altLang="en-US" sz="2400" b="1" dirty="0" smtClean="0">
                <a:solidFill>
                  <a:srgbClr val="C00000"/>
                </a:solidFill>
                <a:latin typeface="微软雅黑" panose="020B0503020204020204" charset="-122"/>
                <a:ea typeface="微软雅黑" panose="020B0503020204020204" charset="-122"/>
              </a:rPr>
              <a:t>支、涵盖类型</a:t>
            </a:r>
            <a:r>
              <a:rPr lang="en-US" altLang="zh-CN" sz="2400" b="1" dirty="0" smtClean="0">
                <a:solidFill>
                  <a:srgbClr val="C00000"/>
                </a:solidFill>
                <a:latin typeface="微软雅黑" panose="020B0503020204020204" charset="-122"/>
                <a:ea typeface="微软雅黑" panose="020B0503020204020204" charset="-122"/>
              </a:rPr>
              <a:t>6</a:t>
            </a:r>
            <a:r>
              <a:rPr lang="zh-CN" altLang="en-US" sz="2400" b="1" dirty="0" smtClean="0">
                <a:solidFill>
                  <a:srgbClr val="C00000"/>
                </a:solidFill>
                <a:latin typeface="微软雅黑" panose="020B0503020204020204" charset="-122"/>
                <a:ea typeface="微软雅黑" panose="020B0503020204020204" charset="-122"/>
              </a:rPr>
              <a:t>项</a:t>
            </a:r>
            <a:endParaRPr lang="zh-CN" altLang="en-US" sz="2400" b="1" dirty="0">
              <a:solidFill>
                <a:srgbClr val="C00000"/>
              </a:solidFill>
              <a:latin typeface="微软雅黑" panose="020B0503020204020204" charset="-122"/>
              <a:ea typeface="微软雅黑" panose="020B0503020204020204" charset="-122"/>
            </a:endParaRPr>
          </a:p>
        </p:txBody>
      </p:sp>
      <p:graphicFrame>
        <p:nvGraphicFramePr>
          <p:cNvPr id="3" name="表格 2"/>
          <p:cNvGraphicFramePr>
            <a:graphicFrameLocks noGrp="1"/>
          </p:cNvGraphicFramePr>
          <p:nvPr>
            <p:custDataLst>
              <p:tags r:id="rId1"/>
            </p:custDataLst>
          </p:nvPr>
        </p:nvGraphicFramePr>
        <p:xfrm>
          <a:off x="1562132" y="1655904"/>
          <a:ext cx="8766226" cy="2919517"/>
        </p:xfrm>
        <a:graphic>
          <a:graphicData uri="http://schemas.openxmlformats.org/drawingml/2006/table">
            <a:tbl>
              <a:tblPr firstRow="1" bandRow="1">
                <a:tableStyleId>{5C22544A-7EE6-4342-B048-85BDC9FD1C3A}</a:tableStyleId>
              </a:tblPr>
              <a:tblGrid>
                <a:gridCol w="1130044"/>
                <a:gridCol w="5992912"/>
                <a:gridCol w="1643270"/>
              </a:tblGrid>
              <a:tr h="540045">
                <a:tc>
                  <a:txBody>
                    <a:bodyPr/>
                    <a:lstStyle/>
                    <a:p>
                      <a:pPr algn="ctr"/>
                      <a:r>
                        <a:rPr lang="zh-CN" altLang="en-US" dirty="0" smtClean="0">
                          <a:solidFill>
                            <a:srgbClr val="002060"/>
                          </a:solidFill>
                          <a:latin typeface="+mn-ea"/>
                          <a:ea typeface="+mn-ea"/>
                        </a:rPr>
                        <a:t>序号</a:t>
                      </a:r>
                      <a:endParaRPr lang="zh-CN" altLang="en-US" dirty="0">
                        <a:solidFill>
                          <a:srgbClr val="002060"/>
                        </a:solidFill>
                        <a:latin typeface="+mn-ea"/>
                        <a:ea typeface="+mn-ea"/>
                      </a:endParaRPr>
                    </a:p>
                  </a:txBody>
                  <a:tcPr anchor="ctr"/>
                </a:tc>
                <a:tc>
                  <a:txBody>
                    <a:bodyPr/>
                    <a:lstStyle/>
                    <a:p>
                      <a:pPr algn="ctr"/>
                      <a:r>
                        <a:rPr lang="zh-CN" altLang="en-US" dirty="0" smtClean="0">
                          <a:solidFill>
                            <a:srgbClr val="002060"/>
                          </a:solidFill>
                          <a:latin typeface="+mn-ea"/>
                          <a:ea typeface="+mn-ea"/>
                        </a:rPr>
                        <a:t>实践类型</a:t>
                      </a:r>
                      <a:endParaRPr lang="zh-CN" altLang="en-US" dirty="0">
                        <a:solidFill>
                          <a:srgbClr val="002060"/>
                        </a:solidFill>
                        <a:latin typeface="+mn-ea"/>
                        <a:ea typeface="+mn-ea"/>
                      </a:endParaRPr>
                    </a:p>
                  </a:txBody>
                  <a:tcPr anchor="ctr"/>
                </a:tc>
                <a:tc>
                  <a:txBody>
                    <a:bodyPr/>
                    <a:lstStyle/>
                    <a:p>
                      <a:pPr algn="ctr"/>
                      <a:r>
                        <a:rPr lang="zh-CN" altLang="en-US" dirty="0" smtClean="0">
                          <a:solidFill>
                            <a:srgbClr val="002060"/>
                          </a:solidFill>
                          <a:latin typeface="+mn-ea"/>
                          <a:ea typeface="+mn-ea"/>
                        </a:rPr>
                        <a:t>立项数目</a:t>
                      </a:r>
                      <a:endParaRPr lang="zh-CN" altLang="en-US" dirty="0">
                        <a:solidFill>
                          <a:srgbClr val="002060"/>
                        </a:solidFill>
                        <a:latin typeface="+mn-ea"/>
                        <a:ea typeface="+mn-ea"/>
                      </a:endParaRPr>
                    </a:p>
                  </a:txBody>
                  <a:tcPr anchor="ctr"/>
                </a:tc>
              </a:tr>
              <a:tr h="370840">
                <a:tc>
                  <a:txBody>
                    <a:bodyPr/>
                    <a:lstStyle/>
                    <a:p>
                      <a:pPr algn="ctr"/>
                      <a:r>
                        <a:rPr lang="en-US" altLang="zh-CN" dirty="0" smtClean="0">
                          <a:solidFill>
                            <a:schemeClr val="tx1"/>
                          </a:solidFill>
                          <a:latin typeface="+mn-ea"/>
                          <a:ea typeface="+mn-ea"/>
                        </a:rPr>
                        <a:t>1</a:t>
                      </a:r>
                      <a:endParaRPr lang="zh-CN" altLang="en-US" dirty="0">
                        <a:solidFill>
                          <a:schemeClr val="tx1"/>
                        </a:solidFill>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latin typeface="+mn-ea"/>
                          <a:ea typeface="+mn-ea"/>
                        </a:rPr>
                        <a:t>国情社情调研团</a:t>
                      </a:r>
                      <a:endParaRPr lang="en-US" altLang="zh-CN" dirty="0" smtClean="0">
                        <a:solidFill>
                          <a:schemeClr val="tx1"/>
                        </a:solidFill>
                        <a:latin typeface="+mn-ea"/>
                        <a:ea typeface="+mn-ea"/>
                      </a:endParaRPr>
                    </a:p>
                  </a:txBody>
                  <a:tcPr anchor="ctr"/>
                </a:tc>
                <a:tc>
                  <a:txBody>
                    <a:bodyPr/>
                    <a:lstStyle/>
                    <a:p>
                      <a:pPr algn="ctr"/>
                      <a:r>
                        <a:rPr lang="en-US" altLang="zh-CN" dirty="0" smtClean="0">
                          <a:solidFill>
                            <a:schemeClr val="tx1"/>
                          </a:solidFill>
                          <a:latin typeface="+mn-ea"/>
                          <a:ea typeface="+mn-ea"/>
                        </a:rPr>
                        <a:t>4</a:t>
                      </a:r>
                      <a:r>
                        <a:rPr lang="zh-CN" altLang="en-US" dirty="0" smtClean="0">
                          <a:solidFill>
                            <a:schemeClr val="tx1"/>
                          </a:solidFill>
                          <a:latin typeface="+mn-ea"/>
                          <a:ea typeface="+mn-ea"/>
                        </a:rPr>
                        <a:t>支</a:t>
                      </a:r>
                      <a:endParaRPr lang="zh-CN" altLang="en-US" dirty="0">
                        <a:solidFill>
                          <a:schemeClr val="tx1"/>
                        </a:solidFill>
                        <a:latin typeface="+mn-ea"/>
                        <a:ea typeface="+mn-ea"/>
                      </a:endParaRPr>
                    </a:p>
                  </a:txBody>
                  <a:tcPr anchor="ctr"/>
                </a:tc>
              </a:tr>
              <a:tr h="370840">
                <a:tc>
                  <a:txBody>
                    <a:bodyPr/>
                    <a:lstStyle/>
                    <a:p>
                      <a:pPr algn="ctr"/>
                      <a:r>
                        <a:rPr lang="en-US" altLang="zh-CN" dirty="0" smtClean="0">
                          <a:solidFill>
                            <a:schemeClr val="tx1"/>
                          </a:solidFill>
                          <a:latin typeface="+mn-ea"/>
                          <a:ea typeface="+mn-ea"/>
                        </a:rPr>
                        <a:t>2</a:t>
                      </a:r>
                      <a:endParaRPr lang="zh-CN" altLang="en-US" dirty="0">
                        <a:solidFill>
                          <a:schemeClr val="tx1"/>
                        </a:solidFill>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zh-CN" dirty="0" smtClean="0">
                          <a:solidFill>
                            <a:schemeClr val="tx1"/>
                          </a:solidFill>
                          <a:latin typeface="+mn-ea"/>
                          <a:ea typeface="+mn-ea"/>
                        </a:rPr>
                        <a:t>“我与祖国共成长”共和国同龄人寻访团</a:t>
                      </a:r>
                      <a:endParaRPr lang="en-US" altLang="zh-CN" dirty="0" smtClean="0">
                        <a:solidFill>
                          <a:schemeClr val="tx1"/>
                        </a:solidFill>
                        <a:latin typeface="+mn-ea"/>
                        <a:ea typeface="+mn-ea"/>
                      </a:endParaRPr>
                    </a:p>
                  </a:txBody>
                  <a:tcPr anchor="ctr"/>
                </a:tc>
                <a:tc>
                  <a:txBody>
                    <a:bodyPr/>
                    <a:lstStyle/>
                    <a:p>
                      <a:pPr algn="ctr"/>
                      <a:r>
                        <a:rPr lang="en-US" altLang="zh-CN" dirty="0" smtClean="0">
                          <a:solidFill>
                            <a:schemeClr val="tx1"/>
                          </a:solidFill>
                          <a:latin typeface="+mn-ea"/>
                          <a:ea typeface="+mn-ea"/>
                        </a:rPr>
                        <a:t>2</a:t>
                      </a:r>
                      <a:r>
                        <a:rPr lang="zh-CN" altLang="en-US" dirty="0" smtClean="0">
                          <a:solidFill>
                            <a:schemeClr val="tx1"/>
                          </a:solidFill>
                          <a:latin typeface="+mn-ea"/>
                          <a:ea typeface="+mn-ea"/>
                        </a:rPr>
                        <a:t>支</a:t>
                      </a:r>
                      <a:endParaRPr lang="zh-CN" altLang="en-US" dirty="0">
                        <a:solidFill>
                          <a:schemeClr val="tx1"/>
                        </a:solidFill>
                        <a:latin typeface="+mn-ea"/>
                        <a:ea typeface="+mn-ea"/>
                      </a:endParaRPr>
                    </a:p>
                  </a:txBody>
                  <a:tcPr anchor="ctr"/>
                </a:tc>
              </a:tr>
              <a:tr h="370840">
                <a:tc>
                  <a:txBody>
                    <a:bodyPr/>
                    <a:lstStyle/>
                    <a:p>
                      <a:pPr algn="ctr"/>
                      <a:r>
                        <a:rPr lang="en-US" altLang="zh-CN" dirty="0" smtClean="0">
                          <a:solidFill>
                            <a:schemeClr val="tx1"/>
                          </a:solidFill>
                          <a:latin typeface="+mn-ea"/>
                          <a:ea typeface="+mn-ea"/>
                        </a:rPr>
                        <a:t>3</a:t>
                      </a:r>
                      <a:endParaRPr lang="zh-CN" altLang="en-US" dirty="0">
                        <a:solidFill>
                          <a:schemeClr val="tx1"/>
                        </a:solidFill>
                        <a:latin typeface="+mn-ea"/>
                        <a:ea typeface="+mn-ea"/>
                      </a:endParaRPr>
                    </a:p>
                  </a:txBody>
                  <a:tcPr anchor="ctr"/>
                </a:tc>
                <a:tc>
                  <a:txBody>
                    <a:bodyPr/>
                    <a:lstStyle/>
                    <a:p>
                      <a:pPr algn="ctr">
                        <a:lnSpc>
                          <a:spcPct val="130000"/>
                        </a:lnSpc>
                      </a:pPr>
                      <a:r>
                        <a:rPr lang="zh-CN" altLang="zh-CN" dirty="0" smtClean="0">
                          <a:solidFill>
                            <a:schemeClr val="tx1"/>
                          </a:solidFill>
                          <a:latin typeface="+mn-ea"/>
                          <a:ea typeface="+mn-ea"/>
                        </a:rPr>
                        <a:t>“湖湘创业青年群英录”社会实践团</a:t>
                      </a:r>
                      <a:endParaRPr lang="en-US" altLang="zh-CN" dirty="0">
                        <a:solidFill>
                          <a:schemeClr val="tx1"/>
                        </a:solidFill>
                        <a:latin typeface="+mn-ea"/>
                        <a:ea typeface="+mn-ea"/>
                      </a:endParaRPr>
                    </a:p>
                  </a:txBody>
                  <a:tcPr anchor="ctr"/>
                </a:tc>
                <a:tc>
                  <a:txBody>
                    <a:bodyPr/>
                    <a:lstStyle/>
                    <a:p>
                      <a:pPr algn="ctr"/>
                      <a:r>
                        <a:rPr lang="en-US" altLang="zh-CN" dirty="0" smtClean="0">
                          <a:solidFill>
                            <a:schemeClr val="tx1"/>
                          </a:solidFill>
                          <a:latin typeface="+mn-ea"/>
                          <a:ea typeface="+mn-ea"/>
                        </a:rPr>
                        <a:t>1</a:t>
                      </a:r>
                      <a:r>
                        <a:rPr lang="zh-CN" altLang="en-US" dirty="0" smtClean="0">
                          <a:solidFill>
                            <a:schemeClr val="tx1"/>
                          </a:solidFill>
                          <a:latin typeface="+mn-ea"/>
                          <a:ea typeface="+mn-ea"/>
                        </a:rPr>
                        <a:t>支</a:t>
                      </a:r>
                      <a:endParaRPr lang="zh-CN" altLang="en-US" dirty="0">
                        <a:solidFill>
                          <a:schemeClr val="tx1"/>
                        </a:solidFill>
                        <a:latin typeface="+mn-ea"/>
                        <a:ea typeface="+mn-ea"/>
                      </a:endParaRPr>
                    </a:p>
                  </a:txBody>
                  <a:tcPr anchor="ctr"/>
                </a:tc>
              </a:tr>
              <a:tr h="370840">
                <a:tc>
                  <a:txBody>
                    <a:bodyPr/>
                    <a:lstStyle/>
                    <a:p>
                      <a:pPr algn="ctr"/>
                      <a:r>
                        <a:rPr lang="en-US" altLang="zh-CN" dirty="0" smtClean="0">
                          <a:solidFill>
                            <a:schemeClr val="tx1"/>
                          </a:solidFill>
                          <a:latin typeface="+mn-ea"/>
                          <a:ea typeface="+mn-ea"/>
                        </a:rPr>
                        <a:t>4</a:t>
                      </a:r>
                      <a:endParaRPr lang="zh-CN" altLang="en-US" dirty="0">
                        <a:solidFill>
                          <a:schemeClr val="tx1"/>
                        </a:solidFill>
                        <a:latin typeface="+mn-ea"/>
                        <a:ea typeface="+mn-ea"/>
                      </a:endParaRPr>
                    </a:p>
                  </a:txBody>
                  <a:tcPr anchor="ctr"/>
                </a:tc>
                <a:tc>
                  <a:txBody>
                    <a:bodyPr/>
                    <a:lstStyle/>
                    <a:p>
                      <a:pPr algn="ctr">
                        <a:lnSpc>
                          <a:spcPct val="130000"/>
                        </a:lnSpc>
                      </a:pPr>
                      <a:r>
                        <a:rPr lang="zh-CN" altLang="en-US" dirty="0" smtClean="0">
                          <a:solidFill>
                            <a:schemeClr val="tx1"/>
                          </a:solidFill>
                          <a:latin typeface="+mn-ea"/>
                          <a:ea typeface="+mn-ea"/>
                        </a:rPr>
                        <a:t>“</a:t>
                      </a:r>
                      <a:r>
                        <a:rPr lang="en-US" altLang="zh-CN" dirty="0" smtClean="0">
                          <a:solidFill>
                            <a:schemeClr val="tx1"/>
                          </a:solidFill>
                          <a:latin typeface="+mn-ea"/>
                          <a:ea typeface="+mn-ea"/>
                        </a:rPr>
                        <a:t>56</a:t>
                      </a:r>
                      <a:r>
                        <a:rPr lang="zh-CN" altLang="en-US" dirty="0" smtClean="0">
                          <a:solidFill>
                            <a:schemeClr val="tx1"/>
                          </a:solidFill>
                          <a:latin typeface="+mn-ea"/>
                          <a:ea typeface="+mn-ea"/>
                        </a:rPr>
                        <a:t>度中南”少数民族学生暑期社会实践团</a:t>
                      </a:r>
                      <a:endParaRPr lang="en-US" altLang="zh-CN" dirty="0">
                        <a:solidFill>
                          <a:schemeClr val="tx1"/>
                        </a:solidFill>
                        <a:latin typeface="+mn-ea"/>
                        <a:ea typeface="+mn-ea"/>
                      </a:endParaRPr>
                    </a:p>
                  </a:txBody>
                  <a:tcPr anchor="ctr"/>
                </a:tc>
                <a:tc>
                  <a:txBody>
                    <a:bodyPr/>
                    <a:lstStyle/>
                    <a:p>
                      <a:pPr algn="ctr"/>
                      <a:r>
                        <a:rPr lang="en-US" altLang="zh-CN" dirty="0" smtClean="0">
                          <a:solidFill>
                            <a:schemeClr val="tx1"/>
                          </a:solidFill>
                          <a:latin typeface="+mn-ea"/>
                          <a:ea typeface="+mn-ea"/>
                        </a:rPr>
                        <a:t>2</a:t>
                      </a:r>
                      <a:r>
                        <a:rPr lang="zh-CN" altLang="en-US" dirty="0" smtClean="0">
                          <a:solidFill>
                            <a:schemeClr val="tx1"/>
                          </a:solidFill>
                          <a:latin typeface="+mn-ea"/>
                          <a:ea typeface="+mn-ea"/>
                        </a:rPr>
                        <a:t>支</a:t>
                      </a:r>
                      <a:endParaRPr lang="zh-CN" altLang="en-US" dirty="0">
                        <a:solidFill>
                          <a:schemeClr val="tx1"/>
                        </a:solidFill>
                        <a:latin typeface="+mn-ea"/>
                        <a:ea typeface="+mn-ea"/>
                      </a:endParaRPr>
                    </a:p>
                  </a:txBody>
                  <a:tcPr anchor="ctr"/>
                </a:tc>
              </a:tr>
              <a:tr h="370840">
                <a:tc>
                  <a:txBody>
                    <a:bodyPr/>
                    <a:lstStyle/>
                    <a:p>
                      <a:pPr algn="ctr"/>
                      <a:r>
                        <a:rPr lang="en-US" altLang="zh-CN" dirty="0" smtClean="0">
                          <a:solidFill>
                            <a:schemeClr val="tx1"/>
                          </a:solidFill>
                          <a:latin typeface="+mn-ea"/>
                          <a:ea typeface="+mn-ea"/>
                        </a:rPr>
                        <a:t>5</a:t>
                      </a:r>
                      <a:endParaRPr lang="zh-CN" altLang="en-US" dirty="0">
                        <a:solidFill>
                          <a:schemeClr val="tx1"/>
                        </a:solidFill>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latin typeface="+mn-ea"/>
                          <a:ea typeface="+mn-ea"/>
                        </a:rPr>
                        <a:t>“建功立业在基层”校友走访调研社会实践团</a:t>
                      </a:r>
                      <a:endParaRPr lang="en-US" altLang="zh-CN" dirty="0" smtClean="0">
                        <a:solidFill>
                          <a:schemeClr val="tx1"/>
                        </a:solidFill>
                        <a:latin typeface="+mn-ea"/>
                        <a:ea typeface="+mn-ea"/>
                      </a:endParaRPr>
                    </a:p>
                  </a:txBody>
                  <a:tcPr anchor="ctr"/>
                </a:tc>
                <a:tc>
                  <a:txBody>
                    <a:bodyPr/>
                    <a:lstStyle/>
                    <a:p>
                      <a:pPr algn="ctr"/>
                      <a:r>
                        <a:rPr lang="en-US" altLang="zh-CN" dirty="0" smtClean="0">
                          <a:solidFill>
                            <a:schemeClr val="tx1"/>
                          </a:solidFill>
                          <a:latin typeface="+mn-ea"/>
                          <a:ea typeface="+mn-ea"/>
                        </a:rPr>
                        <a:t>1</a:t>
                      </a:r>
                      <a:r>
                        <a:rPr lang="zh-CN" altLang="en-US" dirty="0" smtClean="0">
                          <a:solidFill>
                            <a:schemeClr val="tx1"/>
                          </a:solidFill>
                          <a:latin typeface="+mn-ea"/>
                          <a:ea typeface="+mn-ea"/>
                        </a:rPr>
                        <a:t>支</a:t>
                      </a:r>
                      <a:endParaRPr lang="zh-CN" altLang="en-US" dirty="0">
                        <a:solidFill>
                          <a:schemeClr val="tx1"/>
                        </a:solidFill>
                        <a:latin typeface="+mn-ea"/>
                        <a:ea typeface="+mn-ea"/>
                      </a:endParaRPr>
                    </a:p>
                  </a:txBody>
                  <a:tcPr anchor="ctr"/>
                </a:tc>
              </a:tr>
              <a:tr h="370840">
                <a:tc>
                  <a:txBody>
                    <a:bodyPr/>
                    <a:lstStyle/>
                    <a:p>
                      <a:pPr algn="ctr"/>
                      <a:r>
                        <a:rPr lang="en-US" altLang="zh-CN" dirty="0" smtClean="0">
                          <a:solidFill>
                            <a:schemeClr val="tx1"/>
                          </a:solidFill>
                          <a:latin typeface="+mn-ea"/>
                          <a:ea typeface="+mn-ea"/>
                        </a:rPr>
                        <a:t>6</a:t>
                      </a:r>
                      <a:endParaRPr lang="zh-CN" altLang="en-US" dirty="0">
                        <a:solidFill>
                          <a:schemeClr val="tx1"/>
                        </a:solidFill>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zh-CN" dirty="0" smtClean="0">
                          <a:solidFill>
                            <a:schemeClr val="tx1"/>
                          </a:solidFill>
                          <a:latin typeface="+mn-ea"/>
                          <a:ea typeface="+mn-ea"/>
                        </a:rPr>
                        <a:t>研究生暑期社会实践</a:t>
                      </a:r>
                      <a:r>
                        <a:rPr lang="zh-CN" altLang="en-US" dirty="0" smtClean="0">
                          <a:solidFill>
                            <a:schemeClr val="tx1"/>
                          </a:solidFill>
                          <a:latin typeface="+mn-ea"/>
                          <a:ea typeface="+mn-ea"/>
                        </a:rPr>
                        <a:t>团</a:t>
                      </a:r>
                      <a:endParaRPr lang="en-US" altLang="zh-CN" dirty="0" smtClean="0">
                        <a:solidFill>
                          <a:schemeClr val="tx1"/>
                        </a:solidFill>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solidFill>
                            <a:schemeClr val="tx1"/>
                          </a:solidFill>
                          <a:latin typeface="+mn-ea"/>
                          <a:ea typeface="+mn-ea"/>
                        </a:rPr>
                        <a:t>1</a:t>
                      </a:r>
                      <a:r>
                        <a:rPr lang="zh-CN" altLang="en-US" dirty="0" smtClean="0">
                          <a:solidFill>
                            <a:schemeClr val="tx1"/>
                          </a:solidFill>
                          <a:latin typeface="+mn-ea"/>
                          <a:ea typeface="+mn-ea"/>
                        </a:rPr>
                        <a:t>支</a:t>
                      </a:r>
                      <a:endParaRPr lang="zh-CN" altLang="en-US" dirty="0" smtClean="0">
                        <a:solidFill>
                          <a:schemeClr val="tx1"/>
                        </a:solidFill>
                        <a:latin typeface="+mn-ea"/>
                        <a:ea typeface="+mn-ea"/>
                      </a:endParaRPr>
                    </a:p>
                  </a:txBody>
                  <a:tcPr anchor="ctr"/>
                </a:tc>
              </a:tr>
            </a:tbl>
          </a:graphicData>
        </a:graphic>
      </p:graphicFrame>
      <p:sp>
        <p:nvSpPr>
          <p:cNvPr id="236" name="文本框 235"/>
          <p:cNvSpPr txBox="1"/>
          <p:nvPr/>
        </p:nvSpPr>
        <p:spPr>
          <a:xfrm>
            <a:off x="398555" y="4664674"/>
            <a:ext cx="8842481" cy="572462"/>
          </a:xfrm>
          <a:prstGeom prst="rect">
            <a:avLst/>
          </a:prstGeom>
          <a:noFill/>
        </p:spPr>
        <p:txBody>
          <a:bodyPr wrap="none" lIns="91438" tIns="45719" rIns="91438" bIns="45719" rtlCol="0">
            <a:spAutoFit/>
          </a:bodyPr>
          <a:lstStyle/>
          <a:p>
            <a:pPr marL="342900" indent="-342900">
              <a:lnSpc>
                <a:spcPct val="130000"/>
              </a:lnSpc>
              <a:buFont typeface="Wingdings" panose="05000000000000000000" pitchFamily="2" charset="2"/>
              <a:buChar char="ü"/>
            </a:pPr>
            <a:r>
              <a:rPr lang="zh-CN" altLang="en-US" sz="2400" b="1" dirty="0" smtClean="0">
                <a:solidFill>
                  <a:srgbClr val="C00000"/>
                </a:solidFill>
                <a:latin typeface="微软雅黑" panose="020B0503020204020204" charset="-122"/>
                <a:ea typeface="微软雅黑" panose="020B0503020204020204" charset="-122"/>
              </a:rPr>
              <a:t>参与人数众多：累计学生人数</a:t>
            </a:r>
            <a:r>
              <a:rPr lang="en-US" altLang="zh-CN" sz="2400" b="1" dirty="0" smtClean="0">
                <a:solidFill>
                  <a:srgbClr val="C00000"/>
                </a:solidFill>
                <a:latin typeface="微软雅黑" panose="020B0503020204020204" charset="-122"/>
                <a:ea typeface="微软雅黑" panose="020B0503020204020204" charset="-122"/>
              </a:rPr>
              <a:t>235</a:t>
            </a:r>
            <a:r>
              <a:rPr lang="zh-CN" altLang="en-US" sz="2400" b="1" dirty="0" smtClean="0">
                <a:solidFill>
                  <a:srgbClr val="C00000"/>
                </a:solidFill>
                <a:latin typeface="微软雅黑" panose="020B0503020204020204" charset="-122"/>
                <a:ea typeface="微软雅黑" panose="020B0503020204020204" charset="-122"/>
              </a:rPr>
              <a:t>人、大一年级覆盖率超</a:t>
            </a:r>
            <a:r>
              <a:rPr lang="en-US" altLang="zh-CN" sz="2400" b="1" dirty="0" smtClean="0">
                <a:solidFill>
                  <a:srgbClr val="C00000"/>
                </a:solidFill>
                <a:latin typeface="微软雅黑" panose="020B0503020204020204" charset="-122"/>
                <a:ea typeface="微软雅黑" panose="020B0503020204020204" charset="-122"/>
              </a:rPr>
              <a:t>90%</a:t>
            </a:r>
            <a:endParaRPr lang="zh-CN" altLang="en-US" sz="2400" b="1" dirty="0">
              <a:solidFill>
                <a:srgbClr val="C00000"/>
              </a:solidFill>
              <a:latin typeface="微软雅黑" panose="020B0503020204020204" charset="-122"/>
              <a:ea typeface="微软雅黑" panose="020B0503020204020204" charset="-122"/>
            </a:endParaRPr>
          </a:p>
        </p:txBody>
      </p:sp>
      <p:sp>
        <p:nvSpPr>
          <p:cNvPr id="4" name="文本框 3"/>
          <p:cNvSpPr txBox="1"/>
          <p:nvPr/>
        </p:nvSpPr>
        <p:spPr>
          <a:xfrm>
            <a:off x="564862" y="5149684"/>
            <a:ext cx="10760766" cy="923330"/>
          </a:xfrm>
          <a:prstGeom prst="rect">
            <a:avLst/>
          </a:prstGeom>
          <a:noFill/>
        </p:spPr>
        <p:txBody>
          <a:bodyPr wrap="square" rtlCol="0">
            <a:spAutoFit/>
          </a:bodyPr>
          <a:lstStyle/>
          <a:p>
            <a:pPr indent="457200">
              <a:lnSpc>
                <a:spcPct val="150000"/>
              </a:lnSpc>
            </a:pPr>
            <a:r>
              <a:rPr lang="zh-CN" altLang="en-US" dirty="0" smtClean="0">
                <a:latin typeface="微软雅黑" panose="020B0503020204020204" charset="-122"/>
                <a:ea typeface="微软雅黑" panose="020B0503020204020204" charset="-122"/>
              </a:rPr>
              <a:t>学院</a:t>
            </a:r>
            <a:r>
              <a:rPr lang="zh-CN" altLang="en-US" dirty="0" smtClean="0">
                <a:latin typeface="微软雅黑" panose="020B0503020204020204" charset="-122"/>
                <a:ea typeface="微软雅黑" panose="020B0503020204020204" charset="-122"/>
              </a:rPr>
              <a:t>大一、大二学生积极申报，实际参与人数</a:t>
            </a:r>
            <a:r>
              <a:rPr lang="en-US" altLang="zh-CN" dirty="0" smtClean="0">
                <a:latin typeface="微软雅黑" panose="020B0503020204020204" charset="-122"/>
                <a:ea typeface="微软雅黑" panose="020B0503020204020204" charset="-122"/>
              </a:rPr>
              <a:t>235</a:t>
            </a:r>
            <a:r>
              <a:rPr lang="zh-CN" altLang="en-US" dirty="0" smtClean="0">
                <a:latin typeface="微软雅黑" panose="020B0503020204020204" charset="-122"/>
                <a:ea typeface="微软雅黑" panose="020B0503020204020204" charset="-122"/>
              </a:rPr>
              <a:t>人，大一年级</a:t>
            </a:r>
            <a:r>
              <a:rPr lang="en-US" altLang="zh-CN" dirty="0" smtClean="0">
                <a:latin typeface="微软雅黑" panose="020B0503020204020204" charset="-122"/>
                <a:ea typeface="微软雅黑" panose="020B0503020204020204" charset="-122"/>
              </a:rPr>
              <a:t>90</a:t>
            </a:r>
            <a:r>
              <a:rPr lang="zh-CN" altLang="en-US" dirty="0">
                <a:latin typeface="微软雅黑" panose="020B0503020204020204" charset="-122"/>
                <a:ea typeface="微软雅黑" panose="020B0503020204020204" charset="-122"/>
              </a:rPr>
              <a:t>％以上同学投身至社会</a:t>
            </a:r>
            <a:r>
              <a:rPr lang="zh-CN" altLang="en-US" dirty="0" smtClean="0">
                <a:latin typeface="微软雅黑" panose="020B0503020204020204" charset="-122"/>
                <a:ea typeface="微软雅黑" panose="020B0503020204020204" charset="-122"/>
              </a:rPr>
              <a:t>实践</a:t>
            </a:r>
            <a:r>
              <a:rPr lang="zh-CN" altLang="en-US" dirty="0" smtClean="0">
                <a:latin typeface="微软雅黑" panose="020B0503020204020204" charset="-122"/>
                <a:ea typeface="微软雅黑" panose="020B0503020204020204" charset="-122"/>
              </a:rPr>
              <a:t>。申报工作有序，材料准备充分，对学校未立项的优秀队伍，学院拟立项</a:t>
            </a:r>
            <a:r>
              <a:rPr lang="en-US" altLang="zh-CN" dirty="0" smtClean="0">
                <a:latin typeface="微软雅黑" panose="020B0503020204020204" charset="-122"/>
                <a:ea typeface="微软雅黑" panose="020B0503020204020204" charset="-122"/>
              </a:rPr>
              <a:t>22</a:t>
            </a:r>
            <a:r>
              <a:rPr lang="zh-CN" altLang="en-US" dirty="0" smtClean="0">
                <a:latin typeface="微软雅黑" panose="020B0503020204020204" charset="-122"/>
                <a:ea typeface="微软雅黑" panose="020B0503020204020204" charset="-122"/>
              </a:rPr>
              <a:t>项。</a:t>
            </a:r>
            <a:endParaRPr lang="zh-CN" altLang="zh-CN" dirty="0">
              <a:latin typeface="微软雅黑" panose="020B0503020204020204" charset="-122"/>
              <a:ea typeface="微软雅黑" panose="020B0503020204020204" charset="-122"/>
            </a:endParaRPr>
          </a:p>
        </p:txBody>
      </p:sp>
      <p:sp>
        <p:nvSpPr>
          <p:cNvPr id="65" name="文本框 64"/>
          <p:cNvSpPr txBox="1"/>
          <p:nvPr/>
        </p:nvSpPr>
        <p:spPr>
          <a:xfrm>
            <a:off x="423109" y="6106205"/>
            <a:ext cx="11303090" cy="572462"/>
          </a:xfrm>
          <a:prstGeom prst="rect">
            <a:avLst/>
          </a:prstGeom>
          <a:noFill/>
        </p:spPr>
        <p:txBody>
          <a:bodyPr wrap="none" lIns="91438" tIns="45719" rIns="91438" bIns="45719" rtlCol="0">
            <a:spAutoFit/>
          </a:bodyPr>
          <a:lstStyle/>
          <a:p>
            <a:pPr marL="342900" indent="-342900">
              <a:lnSpc>
                <a:spcPct val="130000"/>
              </a:lnSpc>
              <a:buFont typeface="Wingdings" panose="05000000000000000000" pitchFamily="2" charset="2"/>
              <a:buChar char="ü"/>
            </a:pPr>
            <a:r>
              <a:rPr lang="zh-CN" altLang="en-US" sz="2400" b="1" dirty="0" smtClean="0">
                <a:solidFill>
                  <a:srgbClr val="C00000"/>
                </a:solidFill>
                <a:latin typeface="微软雅黑" panose="020B0503020204020204" charset="-122"/>
                <a:ea typeface="微软雅黑" panose="020B0503020204020204" charset="-122"/>
              </a:rPr>
              <a:t>专业导师指导：学院副院长李海龙教授、制冷系主任刘益才教授及担任指导老师</a:t>
            </a:r>
            <a:endParaRPr lang="zh-CN" altLang="en-US" sz="2400" b="1" dirty="0">
              <a:solidFill>
                <a:srgbClr val="C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1"/>
          <p:cNvGrpSpPr>
            <a:grpSpLocks noChangeAspect="1"/>
          </p:cNvGrpSpPr>
          <p:nvPr/>
        </p:nvGrpSpPr>
        <p:grpSpPr>
          <a:xfrm>
            <a:off x="-15875" y="-241908"/>
            <a:ext cx="4946650" cy="7091362"/>
            <a:chOff x="0" y="0"/>
            <a:chExt cx="5227743" cy="7091554"/>
          </a:xfrm>
        </p:grpSpPr>
        <p:pic>
          <p:nvPicPr>
            <p:cNvPr id="10243" name="图片 5"/>
            <p:cNvPicPr>
              <a:picLocks noChangeAspect="1"/>
            </p:cNvPicPr>
            <p:nvPr/>
          </p:nvPicPr>
          <p:blipFill>
            <a:blip r:embed="rId1"/>
            <a:srcRect l="40771"/>
            <a:stretch>
              <a:fillRect/>
            </a:stretch>
          </p:blipFill>
          <p:spPr>
            <a:xfrm>
              <a:off x="2408343" y="233554"/>
              <a:ext cx="2819400" cy="6858000"/>
            </a:xfrm>
            <a:prstGeom prst="rect">
              <a:avLst/>
            </a:prstGeom>
            <a:noFill/>
            <a:ln w="9525">
              <a:noFill/>
            </a:ln>
          </p:spPr>
        </p:pic>
        <p:pic>
          <p:nvPicPr>
            <p:cNvPr id="10244" name="图片 15"/>
            <p:cNvPicPr>
              <a:picLocks noChangeAspect="1"/>
            </p:cNvPicPr>
            <p:nvPr/>
          </p:nvPicPr>
          <p:blipFill>
            <a:blip r:embed="rId1"/>
            <a:srcRect l="-281" r="49239"/>
            <a:stretch>
              <a:fillRect/>
            </a:stretch>
          </p:blipFill>
          <p:spPr>
            <a:xfrm>
              <a:off x="0" y="233554"/>
              <a:ext cx="2429749" cy="6858000"/>
            </a:xfrm>
            <a:prstGeom prst="rect">
              <a:avLst/>
            </a:prstGeom>
            <a:noFill/>
            <a:ln w="9525">
              <a:noFill/>
            </a:ln>
          </p:spPr>
        </p:pic>
        <p:pic>
          <p:nvPicPr>
            <p:cNvPr id="10245" name="图片 16"/>
            <p:cNvPicPr>
              <a:picLocks noChangeAspect="1"/>
            </p:cNvPicPr>
            <p:nvPr/>
          </p:nvPicPr>
          <p:blipFill>
            <a:blip r:embed="rId1"/>
            <a:srcRect l="14124" r="29662"/>
            <a:stretch>
              <a:fillRect/>
            </a:stretch>
          </p:blipFill>
          <p:spPr>
            <a:xfrm>
              <a:off x="1115184" y="0"/>
              <a:ext cx="2675965" cy="6858000"/>
            </a:xfrm>
            <a:prstGeom prst="rect">
              <a:avLst/>
            </a:prstGeom>
            <a:solidFill>
              <a:srgbClr val="EDEDED"/>
            </a:solidFill>
            <a:ln w="57150" cap="sq" cmpd="sng">
              <a:solidFill>
                <a:srgbClr val="FFFFFF"/>
              </a:solidFill>
              <a:prstDash val="solid"/>
              <a:miter/>
              <a:headEnd type="none" w="med" len="med"/>
              <a:tailEnd type="none" w="med" len="med"/>
            </a:ln>
          </p:spPr>
        </p:pic>
      </p:grpSp>
      <p:sp>
        <p:nvSpPr>
          <p:cNvPr id="10246" name="矩形 17"/>
          <p:cNvSpPr/>
          <p:nvPr/>
        </p:nvSpPr>
        <p:spPr>
          <a:xfrm>
            <a:off x="5216525" y="215900"/>
            <a:ext cx="6804025" cy="6762750"/>
          </a:xfrm>
          <a:prstGeom prst="rect">
            <a:avLst/>
          </a:prstGeom>
          <a:noFill/>
          <a:ln w="19050" cap="flat" cmpd="sng">
            <a:solidFill>
              <a:srgbClr val="8DB3C0"/>
            </a:solidFill>
            <a:prstDash val="solid"/>
            <a:bevel/>
            <a:headEnd type="none" w="med" len="med"/>
            <a:tailEnd type="none" w="med" len="med"/>
          </a:ln>
        </p:spPr>
        <p:txBody>
          <a:bodyPr anchor="ctr"/>
          <a:lstStyle/>
          <a:p>
            <a:pPr lvl="0" algn="ctr">
              <a:lnSpc>
                <a:spcPct val="100000"/>
              </a:lnSpc>
            </a:pPr>
            <a:endParaRPr>
              <a:solidFill>
                <a:srgbClr val="FFFFFF"/>
              </a:solidFill>
              <a:latin typeface="+mn-lt"/>
              <a:ea typeface="+mn-ea"/>
              <a:cs typeface="+mn-ea"/>
              <a:sym typeface="+mn-lt"/>
            </a:endParaRPr>
          </a:p>
        </p:txBody>
      </p:sp>
      <p:sp>
        <p:nvSpPr>
          <p:cNvPr id="10247" name="矩形 22"/>
          <p:cNvSpPr/>
          <p:nvPr/>
        </p:nvSpPr>
        <p:spPr>
          <a:xfrm>
            <a:off x="2171700" y="1290638"/>
            <a:ext cx="8267701" cy="4738804"/>
          </a:xfrm>
          <a:prstGeom prst="rect">
            <a:avLst/>
          </a:prstGeom>
          <a:solidFill>
            <a:srgbClr val="174B7B">
              <a:alpha val="68999"/>
            </a:srgbClr>
          </a:solidFill>
          <a:ln w="12700">
            <a:noFill/>
          </a:ln>
        </p:spPr>
        <p:txBody>
          <a:bodyPr anchor="ctr"/>
          <a:lstStyle/>
          <a:p>
            <a:pPr lvl="0" algn="ctr">
              <a:lnSpc>
                <a:spcPct val="100000"/>
              </a:lnSpc>
            </a:pPr>
            <a:endParaRPr>
              <a:solidFill>
                <a:srgbClr val="FFFFFF"/>
              </a:solidFill>
              <a:latin typeface="+mn-lt"/>
              <a:ea typeface="+mn-ea"/>
              <a:cs typeface="+mn-ea"/>
              <a:sym typeface="+mn-lt"/>
            </a:endParaRPr>
          </a:p>
        </p:txBody>
      </p:sp>
      <p:sp>
        <p:nvSpPr>
          <p:cNvPr id="10248" name="矩形 19"/>
          <p:cNvSpPr/>
          <p:nvPr/>
        </p:nvSpPr>
        <p:spPr>
          <a:xfrm>
            <a:off x="2936875" y="1639003"/>
            <a:ext cx="4801314" cy="906915"/>
          </a:xfrm>
          <a:prstGeom prst="rect">
            <a:avLst/>
          </a:prstGeom>
          <a:noFill/>
          <a:ln w="9525">
            <a:noFill/>
          </a:ln>
        </p:spPr>
        <p:txBody>
          <a:bodyPr wrap="none">
            <a:spAutoFit/>
          </a:bodyPr>
          <a:lstStyle/>
          <a:p>
            <a:pPr lvl="0" algn="ctr">
              <a:lnSpc>
                <a:spcPct val="150000"/>
              </a:lnSpc>
            </a:pPr>
            <a:r>
              <a:rPr lang="zh-CN" altLang="en-US" sz="4000" dirty="0">
                <a:solidFill>
                  <a:schemeClr val="bg1"/>
                </a:solidFill>
                <a:latin typeface="+mn-lt"/>
                <a:ea typeface="+mn-ea"/>
                <a:cs typeface="+mn-ea"/>
                <a:sym typeface="+mn-lt"/>
              </a:rPr>
              <a:t>⑥安全情况汇报意识</a:t>
            </a:r>
            <a:endParaRPr lang="zh-CN" altLang="en-US" sz="4000" dirty="0">
              <a:solidFill>
                <a:schemeClr val="bg1"/>
              </a:solidFill>
              <a:latin typeface="+mn-lt"/>
              <a:ea typeface="+mn-ea"/>
              <a:cs typeface="+mn-ea"/>
              <a:sym typeface="+mn-lt"/>
            </a:endParaRPr>
          </a:p>
        </p:txBody>
      </p:sp>
      <p:sp>
        <p:nvSpPr>
          <p:cNvPr id="10249" name="矩形 20"/>
          <p:cNvSpPr/>
          <p:nvPr/>
        </p:nvSpPr>
        <p:spPr>
          <a:xfrm>
            <a:off x="2936875" y="2764175"/>
            <a:ext cx="5568950" cy="2031325"/>
          </a:xfrm>
          <a:prstGeom prst="rect">
            <a:avLst/>
          </a:prstGeom>
          <a:noFill/>
          <a:ln w="9525">
            <a:noFill/>
          </a:ln>
        </p:spPr>
        <p:txBody>
          <a:bodyPr wrap="square">
            <a:spAutoFit/>
          </a:bodyPr>
          <a:lstStyle/>
          <a:p>
            <a:pPr lvl="0">
              <a:lnSpc>
                <a:spcPct val="150000"/>
              </a:lnSpc>
            </a:pPr>
            <a:r>
              <a:rPr lang="zh-CN" altLang="en-US" sz="2800" dirty="0">
                <a:solidFill>
                  <a:schemeClr val="bg1"/>
                </a:solidFill>
                <a:latin typeface="+mn-lt"/>
                <a:ea typeface="+mn-ea"/>
                <a:cs typeface="+mn-ea"/>
                <a:sym typeface="+mn-lt"/>
              </a:rPr>
              <a:t>为加强立项项目安全管理，了解各实践团队成员的安全情况，学校特开发使用微信签到功能。</a:t>
            </a:r>
            <a:endParaRPr lang="zh-CN" altLang="en-US" sz="2800" dirty="0">
              <a:solidFill>
                <a:schemeClr val="bg1"/>
              </a:solidFill>
              <a:latin typeface="+mn-lt"/>
              <a:ea typeface="+mn-ea"/>
              <a:cs typeface="+mn-ea"/>
              <a:sym typeface="+mn-lt"/>
            </a:endParaRPr>
          </a:p>
        </p:txBody>
      </p:sp>
      <p:sp>
        <p:nvSpPr>
          <p:cNvPr id="10257" name="文本框 24"/>
          <p:cNvSpPr/>
          <p:nvPr/>
        </p:nvSpPr>
        <p:spPr>
          <a:xfrm>
            <a:off x="10963275" y="1603375"/>
            <a:ext cx="682625" cy="338554"/>
          </a:xfrm>
          <a:prstGeom prst="rect">
            <a:avLst/>
          </a:prstGeom>
          <a:noFill/>
          <a:ln w="9525">
            <a:noFill/>
          </a:ln>
        </p:spPr>
        <p:txBody>
          <a:bodyPr wrap="square">
            <a:spAutoFit/>
          </a:bodyPr>
          <a:lstStyle/>
          <a:p>
            <a:pPr lvl="0">
              <a:lnSpc>
                <a:spcPct val="100000"/>
              </a:lnSpc>
            </a:pPr>
            <a:r>
              <a:rPr lang="en-US" altLang="x-none" sz="1600" b="1" dirty="0">
                <a:solidFill>
                  <a:schemeClr val="bg1"/>
                </a:solidFill>
                <a:latin typeface="+mn-lt"/>
                <a:ea typeface="+mn-ea"/>
                <a:cs typeface="+mn-ea"/>
                <a:sym typeface="+mn-lt"/>
              </a:rPr>
              <a:t>2015</a:t>
            </a:r>
            <a:endParaRPr lang="en-US" altLang="x-none" sz="1600" b="1" dirty="0">
              <a:solidFill>
                <a:schemeClr val="bg1"/>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animEffect transition="in" filter="wedge">
                                      <p:cBhvr>
                                        <p:cTn id="7" dur="2000"/>
                                        <p:tgtEl>
                                          <p:spTgt spid="10249"/>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0248"/>
                                        </p:tgtEl>
                                        <p:attrNameLst>
                                          <p:attrName>style.visibility</p:attrName>
                                        </p:attrNameLst>
                                      </p:cBhvr>
                                      <p:to>
                                        <p:strVal val="visible"/>
                                      </p:to>
                                    </p:set>
                                    <p:animEffect transition="in" filter="wedge">
                                      <p:cBhvr>
                                        <p:cTn id="10" dur="20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P spid="1024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38893"/>
            <a:ext cx="11353800" cy="607027"/>
          </a:xfrm>
          <a:solidFill>
            <a:srgbClr val="629DD1"/>
          </a:solidFill>
        </p:spPr>
        <p:txBody>
          <a:bodyPr>
            <a:normAutofit/>
          </a:bodyPr>
          <a:lstStyle/>
          <a:p>
            <a:r>
              <a:rPr lang="en-US" altLang="zh-CN" sz="3200" dirty="0">
                <a:latin typeface="+mn-lt"/>
                <a:ea typeface="+mn-ea"/>
                <a:cs typeface="+mn-ea"/>
                <a:sym typeface="+mn-lt"/>
              </a:rPr>
              <a:t>STEP 1 </a:t>
            </a:r>
            <a:r>
              <a:rPr lang="zh-CN" altLang="zh-CN" sz="3200" dirty="0">
                <a:latin typeface="+mn-lt"/>
                <a:ea typeface="+mn-ea"/>
                <a:cs typeface="+mn-ea"/>
                <a:sym typeface="+mn-lt"/>
              </a:rPr>
              <a:t>微信搜索并关注“中南团微”</a:t>
            </a:r>
            <a:endParaRPr lang="zh-CN" altLang="en-US" sz="3200" dirty="0">
              <a:latin typeface="+mn-lt"/>
              <a:ea typeface="+mn-ea"/>
              <a:cs typeface="+mn-ea"/>
              <a:sym typeface="+mn-lt"/>
            </a:endParaRPr>
          </a:p>
        </p:txBody>
      </p:sp>
      <p:pic>
        <p:nvPicPr>
          <p:cNvPr id="3" name="图片 2"/>
          <p:cNvPicPr/>
          <p:nvPr/>
        </p:nvPicPr>
        <p:blipFill>
          <a:blip r:embed="rId1">
            <a:extLst>
              <a:ext uri="{28A0092B-C50C-407E-A947-70E740481C1C}">
                <a14:useLocalDpi xmlns:a14="http://schemas.microsoft.com/office/drawing/2010/main" val="0"/>
              </a:ext>
            </a:extLst>
          </a:blip>
          <a:srcRect/>
          <a:stretch>
            <a:fillRect/>
          </a:stretch>
        </p:blipFill>
        <p:spPr bwMode="auto">
          <a:xfrm>
            <a:off x="2555399" y="2230037"/>
            <a:ext cx="3020328" cy="3839797"/>
          </a:xfrm>
          <a:prstGeom prst="rect">
            <a:avLst/>
          </a:prstGeom>
          <a:noFill/>
          <a:ln w="6350" cmpd="sng">
            <a:solidFill>
              <a:srgbClr val="000000"/>
            </a:solidFill>
            <a:miter lim="800000"/>
            <a:headEnd/>
            <a:tailEnd/>
          </a:ln>
          <a:effectLst/>
        </p:spPr>
      </p:pic>
      <p:pic>
        <p:nvPicPr>
          <p:cNvPr id="4" name="图片 3" descr="C:\Users\Dong\AppData\Roaming\Tencent\Users\964838259\QQ\WinTemp\RichOle\2V)V$W({TD8EU3IH0@QN7PN.png"/>
          <p:cNvPicPr/>
          <p:nvPr/>
        </p:nvPicPr>
        <p:blipFill>
          <a:blip r:embed="rId2">
            <a:extLst>
              <a:ext uri="{28A0092B-C50C-407E-A947-70E740481C1C}">
                <a14:useLocalDpi xmlns:a14="http://schemas.microsoft.com/office/drawing/2010/main" val="0"/>
              </a:ext>
            </a:extLst>
          </a:blip>
          <a:srcRect/>
          <a:stretch>
            <a:fillRect/>
          </a:stretch>
        </p:blipFill>
        <p:spPr bwMode="auto">
          <a:xfrm>
            <a:off x="7612381" y="2230037"/>
            <a:ext cx="3007895" cy="3868979"/>
          </a:xfrm>
          <a:prstGeom prst="rect">
            <a:avLst/>
          </a:prstGeom>
          <a:noFill/>
          <a:ln w="6350" cmpd="sng">
            <a:solidFill>
              <a:srgbClr val="000000"/>
            </a:solidFill>
            <a:miter lim="800000"/>
            <a:headEnd/>
            <a:tailEnd/>
          </a:ln>
          <a:effectLst/>
        </p:spPr>
      </p:pic>
      <p:cxnSp>
        <p:nvCxnSpPr>
          <p:cNvPr id="8" name="连接符: 曲线 7"/>
          <p:cNvCxnSpPr>
            <a:endCxn id="2" idx="0"/>
          </p:cNvCxnSpPr>
          <p:nvPr/>
        </p:nvCxnSpPr>
        <p:spPr>
          <a:xfrm>
            <a:off x="4065563" y="0"/>
            <a:ext cx="2449537" cy="1038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连接符: 曲线 11"/>
          <p:cNvCxnSpPr>
            <a:stCxn id="2" idx="2"/>
            <a:endCxn id="3" idx="0"/>
          </p:cNvCxnSpPr>
          <p:nvPr/>
        </p:nvCxnSpPr>
        <p:spPr>
          <a:xfrm rot="5400000">
            <a:off x="4998274" y="713210"/>
            <a:ext cx="584117" cy="2449537"/>
          </a:xfrm>
          <a:prstGeom prst="curvedConnector3">
            <a:avLst/>
          </a:prstGeom>
          <a:ln w="57150"/>
        </p:spPr>
        <p:style>
          <a:lnRef idx="1">
            <a:schemeClr val="accent1"/>
          </a:lnRef>
          <a:fillRef idx="0">
            <a:schemeClr val="accent1"/>
          </a:fillRef>
          <a:effectRef idx="0">
            <a:schemeClr val="accent1"/>
          </a:effectRef>
          <a:fontRef idx="minor">
            <a:schemeClr val="tx1"/>
          </a:fontRef>
        </p:style>
      </p:cxnSp>
      <p:cxnSp>
        <p:nvCxnSpPr>
          <p:cNvPr id="16" name="连接符: 曲线 15"/>
          <p:cNvCxnSpPr>
            <a:endCxn id="4" idx="1"/>
          </p:cNvCxnSpPr>
          <p:nvPr/>
        </p:nvCxnSpPr>
        <p:spPr>
          <a:xfrm>
            <a:off x="5575727" y="4149935"/>
            <a:ext cx="2036654" cy="14592"/>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连接符: 曲线 17"/>
          <p:cNvCxnSpPr/>
          <p:nvPr/>
        </p:nvCxnSpPr>
        <p:spPr>
          <a:xfrm rot="5400000">
            <a:off x="8423231" y="6164899"/>
            <a:ext cx="752689" cy="633513"/>
          </a:xfrm>
          <a:prstGeom prst="curvedConnector3">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8" y="730885"/>
            <a:ext cx="11353801" cy="563343"/>
          </a:xfrm>
          <a:solidFill>
            <a:srgbClr val="629DD1"/>
          </a:solidFill>
          <a:ln w="9525">
            <a:noFill/>
          </a:ln>
        </p:spPr>
        <p:txBody>
          <a:bodyPr vert="horz" anchor="ctr">
            <a:normAutofit/>
          </a:bodyPr>
          <a:lstStyle/>
          <a:p>
            <a:r>
              <a:rPr lang="en-US" altLang="zh-CN" sz="3200" dirty="0">
                <a:latin typeface="+mn-lt"/>
                <a:ea typeface="+mn-ea"/>
                <a:cs typeface="+mn-ea"/>
                <a:sym typeface="+mn-lt"/>
              </a:rPr>
              <a:t>STEP 2 </a:t>
            </a:r>
            <a:r>
              <a:rPr lang="zh-CN" altLang="zh-CN" sz="3200" dirty="0">
                <a:latin typeface="+mn-lt"/>
                <a:ea typeface="+mn-ea"/>
                <a:cs typeface="+mn-ea"/>
                <a:sym typeface="+mn-lt"/>
              </a:rPr>
              <a:t>团队负责人绑定信息并获得团队成员绑定码</a:t>
            </a:r>
            <a:endParaRPr lang="zh-CN" altLang="en-US" sz="3200" dirty="0">
              <a:latin typeface="+mn-lt"/>
              <a:ea typeface="+mn-ea"/>
              <a:cs typeface="+mn-ea"/>
              <a:sym typeface="+mn-lt"/>
            </a:endParaRPr>
          </a:p>
        </p:txBody>
      </p:sp>
      <p:pic>
        <p:nvPicPr>
          <p:cNvPr id="3" name="图片 2" descr="C:\Users\Dong\AppData\Roaming\Tencent\Users\964838259\QQ\WinTemp\RichOle\B9]FW5K9QX%S[O2WI~UG]D4.png"/>
          <p:cNvPicPr/>
          <p:nvPr/>
        </p:nvPicPr>
        <p:blipFill>
          <a:blip r:embed="rId1">
            <a:extLst>
              <a:ext uri="{28A0092B-C50C-407E-A947-70E740481C1C}">
                <a14:useLocalDpi xmlns:a14="http://schemas.microsoft.com/office/drawing/2010/main" val="0"/>
              </a:ext>
            </a:extLst>
          </a:blip>
          <a:srcRect/>
          <a:stretch>
            <a:fillRect/>
          </a:stretch>
        </p:blipFill>
        <p:spPr bwMode="auto">
          <a:xfrm>
            <a:off x="1386840" y="2208802"/>
            <a:ext cx="3137635" cy="3943747"/>
          </a:xfrm>
          <a:prstGeom prst="rect">
            <a:avLst/>
          </a:prstGeom>
          <a:noFill/>
          <a:ln w="6350" cmpd="sng">
            <a:solidFill>
              <a:srgbClr val="000000"/>
            </a:solidFill>
            <a:miter lim="800000"/>
            <a:headEnd/>
            <a:tailEnd/>
          </a:ln>
          <a:effectLst/>
        </p:spPr>
      </p:pic>
      <p:pic>
        <p:nvPicPr>
          <p:cNvPr id="4" name="图片 3" descr="C:\Users\Dong\AppData\Roaming\Tencent\Users\964838259\QQ\WinTemp\RichOle\CEZ`J~~6~A$SY8ZKB)SCFN0.png"/>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217419"/>
            <a:ext cx="3192379" cy="3935130"/>
          </a:xfrm>
          <a:prstGeom prst="rect">
            <a:avLst/>
          </a:prstGeom>
          <a:noFill/>
          <a:ln w="6350" cmpd="sng">
            <a:solidFill>
              <a:srgbClr val="000000"/>
            </a:solidFill>
            <a:miter lim="800000"/>
            <a:headEnd/>
            <a:tailEnd/>
          </a:ln>
          <a:effectLst/>
        </p:spPr>
      </p:pic>
      <p:cxnSp>
        <p:nvCxnSpPr>
          <p:cNvPr id="5" name="连接符: 曲线 4"/>
          <p:cNvCxnSpPr>
            <a:endCxn id="2" idx="0"/>
          </p:cNvCxnSpPr>
          <p:nvPr/>
        </p:nvCxnSpPr>
        <p:spPr>
          <a:xfrm rot="10800000" flipV="1">
            <a:off x="6515099" y="-1"/>
            <a:ext cx="1911448" cy="730886"/>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连接符: 曲线 6"/>
          <p:cNvCxnSpPr/>
          <p:nvPr/>
        </p:nvCxnSpPr>
        <p:spPr>
          <a:xfrm rot="5400000">
            <a:off x="4146453" y="-159843"/>
            <a:ext cx="923191" cy="3814099"/>
          </a:xfrm>
          <a:prstGeom prst="curvedConnector2">
            <a:avLst/>
          </a:prstGeom>
          <a:ln w="57150"/>
        </p:spPr>
        <p:style>
          <a:lnRef idx="1">
            <a:schemeClr val="accent1"/>
          </a:lnRef>
          <a:fillRef idx="0">
            <a:schemeClr val="accent1"/>
          </a:fillRef>
          <a:effectRef idx="0">
            <a:schemeClr val="accent1"/>
          </a:effectRef>
          <a:fontRef idx="minor">
            <a:schemeClr val="tx1"/>
          </a:fontRef>
        </p:style>
      </p:cxnSp>
      <p:cxnSp>
        <p:nvCxnSpPr>
          <p:cNvPr id="9" name="连接符: 曲线 8"/>
          <p:cNvCxnSpPr>
            <a:stCxn id="3" idx="3"/>
            <a:endCxn id="4" idx="1"/>
          </p:cNvCxnSpPr>
          <p:nvPr/>
        </p:nvCxnSpPr>
        <p:spPr>
          <a:xfrm>
            <a:off x="4524475" y="4180676"/>
            <a:ext cx="1571524" cy="4308"/>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连接符: 曲线 11"/>
          <p:cNvCxnSpPr/>
          <p:nvPr/>
        </p:nvCxnSpPr>
        <p:spPr>
          <a:xfrm rot="5400000">
            <a:off x="7411235" y="6212137"/>
            <a:ext cx="752689" cy="633513"/>
          </a:xfrm>
          <a:prstGeom prst="curvedConnector3">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8" y="730885"/>
            <a:ext cx="11353801" cy="563343"/>
          </a:xfrm>
          <a:solidFill>
            <a:srgbClr val="629DD1"/>
          </a:solidFill>
          <a:ln w="9525">
            <a:noFill/>
          </a:ln>
        </p:spPr>
        <p:txBody>
          <a:bodyPr vert="horz" anchor="ctr">
            <a:normAutofit/>
          </a:bodyPr>
          <a:lstStyle/>
          <a:p>
            <a:r>
              <a:rPr lang="en-US" altLang="zh-CN" sz="3200" dirty="0">
                <a:latin typeface="+mn-lt"/>
                <a:ea typeface="+mn-ea"/>
                <a:cs typeface="+mn-ea"/>
                <a:sym typeface="+mn-lt"/>
              </a:rPr>
              <a:t>STEP 3 </a:t>
            </a:r>
            <a:r>
              <a:rPr lang="zh-CN" altLang="en-US" sz="3200" dirty="0">
                <a:latin typeface="+mn-lt"/>
                <a:ea typeface="+mn-ea"/>
                <a:cs typeface="+mn-ea"/>
                <a:sym typeface="+mn-lt"/>
              </a:rPr>
              <a:t>团队成员从负责人处获得绑定码并绑定信息</a:t>
            </a:r>
            <a:endParaRPr lang="zh-CN" altLang="en-US" sz="3200" dirty="0">
              <a:latin typeface="+mn-lt"/>
              <a:ea typeface="+mn-ea"/>
              <a:cs typeface="+mn-ea"/>
              <a:sym typeface="+mn-lt"/>
            </a:endParaRPr>
          </a:p>
        </p:txBody>
      </p:sp>
      <p:cxnSp>
        <p:nvCxnSpPr>
          <p:cNvPr id="5" name="连接符: 曲线 4"/>
          <p:cNvCxnSpPr>
            <a:endCxn id="2" idx="0"/>
          </p:cNvCxnSpPr>
          <p:nvPr/>
        </p:nvCxnSpPr>
        <p:spPr>
          <a:xfrm rot="10800000" flipV="1">
            <a:off x="6515099" y="-1"/>
            <a:ext cx="1911448" cy="730886"/>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连接符: 曲线 6"/>
          <p:cNvCxnSpPr/>
          <p:nvPr/>
        </p:nvCxnSpPr>
        <p:spPr>
          <a:xfrm rot="5400000">
            <a:off x="4146453" y="-159843"/>
            <a:ext cx="923191" cy="3814099"/>
          </a:xfrm>
          <a:prstGeom prst="curvedConnector2">
            <a:avLst/>
          </a:prstGeom>
          <a:ln w="57150"/>
        </p:spPr>
        <p:style>
          <a:lnRef idx="1">
            <a:schemeClr val="accent1"/>
          </a:lnRef>
          <a:fillRef idx="0">
            <a:schemeClr val="accent1"/>
          </a:fillRef>
          <a:effectRef idx="0">
            <a:schemeClr val="accent1"/>
          </a:effectRef>
          <a:fontRef idx="minor">
            <a:schemeClr val="tx1"/>
          </a:fontRef>
        </p:style>
      </p:cxnSp>
      <p:cxnSp>
        <p:nvCxnSpPr>
          <p:cNvPr id="9" name="连接符: 曲线 8"/>
          <p:cNvCxnSpPr/>
          <p:nvPr/>
        </p:nvCxnSpPr>
        <p:spPr>
          <a:xfrm>
            <a:off x="4524475" y="4180676"/>
            <a:ext cx="1571524" cy="4308"/>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连接符: 曲线 11"/>
          <p:cNvCxnSpPr/>
          <p:nvPr/>
        </p:nvCxnSpPr>
        <p:spPr>
          <a:xfrm rot="5400000">
            <a:off x="7411235" y="6212137"/>
            <a:ext cx="752689" cy="633513"/>
          </a:xfrm>
          <a:prstGeom prst="curvedConnector3">
            <a:avLst/>
          </a:prstGeom>
          <a:ln w="57150"/>
        </p:spPr>
        <p:style>
          <a:lnRef idx="1">
            <a:schemeClr val="accent1"/>
          </a:lnRef>
          <a:fillRef idx="0">
            <a:schemeClr val="accent1"/>
          </a:fillRef>
          <a:effectRef idx="0">
            <a:schemeClr val="accent1"/>
          </a:effectRef>
          <a:fontRef idx="minor">
            <a:schemeClr val="tx1"/>
          </a:fontRef>
        </p:style>
      </p:cxnSp>
      <p:pic>
        <p:nvPicPr>
          <p:cNvPr id="11" name="图片 10" descr="C:\Users\Dong\AppData\Roaming\Tencent\Users\964838259\QQ\WinTemp\RichOle\_AFYP71UD2]~3E8{26$IUYT.png"/>
          <p:cNvPicPr/>
          <p:nvPr/>
        </p:nvPicPr>
        <p:blipFill>
          <a:blip r:embed="rId1">
            <a:extLst>
              <a:ext uri="{28A0092B-C50C-407E-A947-70E740481C1C}">
                <a14:useLocalDpi xmlns:a14="http://schemas.microsoft.com/office/drawing/2010/main" val="0"/>
              </a:ext>
            </a:extLst>
          </a:blip>
          <a:srcRect/>
          <a:stretch>
            <a:fillRect/>
          </a:stretch>
        </p:blipFill>
        <p:spPr bwMode="auto">
          <a:xfrm>
            <a:off x="1431156" y="2208802"/>
            <a:ext cx="3093319" cy="3799667"/>
          </a:xfrm>
          <a:prstGeom prst="rect">
            <a:avLst/>
          </a:prstGeom>
          <a:noFill/>
          <a:ln w="6350" cmpd="sng">
            <a:solidFill>
              <a:srgbClr val="000000"/>
            </a:solidFill>
            <a:miter lim="800000"/>
            <a:headEnd/>
            <a:tailEnd/>
          </a:ln>
          <a:effectLst/>
        </p:spPr>
      </p:pic>
      <p:pic>
        <p:nvPicPr>
          <p:cNvPr id="13" name="图片 12" descr="C:\Users\Dong\AppData\Roaming\Tencent\Users\964838259\QQ\WinTemp\RichOle\3Z_%}RYVE1FJ}[A7J~O2(1L.png"/>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277119"/>
            <a:ext cx="3139039" cy="3807114"/>
          </a:xfrm>
          <a:prstGeom prst="rect">
            <a:avLst/>
          </a:prstGeom>
          <a:noFill/>
          <a:ln w="6350" cmpd="sng">
            <a:solidFill>
              <a:srgbClr val="000000"/>
            </a:solid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8" y="730885"/>
            <a:ext cx="11353801" cy="563343"/>
          </a:xfrm>
          <a:solidFill>
            <a:srgbClr val="629DD1"/>
          </a:solidFill>
          <a:ln w="9525">
            <a:noFill/>
          </a:ln>
        </p:spPr>
        <p:txBody>
          <a:bodyPr vert="horz" anchor="ctr">
            <a:normAutofit/>
          </a:bodyPr>
          <a:lstStyle/>
          <a:p>
            <a:r>
              <a:rPr lang="en-US" altLang="zh-CN" sz="3200" dirty="0">
                <a:latin typeface="+mn-lt"/>
                <a:ea typeface="+mn-ea"/>
                <a:cs typeface="+mn-ea"/>
                <a:sym typeface="+mn-lt"/>
              </a:rPr>
              <a:t>STEP 4 </a:t>
            </a:r>
            <a:r>
              <a:rPr lang="zh-CN" altLang="en-US" sz="3200" dirty="0">
                <a:latin typeface="+mn-lt"/>
                <a:ea typeface="+mn-ea"/>
                <a:cs typeface="+mn-ea"/>
                <a:sym typeface="+mn-lt"/>
              </a:rPr>
              <a:t>每天</a:t>
            </a:r>
            <a:r>
              <a:rPr lang="zh-CN" altLang="zh-CN" sz="3200" dirty="0">
                <a:latin typeface="+mn-lt"/>
                <a:ea typeface="+mn-ea"/>
                <a:cs typeface="+mn-ea"/>
                <a:sym typeface="+mn-lt"/>
              </a:rPr>
              <a:t>实时签到</a:t>
            </a:r>
            <a:endParaRPr lang="zh-CN" altLang="en-US" sz="3200" dirty="0">
              <a:latin typeface="+mn-lt"/>
              <a:ea typeface="+mn-ea"/>
              <a:cs typeface="+mn-ea"/>
              <a:sym typeface="+mn-lt"/>
            </a:endParaRPr>
          </a:p>
        </p:txBody>
      </p:sp>
      <p:cxnSp>
        <p:nvCxnSpPr>
          <p:cNvPr id="5" name="连接符: 曲线 4"/>
          <p:cNvCxnSpPr>
            <a:endCxn id="2" idx="0"/>
          </p:cNvCxnSpPr>
          <p:nvPr/>
        </p:nvCxnSpPr>
        <p:spPr>
          <a:xfrm rot="10800000" flipV="1">
            <a:off x="6515099" y="-1"/>
            <a:ext cx="1911448" cy="730886"/>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连接符: 曲线 6"/>
          <p:cNvCxnSpPr/>
          <p:nvPr/>
        </p:nvCxnSpPr>
        <p:spPr>
          <a:xfrm rot="5400000">
            <a:off x="4146453" y="-159843"/>
            <a:ext cx="923191" cy="3814099"/>
          </a:xfrm>
          <a:prstGeom prst="curvedConnector2">
            <a:avLst/>
          </a:prstGeom>
          <a:ln w="57150"/>
        </p:spPr>
        <p:style>
          <a:lnRef idx="1">
            <a:schemeClr val="accent1"/>
          </a:lnRef>
          <a:fillRef idx="0">
            <a:schemeClr val="accent1"/>
          </a:fillRef>
          <a:effectRef idx="0">
            <a:schemeClr val="accent1"/>
          </a:effectRef>
          <a:fontRef idx="minor">
            <a:schemeClr val="tx1"/>
          </a:fontRef>
        </p:style>
      </p:cxnSp>
      <p:cxnSp>
        <p:nvCxnSpPr>
          <p:cNvPr id="9" name="连接符: 曲线 8"/>
          <p:cNvCxnSpPr/>
          <p:nvPr/>
        </p:nvCxnSpPr>
        <p:spPr>
          <a:xfrm>
            <a:off x="4524475" y="4180676"/>
            <a:ext cx="1571524" cy="4308"/>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图片 9" descr="C:\Users\Dong\AppData\Roaming\Tencent\Users\964838259\QQ\WinTemp\RichOle\A4WEU(G@D~593GF)$$D)L$Q.png"/>
          <p:cNvPicPr/>
          <p:nvPr/>
        </p:nvPicPr>
        <p:blipFill>
          <a:blip r:embed="rId1">
            <a:extLst>
              <a:ext uri="{28A0092B-C50C-407E-A947-70E740481C1C}">
                <a14:useLocalDpi xmlns:a14="http://schemas.microsoft.com/office/drawing/2010/main" val="0"/>
              </a:ext>
            </a:extLst>
          </a:blip>
          <a:srcRect/>
          <a:stretch>
            <a:fillRect/>
          </a:stretch>
        </p:blipFill>
        <p:spPr bwMode="auto">
          <a:xfrm>
            <a:off x="1617244" y="2200527"/>
            <a:ext cx="2907231" cy="3883706"/>
          </a:xfrm>
          <a:prstGeom prst="rect">
            <a:avLst/>
          </a:prstGeom>
          <a:noFill/>
          <a:ln w="6350" cmpd="sng">
            <a:solidFill>
              <a:srgbClr val="000000"/>
            </a:solidFill>
            <a:miter lim="800000"/>
            <a:headEnd/>
            <a:tailEnd/>
          </a:ln>
          <a:effectLst/>
        </p:spPr>
      </p:pic>
      <p:pic>
        <p:nvPicPr>
          <p:cNvPr id="14" name="图片 13" descr="C:\Users\Dong\AppData\Roaming\Tencent\Users\964838259\QQ\WinTemp\RichOle\]JP8YF04$H`B%BA5S81S5T0.png"/>
          <p:cNvPicPr/>
          <p:nvPr/>
        </p:nvPicPr>
        <p:blipFill>
          <a:blip r:embed="rId2">
            <a:extLst>
              <a:ext uri="{28A0092B-C50C-407E-A947-70E740481C1C}">
                <a14:useLocalDpi xmlns:a14="http://schemas.microsoft.com/office/drawing/2010/main" val="0"/>
              </a:ext>
            </a:extLst>
          </a:blip>
          <a:srcRect/>
          <a:stretch>
            <a:fillRect/>
          </a:stretch>
        </p:blipFill>
        <p:spPr bwMode="auto">
          <a:xfrm>
            <a:off x="6183429" y="2251047"/>
            <a:ext cx="2819801" cy="3859257"/>
          </a:xfrm>
          <a:prstGeom prst="rect">
            <a:avLst/>
          </a:prstGeom>
          <a:noFill/>
          <a:ln w="6350" cmpd="sng">
            <a:solidFill>
              <a:srgbClr val="000000"/>
            </a:solid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873"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87312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a:solidFill>
                  <a:srgbClr val="FFFFFF"/>
                </a:solidFill>
                <a:latin typeface="微软雅黑" panose="020B0503020204020204" charset="-122"/>
              </a:rPr>
              <a:t>如何撰写总结材料</a:t>
            </a:r>
            <a:endParaRPr lang="zh-CN" altLang="en-US" sz="4800" b="1" dirty="0">
              <a:solidFill>
                <a:srgbClr val="FFFFFF"/>
              </a:solidFill>
              <a:latin typeface="微软雅黑" panose="020B0503020204020204" charset="-122"/>
            </a:endParaRPr>
          </a:p>
        </p:txBody>
      </p:sp>
      <p:cxnSp>
        <p:nvCxnSpPr>
          <p:cNvPr id="8" name="原创设计小乖qq:2013440355"/>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
          <p:cNvGrpSpPr/>
          <p:nvPr/>
        </p:nvGrpSpPr>
        <p:grpSpPr>
          <a:xfrm>
            <a:off x="3883245" y="4766139"/>
            <a:ext cx="5569107" cy="821105"/>
            <a:chOff x="4202650" y="4796619"/>
            <a:chExt cx="5569107" cy="821105"/>
          </a:xfrm>
        </p:grpSpPr>
        <p:sp>
          <p:nvSpPr>
            <p:cNvPr id="12" name="TextBox 39"/>
            <p:cNvSpPr txBox="1"/>
            <p:nvPr/>
          </p:nvSpPr>
          <p:spPr>
            <a:xfrm>
              <a:off x="4202794" y="4796619"/>
              <a:ext cx="2396490"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1.1</a:t>
              </a:r>
              <a:r>
                <a:rPr lang="zh-CN" altLang="en-US" sz="2000" dirty="0">
                  <a:solidFill>
                    <a:srgbClr val="FFFFFF"/>
                  </a:solidFill>
                  <a:latin typeface="微软雅黑" panose="020B0503020204020204" charset="-122"/>
                </a:rPr>
                <a:t>总结素材</a:t>
              </a:r>
              <a:endParaRPr lang="zh-CN" altLang="en-US" sz="2000" dirty="0">
                <a:solidFill>
                  <a:srgbClr val="FFFFFF"/>
                </a:solidFill>
                <a:latin typeface="微软雅黑" panose="020B0503020204020204" charset="-122"/>
              </a:endParaRPr>
            </a:p>
          </p:txBody>
        </p:sp>
        <p:sp>
          <p:nvSpPr>
            <p:cNvPr id="24" name="TextBox 39"/>
            <p:cNvSpPr txBox="1"/>
            <p:nvPr/>
          </p:nvSpPr>
          <p:spPr>
            <a:xfrm>
              <a:off x="6747252" y="4796619"/>
              <a:ext cx="3024505"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1.2</a:t>
              </a:r>
              <a:r>
                <a:rPr lang="zh-CN" altLang="en-US" sz="2000" dirty="0">
                  <a:solidFill>
                    <a:srgbClr val="FFFFFF"/>
                  </a:solidFill>
                  <a:latin typeface="微软雅黑" panose="020B0503020204020204" charset="-122"/>
                </a:rPr>
                <a:t>开展流程</a:t>
              </a:r>
              <a:endParaRPr lang="zh-CN" altLang="en-US" sz="2000" dirty="0">
                <a:solidFill>
                  <a:srgbClr val="FFFFFF"/>
                </a:solidFill>
                <a:latin typeface="微软雅黑" panose="020B0503020204020204" charset="-122"/>
              </a:endParaRPr>
            </a:p>
          </p:txBody>
        </p:sp>
        <p:sp>
          <p:nvSpPr>
            <p:cNvPr id="27" name="原创设计小乖qq:2013440355"/>
            <p:cNvSpPr txBox="1"/>
            <p:nvPr/>
          </p:nvSpPr>
          <p:spPr>
            <a:xfrm>
              <a:off x="4202650" y="5201164"/>
              <a:ext cx="1749334"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1.3</a:t>
              </a:r>
              <a:r>
                <a:rPr lang="zh-CN" altLang="en-US" sz="2000" dirty="0">
                  <a:solidFill>
                    <a:srgbClr val="FFFFFF"/>
                  </a:solidFill>
                  <a:latin typeface="微软雅黑" panose="020B0503020204020204" charset="-122"/>
                </a:rPr>
                <a:t>如何提交</a:t>
              </a:r>
              <a:endParaRPr lang="zh-CN" altLang="en-US" sz="2000" dirty="0">
                <a:solidFill>
                  <a:srgbClr val="FFFFFF"/>
                </a:solidFill>
                <a:latin typeface="微软雅黑" panose="020B0503020204020204" charset="-122"/>
              </a:endParaRPr>
            </a:p>
          </p:txBody>
        </p:sp>
        <p:sp>
          <p:nvSpPr>
            <p:cNvPr id="30" name="TextBox 39"/>
            <p:cNvSpPr txBox="1"/>
            <p:nvPr/>
          </p:nvSpPr>
          <p:spPr>
            <a:xfrm>
              <a:off x="6747108" y="5201164"/>
              <a:ext cx="1749334"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1.4</a:t>
              </a:r>
              <a:r>
                <a:rPr lang="zh-CN" altLang="en-US" sz="2000" dirty="0">
                  <a:solidFill>
                    <a:srgbClr val="FFFFFF"/>
                  </a:solidFill>
                  <a:latin typeface="微软雅黑" panose="020B0503020204020204" charset="-122"/>
                </a:rPr>
                <a:t>发票报账</a:t>
              </a:r>
              <a:endParaRPr lang="zh-CN" altLang="en-US" sz="2000" dirty="0">
                <a:solidFill>
                  <a:srgbClr val="FFFFFF"/>
                </a:solidFill>
                <a:latin typeface="微软雅黑" panose="020B0503020204020204" charset="-122"/>
              </a:endParaRPr>
            </a:p>
          </p:txBody>
        </p:sp>
      </p:grpSp>
      <p:sp>
        <p:nvSpPr>
          <p:cNvPr id="32" name="原创设计小乖qq:201344035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Freeform 14"/>
          <p:cNvSpPr>
            <a:spLocks noEditPoints="1"/>
          </p:cNvSpPr>
          <p:nvPr/>
        </p:nvSpPr>
        <p:spPr bwMode="auto">
          <a:xfrm>
            <a:off x="5485130" y="1880235"/>
            <a:ext cx="1222375" cy="1207135"/>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8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1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2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8"/>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7"/>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8"/>
                </a:lnTo>
                <a:lnTo>
                  <a:pt x="383" y="28"/>
                </a:lnTo>
                <a:cubicBezTo>
                  <a:pt x="389" y="28"/>
                  <a:pt x="394" y="32"/>
                  <a:pt x="394" y="38"/>
                </a:cubicBezTo>
                <a:lnTo>
                  <a:pt x="394" y="422"/>
                </a:lnTo>
                <a:lnTo>
                  <a:pt x="394" y="429"/>
                </a:lnTo>
                <a:lnTo>
                  <a:pt x="414" y="449"/>
                </a:lnTo>
                <a:lnTo>
                  <a:pt x="414" y="443"/>
                </a:lnTo>
                <a:lnTo>
                  <a:pt x="414" y="39"/>
                </a:lnTo>
                <a:lnTo>
                  <a:pt x="414" y="32"/>
                </a:lnTo>
                <a:cubicBezTo>
                  <a:pt x="414" y="15"/>
                  <a:pt x="400" y="0"/>
                  <a:pt x="383" y="0"/>
                </a:cubicBezTo>
                <a:lnTo>
                  <a:pt x="123" y="0"/>
                </a:lnTo>
                <a:lnTo>
                  <a:pt x="121" y="2"/>
                </a:lnTo>
                <a:lnTo>
                  <a:pt x="1" y="122"/>
                </a:lnTo>
                <a:lnTo>
                  <a:pt x="0" y="123"/>
                </a:lnTo>
                <a:lnTo>
                  <a:pt x="0" y="130"/>
                </a:lnTo>
                <a:lnTo>
                  <a:pt x="0" y="492"/>
                </a:lnTo>
                <a:lnTo>
                  <a:pt x="0" y="499"/>
                </a:lnTo>
                <a:cubicBezTo>
                  <a:pt x="0" y="516"/>
                  <a:pt x="14" y="530"/>
                  <a:pt x="31" y="530"/>
                </a:cubicBezTo>
                <a:lnTo>
                  <a:pt x="326" y="530"/>
                </a:lnTo>
                <a:lnTo>
                  <a:pt x="319" y="524"/>
                </a:lnTo>
                <a:lnTo>
                  <a:pt x="326" y="524"/>
                </a:lnTo>
                <a:lnTo>
                  <a:pt x="305" y="503"/>
                </a:lnTo>
                <a:lnTo>
                  <a:pt x="31" y="503"/>
                </a:lnTo>
                <a:cubicBezTo>
                  <a:pt x="25" y="503"/>
                  <a:pt x="21" y="498"/>
                  <a:pt x="20" y="492"/>
                </a:cubicBezTo>
                <a:lnTo>
                  <a:pt x="20" y="492"/>
                </a:lnTo>
                <a:lnTo>
                  <a:pt x="20" y="150"/>
                </a:lnTo>
                <a:close/>
                <a:moveTo>
                  <a:pt x="82" y="322"/>
                </a:moveTo>
                <a:lnTo>
                  <a:pt x="156" y="322"/>
                </a:lnTo>
                <a:lnTo>
                  <a:pt x="156" y="315"/>
                </a:lnTo>
                <a:lnTo>
                  <a:pt x="156" y="301"/>
                </a:lnTo>
                <a:lnTo>
                  <a:pt x="156" y="294"/>
                </a:lnTo>
                <a:lnTo>
                  <a:pt x="82" y="294"/>
                </a:lnTo>
                <a:lnTo>
                  <a:pt x="82" y="301"/>
                </a:lnTo>
                <a:lnTo>
                  <a:pt x="82" y="315"/>
                </a:lnTo>
                <a:lnTo>
                  <a:pt x="82" y="322"/>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3470">
        <p14:flip dir="r"/>
      </p:transition>
    </mc:Choice>
    <mc:Fallback>
      <p:transition spd="slow" advTm="347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outVertical)">
                                          <p:cBhvr>
                                            <p:cTn id="24" dur="500"/>
                                            <p:tgtEl>
                                              <p:spTgt spid="8"/>
                                            </p:tgtEl>
                                          </p:cBhvr>
                                        </p:animEffect>
                                      </p:childTnLst>
                                    </p:cTn>
                                  </p:par>
                                  <p:par>
                                    <p:cTn id="25" presetID="2" presetClass="entr" presetSubtype="1" fill="hold" nodeType="withEffect">
                                      <p:stCondLst>
                                        <p:cond delay="50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33" grpId="0" bldLvl="0" animBg="1"/>
          <p:bldP spid="34" grpId="0" bldLvl="0" animBg="1"/>
          <p:bldP spid="11"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outVertical)">
                                          <p:cBhvr>
                                            <p:cTn id="24" dur="500"/>
                                            <p:tgtEl>
                                              <p:spTgt spid="8"/>
                                            </p:tgtEl>
                                          </p:cBhvr>
                                        </p:animEffect>
                                      </p:childTnLst>
                                    </p:cTn>
                                  </p:par>
                                  <p:par>
                                    <p:cTn id="25" presetID="2" presetClass="entr" presetSubtype="1" fill="hold" nodeType="withEffect">
                                      <p:stCondLst>
                                        <p:cond delay="50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33" grpId="0" bldLvl="0" animBg="1"/>
          <p:bldP spid="34" grpId="0" bldLvl="0" animBg="1"/>
          <p:bldP spid="11" grpId="0" bldLvl="0" animBg="1"/>
        </p:bldLst>
      </p:timing>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 name="椭圆 2"/>
          <p:cNvSpPr/>
          <p:nvPr/>
        </p:nvSpPr>
        <p:spPr>
          <a:xfrm>
            <a:off x="1057633" y="1519996"/>
            <a:ext cx="874595" cy="874595"/>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2"/>
                </a:solidFill>
                <a:latin typeface="+mn-ea"/>
              </a:rPr>
              <a:t>01</a:t>
            </a:r>
            <a:endParaRPr lang="zh-CN" altLang="en-US" sz="2400" b="1" dirty="0">
              <a:solidFill>
                <a:schemeClr val="bg2"/>
              </a:solidFill>
              <a:latin typeface="+mn-ea"/>
            </a:endParaRPr>
          </a:p>
        </p:txBody>
      </p:sp>
      <p:grpSp>
        <p:nvGrpSpPr>
          <p:cNvPr id="5" name="组合 4"/>
          <p:cNvGrpSpPr/>
          <p:nvPr/>
        </p:nvGrpSpPr>
        <p:grpSpPr>
          <a:xfrm>
            <a:off x="1931404" y="2394570"/>
            <a:ext cx="9636932" cy="1463040"/>
            <a:chOff x="1859743" y="1994099"/>
            <a:chExt cx="9636932" cy="1463040"/>
          </a:xfrm>
        </p:grpSpPr>
        <p:sp>
          <p:nvSpPr>
            <p:cNvPr id="6" name="矩形 5"/>
            <p:cNvSpPr/>
            <p:nvPr/>
          </p:nvSpPr>
          <p:spPr>
            <a:xfrm>
              <a:off x="1859743" y="2101910"/>
              <a:ext cx="9636932" cy="132709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859744" y="1994099"/>
              <a:ext cx="9636930" cy="1463040"/>
            </a:xfrm>
            <a:prstGeom prst="rect">
              <a:avLst/>
            </a:prstGeom>
          </p:spPr>
          <p:txBody>
            <a:bodyPr wrap="square">
              <a:spAutoFit/>
            </a:bodyPr>
            <a:lstStyle/>
            <a:p>
              <a:pPr>
                <a:lnSpc>
                  <a:spcPct val="150000"/>
                </a:lnSpc>
              </a:pPr>
              <a:r>
                <a:rPr lang="zh-CN" altLang="en-US" sz="2000" b="1" dirty="0">
                  <a:solidFill>
                    <a:schemeClr val="accent1"/>
                  </a:solidFill>
                </a:rPr>
                <a:t>内容：</a:t>
              </a:r>
              <a:r>
                <a:rPr lang="zh-CN" altLang="en-US" sz="2000" dirty="0"/>
                <a:t>摘要、前言、</a:t>
              </a:r>
              <a:r>
                <a:rPr lang="zh-CN" altLang="en-US" sz="2000" b="1" dirty="0">
                  <a:solidFill>
                    <a:schemeClr val="bg1"/>
                  </a:solidFill>
                </a:rPr>
                <a:t>主体内容</a:t>
              </a:r>
              <a:r>
                <a:rPr lang="zh-CN" altLang="en-US" sz="2000" dirty="0"/>
                <a:t>、结尾</a:t>
              </a:r>
              <a:endParaRPr lang="zh-CN" altLang="en-US" sz="2000" dirty="0"/>
            </a:p>
            <a:p>
              <a:pPr>
                <a:lnSpc>
                  <a:spcPct val="150000"/>
                </a:lnSpc>
              </a:pPr>
              <a:r>
                <a:rPr lang="zh-CN" altLang="en-US" sz="2000" b="1" dirty="0">
                  <a:solidFill>
                    <a:schemeClr val="accent1"/>
                  </a:solidFill>
                  <a:sym typeface="+mn-ea"/>
                </a:rPr>
                <a:t>主体内容</a:t>
              </a:r>
              <a:r>
                <a:rPr lang="zh-CN" altLang="en-US" sz="2000" b="1" dirty="0">
                  <a:solidFill>
                    <a:schemeClr val="accent1"/>
                  </a:solidFill>
                </a:rPr>
                <a:t>：</a:t>
              </a:r>
              <a:r>
                <a:rPr sz="2000" dirty="0"/>
                <a:t>调研背景及意义，调研时间地点，调研对象方法及方向</a:t>
              </a:r>
              <a:r>
                <a:rPr lang="zh-CN" sz="2000" dirty="0"/>
                <a:t>，调研主体的目前形势分析，调研结果的呈现和具体分析</a:t>
              </a:r>
              <a:endParaRPr lang="zh-CN" sz="2000" dirty="0"/>
            </a:p>
          </p:txBody>
        </p:sp>
      </p:grpSp>
      <p:sp>
        <p:nvSpPr>
          <p:cNvPr id="13" name="椭圆 12"/>
          <p:cNvSpPr/>
          <p:nvPr/>
        </p:nvSpPr>
        <p:spPr>
          <a:xfrm>
            <a:off x="1057633" y="3968268"/>
            <a:ext cx="874595" cy="874595"/>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2"/>
                </a:solidFill>
                <a:latin typeface="+mn-ea"/>
              </a:rPr>
              <a:t>02</a:t>
            </a:r>
            <a:endParaRPr lang="zh-CN" altLang="en-US" sz="2400" b="1" dirty="0">
              <a:solidFill>
                <a:schemeClr val="bg2"/>
              </a:solidFill>
              <a:latin typeface="+mn-ea"/>
            </a:endParaRPr>
          </a:p>
        </p:txBody>
      </p:sp>
      <p:sp>
        <p:nvSpPr>
          <p:cNvPr id="14" name="文本框 13"/>
          <p:cNvSpPr txBox="1"/>
          <p:nvPr/>
        </p:nvSpPr>
        <p:spPr>
          <a:xfrm>
            <a:off x="1932039" y="4098282"/>
            <a:ext cx="5400675" cy="613410"/>
          </a:xfrm>
          <a:prstGeom prst="rect">
            <a:avLst/>
          </a:prstGeom>
          <a:noFill/>
        </p:spPr>
        <p:txBody>
          <a:bodyPr wrap="square" rtlCol="0">
            <a:spAutoFit/>
          </a:bodyPr>
          <a:lstStyle/>
          <a:p>
            <a:r>
              <a:rPr lang="zh-CN" altLang="en-US" sz="3200" b="1" dirty="0">
                <a:solidFill>
                  <a:schemeClr val="accent1"/>
                </a:solidFill>
                <a:latin typeface="微软雅黑" panose="020B0503020204020204" charset="-122"/>
              </a:rPr>
              <a:t>宣传材料</a:t>
            </a:r>
            <a:endParaRPr lang="zh-CN" altLang="en-US" sz="3200" b="1" dirty="0">
              <a:solidFill>
                <a:schemeClr val="accent1"/>
              </a:solidFill>
              <a:latin typeface="微软雅黑" panose="020B0503020204020204" charset="-122"/>
            </a:endParaRPr>
          </a:p>
        </p:txBody>
      </p:sp>
      <p:grpSp>
        <p:nvGrpSpPr>
          <p:cNvPr id="15" name="组合 14"/>
          <p:cNvGrpSpPr/>
          <p:nvPr/>
        </p:nvGrpSpPr>
        <p:grpSpPr>
          <a:xfrm>
            <a:off x="1931404" y="4842207"/>
            <a:ext cx="9650901" cy="1463040"/>
            <a:chOff x="1859743" y="1993464"/>
            <a:chExt cx="9650901" cy="1463040"/>
          </a:xfrm>
        </p:grpSpPr>
        <p:sp>
          <p:nvSpPr>
            <p:cNvPr id="16" name="矩形 15"/>
            <p:cNvSpPr/>
            <p:nvPr/>
          </p:nvSpPr>
          <p:spPr>
            <a:xfrm>
              <a:off x="1859743" y="2101910"/>
              <a:ext cx="9636932" cy="132709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73714" y="1993464"/>
              <a:ext cx="9636930" cy="1463040"/>
            </a:xfrm>
            <a:prstGeom prst="rect">
              <a:avLst/>
            </a:prstGeom>
          </p:spPr>
          <p:txBody>
            <a:bodyPr wrap="square">
              <a:spAutoFit/>
            </a:bodyPr>
            <a:lstStyle/>
            <a:p>
              <a:pPr>
                <a:lnSpc>
                  <a:spcPct val="150000"/>
                </a:lnSpc>
              </a:pPr>
              <a:r>
                <a:rPr lang="zh-CN" altLang="en-US" sz="2000" b="1" dirty="0">
                  <a:solidFill>
                    <a:schemeClr val="accent1"/>
                  </a:solidFill>
                </a:rPr>
                <a:t>内容：</a:t>
              </a:r>
              <a:r>
                <a:rPr lang="zh-CN" altLang="en-US" sz="2000" b="1" dirty="0"/>
                <a:t>照片</a:t>
              </a:r>
              <a:r>
                <a:rPr lang="zh-CN" altLang="en-US" sz="2000" dirty="0"/>
                <a:t>和</a:t>
              </a:r>
              <a:r>
                <a:rPr lang="zh-CN" altLang="en-US" sz="2000" b="1" dirty="0"/>
                <a:t>影音资料</a:t>
              </a:r>
              <a:endParaRPr lang="zh-CN" altLang="en-US" sz="2000" b="1" dirty="0"/>
            </a:p>
            <a:p>
              <a:pPr>
                <a:lnSpc>
                  <a:spcPct val="150000"/>
                </a:lnSpc>
              </a:pPr>
              <a:r>
                <a:rPr lang="zh-CN" altLang="en-US" sz="2000" b="1" dirty="0">
                  <a:solidFill>
                    <a:schemeClr val="accent1"/>
                  </a:solidFill>
                </a:rPr>
                <a:t>照片：</a:t>
              </a:r>
              <a:r>
                <a:rPr sz="2000" dirty="0"/>
                <a:t>实践过程的记录</a:t>
              </a:r>
              <a:r>
                <a:rPr lang="zh-CN" sz="2000" dirty="0"/>
                <a:t>、新闻媒体对本次实践活动的宣传证明</a:t>
              </a:r>
              <a:endParaRPr lang="zh-CN" sz="2000" dirty="0"/>
            </a:p>
            <a:p>
              <a:pPr>
                <a:lnSpc>
                  <a:spcPct val="150000"/>
                </a:lnSpc>
              </a:pPr>
              <a:r>
                <a:rPr lang="zh-CN" altLang="en-US" sz="2000" b="1" dirty="0">
                  <a:solidFill>
                    <a:schemeClr val="accent1"/>
                  </a:solidFill>
                </a:rPr>
                <a:t>影音材料</a:t>
              </a:r>
              <a:r>
                <a:rPr lang="zh-CN" sz="2000" dirty="0"/>
                <a:t>：实践活动中重要过程的详细记录</a:t>
              </a:r>
              <a:endParaRPr lang="zh-CN" sz="2000" dirty="0"/>
            </a:p>
          </p:txBody>
        </p:sp>
      </p:grpSp>
      <p:grpSp>
        <p:nvGrpSpPr>
          <p:cNvPr id="8" name="组合 7"/>
          <p:cNvGrpSpPr/>
          <p:nvPr/>
        </p:nvGrpSpPr>
        <p:grpSpPr>
          <a:xfrm>
            <a:off x="0" y="331837"/>
            <a:ext cx="12192000" cy="720626"/>
            <a:chOff x="0" y="331837"/>
            <a:chExt cx="12192000" cy="720626"/>
          </a:xfrm>
        </p:grpSpPr>
        <p:sp>
          <p:nvSpPr>
            <p:cNvPr id="18" name="矩形 17"/>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22120" y="368985"/>
              <a:ext cx="2304256" cy="678815"/>
            </a:xfrm>
            <a:prstGeom prst="rect">
              <a:avLst/>
            </a:prstGeom>
            <a:noFill/>
          </p:spPr>
          <p:txBody>
            <a:bodyPr wrap="square" rtlCol="0">
              <a:spAutoFit/>
            </a:bodyPr>
            <a:lstStyle/>
            <a:p>
              <a:r>
                <a:rPr lang="zh-CN" altLang="en-US" sz="3600" dirty="0"/>
                <a:t>总结材料</a:t>
              </a:r>
              <a:endParaRPr lang="en-US" altLang="zh-CN" sz="3600" dirty="0"/>
            </a:p>
          </p:txBody>
        </p:sp>
        <p:sp>
          <p:nvSpPr>
            <p:cNvPr id="21" name="矩形 20"/>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026679" y="417840"/>
              <a:ext cx="4555072" cy="548640"/>
            </a:xfrm>
            <a:prstGeom prst="rect">
              <a:avLst/>
            </a:prstGeom>
            <a:noFill/>
          </p:spPr>
          <p:txBody>
            <a:bodyPr wrap="square" rtlCol="0">
              <a:spAutoFit/>
            </a:bodyPr>
            <a:lstStyle/>
            <a:p>
              <a:r>
                <a:rPr lang="en-US" altLang="zh-CN" sz="2800" dirty="0">
                  <a:solidFill>
                    <a:schemeClr val="bg2"/>
                  </a:solidFill>
                </a:rPr>
                <a:t>1.1</a:t>
              </a:r>
              <a:r>
                <a:rPr lang="zh-CN" altLang="en-US" sz="2800" dirty="0">
                  <a:solidFill>
                    <a:schemeClr val="bg2"/>
                  </a:solidFill>
                </a:rPr>
                <a:t>总结素材</a:t>
              </a:r>
              <a:endParaRPr lang="zh-CN" altLang="en-US" sz="2800" dirty="0">
                <a:solidFill>
                  <a:schemeClr val="bg2"/>
                </a:solidFill>
              </a:endParaRPr>
            </a:p>
          </p:txBody>
        </p:sp>
      </p:grpSp>
      <p:sp>
        <p:nvSpPr>
          <p:cNvPr id="9" name="文本框 8"/>
          <p:cNvSpPr txBox="1"/>
          <p:nvPr/>
        </p:nvSpPr>
        <p:spPr>
          <a:xfrm>
            <a:off x="2027924" y="1664962"/>
            <a:ext cx="5400675" cy="584775"/>
          </a:xfrm>
          <a:prstGeom prst="rect">
            <a:avLst/>
          </a:prstGeom>
          <a:noFill/>
        </p:spPr>
        <p:txBody>
          <a:bodyPr wrap="square" rtlCol="0">
            <a:spAutoFit/>
          </a:bodyPr>
          <a:lstStyle/>
          <a:p>
            <a:r>
              <a:rPr lang="zh-CN" altLang="en-US" sz="3200" b="1" dirty="0">
                <a:solidFill>
                  <a:schemeClr val="accent1"/>
                </a:solidFill>
                <a:latin typeface="微软雅黑" panose="020B0503020204020204" charset="-122"/>
                <a:hlinkClick r:id="rId1" action="ppaction://hlinkfile"/>
              </a:rPr>
              <a:t>总结报告</a:t>
            </a:r>
            <a:r>
              <a:rPr lang="zh-CN" altLang="en-US" sz="2400" dirty="0">
                <a:solidFill>
                  <a:schemeClr val="accent1"/>
                </a:solidFill>
                <a:latin typeface="微软雅黑" panose="020B0503020204020204" charset="-122"/>
              </a:rPr>
              <a:t>（</a:t>
            </a:r>
            <a:r>
              <a:rPr lang="en-US" altLang="zh-CN" sz="2400" dirty="0">
                <a:solidFill>
                  <a:schemeClr val="accent1"/>
                </a:solidFill>
                <a:latin typeface="微软雅黑" panose="020B0503020204020204" charset="-122"/>
                <a:hlinkClick r:id="rId2" action="ppaction://hlinkfile"/>
              </a:rPr>
              <a:t>A</a:t>
            </a:r>
            <a:r>
              <a:rPr lang="zh-CN" altLang="en-US" sz="2400" dirty="0">
                <a:solidFill>
                  <a:schemeClr val="accent1"/>
                </a:solidFill>
                <a:latin typeface="微软雅黑" panose="020B0503020204020204" charset="-122"/>
              </a:rPr>
              <a:t> </a:t>
            </a:r>
            <a:r>
              <a:rPr lang="en-US" altLang="zh-CN" sz="2400" dirty="0">
                <a:solidFill>
                  <a:schemeClr val="accent1"/>
                </a:solidFill>
                <a:latin typeface="微软雅黑" panose="020B0503020204020204" charset="-122"/>
                <a:hlinkClick r:id="rId3" action="ppaction://hlinkfile"/>
              </a:rPr>
              <a:t>B</a:t>
            </a:r>
            <a:r>
              <a:rPr lang="zh-CN" altLang="en-US" sz="2400" dirty="0">
                <a:solidFill>
                  <a:schemeClr val="accent1"/>
                </a:solidFill>
                <a:latin typeface="微软雅黑" panose="020B0503020204020204" charset="-122"/>
              </a:rPr>
              <a:t> </a:t>
            </a:r>
            <a:r>
              <a:rPr lang="en-US" altLang="zh-CN" sz="2400" dirty="0">
                <a:solidFill>
                  <a:schemeClr val="accent1"/>
                </a:solidFill>
                <a:latin typeface="微软雅黑" panose="020B0503020204020204" charset="-122"/>
                <a:hlinkClick r:id="rId4" action="ppaction://hlinkfile"/>
              </a:rPr>
              <a:t>C</a:t>
            </a:r>
            <a:r>
              <a:rPr lang="zh-CN" altLang="en-US" sz="2400" dirty="0">
                <a:solidFill>
                  <a:schemeClr val="accent1"/>
                </a:solidFill>
                <a:latin typeface="微软雅黑" panose="020B0503020204020204" charset="-122"/>
              </a:rPr>
              <a:t>）</a:t>
            </a:r>
            <a:endParaRPr lang="zh-CN" altLang="en-US" sz="2400" dirty="0">
              <a:solidFill>
                <a:schemeClr val="accent1"/>
              </a:solidFill>
              <a:latin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2366">
        <p14:flip dir="r"/>
      </p:transition>
    </mc:Choice>
    <mc:Fallback>
      <p:transition spd="slow" advTm="23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22" presetClass="entr" presetSubtype="8" fill="hold" nodeType="withEffect">
                                  <p:stCondLst>
                                    <p:cond delay="6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22" presetClass="entr" presetSubtype="8" fill="hold" grpId="0" nodeType="withEffect">
                                  <p:stCondLst>
                                    <p:cond delay="30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22" presetClass="entr" presetSubtype="8" fill="hold" nodeType="withEffect">
                                  <p:stCondLst>
                                    <p:cond delay="60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par>
                                <p:cTn id="27" presetID="22" presetClass="entr" presetSubtype="8" fill="hold" grpId="0" nodeType="withEffect">
                                  <p:stCondLst>
                                    <p:cond delay="3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3" grpId="0" bldLvl="0" animBg="1"/>
      <p:bldP spid="14"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7975172" y="2145251"/>
            <a:ext cx="2973384" cy="3501136"/>
            <a:chOff x="7975172" y="2145251"/>
            <a:chExt cx="2973384" cy="3501136"/>
          </a:xfrm>
        </p:grpSpPr>
        <p:grpSp>
          <p:nvGrpSpPr>
            <p:cNvPr id="8" name="淘宝网chenying0907出品 1"/>
            <p:cNvGrpSpPr/>
            <p:nvPr/>
          </p:nvGrpSpPr>
          <p:grpSpPr>
            <a:xfrm>
              <a:off x="7975172" y="2145251"/>
              <a:ext cx="2967255" cy="3501136"/>
              <a:chOff x="4832531" y="1500201"/>
              <a:chExt cx="2966869" cy="3501947"/>
            </a:xfrm>
          </p:grpSpPr>
          <p:sp>
            <p:nvSpPr>
              <p:cNvPr id="9"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淘宝网chenying0907出品 3"/>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5" name="淘宝网chenying0907出品 35"/>
            <p:cNvSpPr txBox="1"/>
            <p:nvPr/>
          </p:nvSpPr>
          <p:spPr>
            <a:xfrm>
              <a:off x="9876604" y="2570537"/>
              <a:ext cx="836016" cy="584640"/>
            </a:xfrm>
            <a:prstGeom prst="rect">
              <a:avLst/>
            </a:prstGeom>
            <a:noFill/>
            <a:scene3d>
              <a:camera prst="perspectiveLeft">
                <a:rot lat="0" lon="1200000" rev="0"/>
              </a:camera>
              <a:lightRig rig="threePt" dir="t"/>
            </a:scene3d>
          </p:spPr>
          <p:txBody>
            <a:bodyPr wrap="square" rtlCol="0">
              <a:spAutoFit/>
            </a:bodyPr>
            <a:lstStyle/>
            <a:p>
              <a:pPr algn="ctr"/>
              <a:r>
                <a:rPr lang="en-US" altLang="zh-CN" sz="3200" dirty="0">
                  <a:solidFill>
                    <a:srgbClr val="FFC000"/>
                  </a:solidFill>
                  <a:latin typeface="Hiragino Sans GB W6" panose="020B0600000000000000" pitchFamily="34" charset="-122"/>
                  <a:ea typeface="Hiragino Sans GB W6" panose="020B0600000000000000" pitchFamily="34" charset="-122"/>
                </a:rPr>
                <a:t>05</a:t>
              </a:r>
              <a:endParaRPr lang="zh-CN" altLang="en-US" sz="3200" dirty="0">
                <a:solidFill>
                  <a:srgbClr val="FFC000"/>
                </a:solidFill>
                <a:latin typeface="Hiragino Sans GB W6" panose="020B0600000000000000" pitchFamily="34" charset="-122"/>
                <a:ea typeface="Hiragino Sans GB W6" panose="020B0600000000000000" pitchFamily="34" charset="-122"/>
              </a:endParaRPr>
            </a:p>
          </p:txBody>
        </p:sp>
        <p:sp>
          <p:nvSpPr>
            <p:cNvPr id="36" name="淘宝网chenying0907出品 27"/>
            <p:cNvSpPr/>
            <p:nvPr/>
          </p:nvSpPr>
          <p:spPr>
            <a:xfrm>
              <a:off x="9981199" y="2544713"/>
              <a:ext cx="635863" cy="88567"/>
            </a:xfrm>
            <a:prstGeom prst="rect">
              <a:avLst/>
            </a:prstGeom>
            <a:solidFill>
              <a:srgbClr val="663A77"/>
            </a:solidFill>
            <a:ln>
              <a:noFill/>
            </a:ln>
            <a:scene3d>
              <a:camera prst="perspectiveLef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57" name="淘宝网chenying0907出品 66"/>
            <p:cNvSpPr txBox="1"/>
            <p:nvPr/>
          </p:nvSpPr>
          <p:spPr>
            <a:xfrm>
              <a:off x="9332175" y="3388389"/>
              <a:ext cx="1616381" cy="1188720"/>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FFC000"/>
                  </a:solidFill>
                  <a:latin typeface="时尚中黑简体" panose="01010104010101010101" pitchFamily="2" charset="-122"/>
                  <a:ea typeface="时尚中黑简体" panose="01010104010101010101" pitchFamily="2" charset="-122"/>
                </a:rPr>
                <a:t>报账发票材料的准备</a:t>
              </a:r>
              <a:endParaRPr lang="zh-CN" altLang="en-US" sz="2400" dirty="0">
                <a:solidFill>
                  <a:srgbClr val="FFC000"/>
                </a:solidFill>
                <a:latin typeface="时尚中黑简体" panose="01010104010101010101" pitchFamily="2" charset="-122"/>
                <a:ea typeface="时尚中黑简体" panose="01010104010101010101" pitchFamily="2" charset="-122"/>
              </a:endParaRPr>
            </a:p>
          </p:txBody>
        </p:sp>
      </p:grpSp>
      <p:grpSp>
        <p:nvGrpSpPr>
          <p:cNvPr id="74" name="组合 73"/>
          <p:cNvGrpSpPr/>
          <p:nvPr/>
        </p:nvGrpSpPr>
        <p:grpSpPr>
          <a:xfrm>
            <a:off x="6352125" y="2145886"/>
            <a:ext cx="3022878" cy="3501136"/>
            <a:chOff x="6365460" y="2145251"/>
            <a:chExt cx="3022878" cy="3501136"/>
          </a:xfrm>
        </p:grpSpPr>
        <p:grpSp>
          <p:nvGrpSpPr>
            <p:cNvPr id="72" name="组合 71"/>
            <p:cNvGrpSpPr/>
            <p:nvPr/>
          </p:nvGrpSpPr>
          <p:grpSpPr>
            <a:xfrm>
              <a:off x="6365460" y="2145251"/>
              <a:ext cx="3022878" cy="3501136"/>
              <a:chOff x="6365460" y="2145251"/>
              <a:chExt cx="3022878" cy="3501136"/>
            </a:xfrm>
          </p:grpSpPr>
          <p:grpSp>
            <p:nvGrpSpPr>
              <p:cNvPr id="12" name="淘宝网chenying0907出品 5"/>
              <p:cNvGrpSpPr/>
              <p:nvPr/>
            </p:nvGrpSpPr>
            <p:grpSpPr>
              <a:xfrm>
                <a:off x="6365460" y="2145251"/>
                <a:ext cx="2967255" cy="3501136"/>
                <a:chOff x="4832531" y="1500201"/>
                <a:chExt cx="2966869" cy="3501947"/>
              </a:xfrm>
            </p:grpSpPr>
            <p:sp>
              <p:nvSpPr>
                <p:cNvPr id="13"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淘宝网chenying0907出品 7"/>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淘宝网chenying0907出品 33"/>
              <p:cNvSpPr txBox="1"/>
              <p:nvPr/>
            </p:nvSpPr>
            <p:spPr>
              <a:xfrm>
                <a:off x="8328518" y="2570537"/>
                <a:ext cx="836016" cy="584640"/>
              </a:xfrm>
              <a:prstGeom prst="rect">
                <a:avLst/>
              </a:prstGeom>
              <a:noFill/>
              <a:scene3d>
                <a:camera prst="perspectiveLeft"/>
                <a:lightRig rig="threePt" dir="t"/>
              </a:scene3d>
            </p:spPr>
            <p:txBody>
              <a:bodyPr wrap="square" rtlCol="0">
                <a:spAutoFit/>
              </a:bodyPr>
              <a:lstStyle/>
              <a:p>
                <a:pPr algn="ctr"/>
                <a:r>
                  <a:rPr lang="en-US" altLang="zh-CN" sz="3200" dirty="0">
                    <a:solidFill>
                      <a:srgbClr val="00AF92"/>
                    </a:solidFill>
                    <a:latin typeface="Hiragino Sans GB W6" panose="020B0600000000000000" pitchFamily="34" charset="-122"/>
                    <a:ea typeface="Hiragino Sans GB W6" panose="020B0600000000000000" pitchFamily="34" charset="-122"/>
                  </a:rPr>
                  <a:t>04</a:t>
                </a:r>
                <a:endParaRPr lang="zh-CN" altLang="en-US" sz="3200" dirty="0">
                  <a:solidFill>
                    <a:srgbClr val="00AF92"/>
                  </a:solidFill>
                  <a:latin typeface="Hiragino Sans GB W6" panose="020B0600000000000000" pitchFamily="34" charset="-122"/>
                  <a:ea typeface="Hiragino Sans GB W6" panose="020B0600000000000000" pitchFamily="34" charset="-122"/>
                </a:endParaRPr>
              </a:p>
            </p:txBody>
          </p:sp>
          <p:sp>
            <p:nvSpPr>
              <p:cNvPr id="56" name="淘宝网chenying0907出品 59"/>
              <p:cNvSpPr txBox="1"/>
              <p:nvPr/>
            </p:nvSpPr>
            <p:spPr>
              <a:xfrm>
                <a:off x="7771957" y="3387754"/>
                <a:ext cx="1616381" cy="1188720"/>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00AF92"/>
                    </a:solidFill>
                    <a:latin typeface="时尚中黑简体" panose="01010104010101010101" pitchFamily="2" charset="-122"/>
                    <a:ea typeface="时尚中黑简体" panose="01010104010101010101" pitchFamily="2" charset="-122"/>
                  </a:rPr>
                  <a:t>申报优秀团队/个人材料提交</a:t>
                </a:r>
                <a:endParaRPr lang="zh-CN" altLang="en-US" sz="2400" dirty="0">
                  <a:solidFill>
                    <a:srgbClr val="00AF92"/>
                  </a:solidFill>
                  <a:latin typeface="时尚中黑简体" panose="01010104010101010101" pitchFamily="2" charset="-122"/>
                  <a:ea typeface="时尚中黑简体" panose="01010104010101010101" pitchFamily="2" charset="-122"/>
                </a:endParaRPr>
              </a:p>
            </p:txBody>
          </p:sp>
        </p:grpSp>
        <p:sp>
          <p:nvSpPr>
            <p:cNvPr id="34" name="淘宝网chenying0907出品 25"/>
            <p:cNvSpPr/>
            <p:nvPr/>
          </p:nvSpPr>
          <p:spPr>
            <a:xfrm>
              <a:off x="8431933" y="2544713"/>
              <a:ext cx="635863" cy="88567"/>
            </a:xfrm>
            <a:prstGeom prst="rect">
              <a:avLst/>
            </a:prstGeom>
            <a:solidFill>
              <a:srgbClr val="00AF92"/>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6858"/>
                </a:solidFill>
              </a:endParaRPr>
            </a:p>
          </p:txBody>
        </p:sp>
      </p:grpSp>
      <p:grpSp>
        <p:nvGrpSpPr>
          <p:cNvPr id="71" name="组合 70"/>
          <p:cNvGrpSpPr/>
          <p:nvPr/>
        </p:nvGrpSpPr>
        <p:grpSpPr>
          <a:xfrm>
            <a:off x="4783169" y="2145251"/>
            <a:ext cx="2975707" cy="3501136"/>
            <a:chOff x="4783169" y="2145251"/>
            <a:chExt cx="2975707" cy="3501136"/>
          </a:xfrm>
        </p:grpSpPr>
        <p:grpSp>
          <p:nvGrpSpPr>
            <p:cNvPr id="15" name="淘宝网chenying0907出品 8"/>
            <p:cNvGrpSpPr/>
            <p:nvPr/>
          </p:nvGrpSpPr>
          <p:grpSpPr>
            <a:xfrm>
              <a:off x="4783169" y="2145251"/>
              <a:ext cx="2967255" cy="3501136"/>
              <a:chOff x="4832531" y="1500201"/>
              <a:chExt cx="2966869" cy="3501947"/>
            </a:xfrm>
          </p:grpSpPr>
          <p:sp>
            <p:nvSpPr>
              <p:cNvPr id="16"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淘宝网chenying0907出品 10"/>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1" name="淘宝网chenying0907出品 31"/>
            <p:cNvSpPr txBox="1"/>
            <p:nvPr/>
          </p:nvSpPr>
          <p:spPr>
            <a:xfrm>
              <a:off x="6711003" y="2570537"/>
              <a:ext cx="836016" cy="584640"/>
            </a:xfrm>
            <a:prstGeom prst="rect">
              <a:avLst/>
            </a:prstGeom>
            <a:noFill/>
            <a:scene3d>
              <a:camera prst="perspectiveLeft"/>
              <a:lightRig rig="threePt" dir="t"/>
            </a:scene3d>
          </p:spPr>
          <p:txBody>
            <a:bodyPr wrap="square" rtlCol="0">
              <a:spAutoFit/>
            </a:bodyPr>
            <a:lstStyle/>
            <a:p>
              <a:pPr algn="ctr"/>
              <a:r>
                <a:rPr lang="en-US" altLang="zh-CN" sz="3200" dirty="0">
                  <a:solidFill>
                    <a:srgbClr val="E87071"/>
                  </a:solidFill>
                  <a:latin typeface="Hiragino Sans GB W6" panose="020B0600000000000000" pitchFamily="34" charset="-122"/>
                  <a:ea typeface="Hiragino Sans GB W6" panose="020B0600000000000000" pitchFamily="34" charset="-122"/>
                </a:rPr>
                <a:t>03</a:t>
              </a:r>
              <a:endParaRPr lang="zh-CN" altLang="en-US" sz="3200" dirty="0">
                <a:solidFill>
                  <a:srgbClr val="E87071"/>
                </a:solidFill>
                <a:latin typeface="Hiragino Sans GB W6" panose="020B0600000000000000" pitchFamily="34" charset="-122"/>
                <a:ea typeface="Hiragino Sans GB W6" panose="020B0600000000000000" pitchFamily="34" charset="-122"/>
              </a:endParaRPr>
            </a:p>
          </p:txBody>
        </p:sp>
        <p:sp>
          <p:nvSpPr>
            <p:cNvPr id="32" name="淘宝网chenying0907出品 23"/>
            <p:cNvSpPr/>
            <p:nvPr/>
          </p:nvSpPr>
          <p:spPr>
            <a:xfrm>
              <a:off x="6809700" y="2544713"/>
              <a:ext cx="635863" cy="88567"/>
            </a:xfrm>
            <a:prstGeom prst="rect">
              <a:avLst/>
            </a:prstGeom>
            <a:solidFill>
              <a:srgbClr val="E87071"/>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4F1ED"/>
                </a:solidFill>
              </a:endParaRPr>
            </a:p>
          </p:txBody>
        </p:sp>
        <p:sp>
          <p:nvSpPr>
            <p:cNvPr id="55" name="淘宝网chenying0907出品 57"/>
            <p:cNvSpPr txBox="1"/>
            <p:nvPr/>
          </p:nvSpPr>
          <p:spPr>
            <a:xfrm>
              <a:off x="6142495" y="3571269"/>
              <a:ext cx="1616381" cy="822960"/>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E87071"/>
                  </a:solidFill>
                  <a:latin typeface="时尚中黑简体" panose="01010104010101010101" pitchFamily="2" charset="-122"/>
                  <a:ea typeface="时尚中黑简体" panose="01010104010101010101" pitchFamily="2" charset="-122"/>
                </a:rPr>
                <a:t>学分申请材料</a:t>
              </a:r>
              <a:endParaRPr lang="zh-CN" altLang="en-US" sz="2400" dirty="0">
                <a:solidFill>
                  <a:srgbClr val="E87071"/>
                </a:solidFill>
                <a:latin typeface="时尚中黑简体" panose="01010104010101010101" pitchFamily="2" charset="-122"/>
                <a:ea typeface="时尚中黑简体" panose="01010104010101010101" pitchFamily="2" charset="-122"/>
              </a:endParaRPr>
            </a:p>
          </p:txBody>
        </p:sp>
      </p:grpSp>
      <p:grpSp>
        <p:nvGrpSpPr>
          <p:cNvPr id="70" name="组合 69"/>
          <p:cNvGrpSpPr/>
          <p:nvPr/>
        </p:nvGrpSpPr>
        <p:grpSpPr>
          <a:xfrm>
            <a:off x="3162560" y="2145251"/>
            <a:ext cx="2980318" cy="3501136"/>
            <a:chOff x="3162560" y="2145251"/>
            <a:chExt cx="2980318" cy="3501136"/>
          </a:xfrm>
        </p:grpSpPr>
        <p:grpSp>
          <p:nvGrpSpPr>
            <p:cNvPr id="18" name="淘宝网chenying0907出品 11"/>
            <p:cNvGrpSpPr/>
            <p:nvPr/>
          </p:nvGrpSpPr>
          <p:grpSpPr>
            <a:xfrm>
              <a:off x="3162560" y="2145251"/>
              <a:ext cx="2967255" cy="3501136"/>
              <a:chOff x="4832531" y="1500201"/>
              <a:chExt cx="2966869" cy="3501947"/>
            </a:xfrm>
          </p:grpSpPr>
          <p:sp>
            <p:nvSpPr>
              <p:cNvPr id="19"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淘宝网chenying0907出品 13"/>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rgbClr val="CFCFCF"/>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9" name="淘宝网chenying0907出品 29"/>
            <p:cNvSpPr txBox="1"/>
            <p:nvPr/>
          </p:nvSpPr>
          <p:spPr>
            <a:xfrm>
              <a:off x="5050678" y="2570537"/>
              <a:ext cx="836016" cy="584640"/>
            </a:xfrm>
            <a:prstGeom prst="rect">
              <a:avLst/>
            </a:prstGeom>
            <a:noFill/>
            <a:scene3d>
              <a:camera prst="perspectiveLeft"/>
              <a:lightRig rig="threePt" dir="t"/>
            </a:scene3d>
          </p:spPr>
          <p:txBody>
            <a:bodyPr wrap="square" rtlCol="0">
              <a:spAutoFit/>
            </a:bodyPr>
            <a:lstStyle/>
            <a:p>
              <a:pPr algn="ctr"/>
              <a:r>
                <a:rPr lang="en-US" altLang="zh-CN" sz="3200" dirty="0">
                  <a:solidFill>
                    <a:srgbClr val="01ACBE"/>
                  </a:solidFill>
                  <a:latin typeface="Hiragino Sans GB W6" panose="020B0600000000000000" pitchFamily="34" charset="-122"/>
                  <a:ea typeface="Hiragino Sans GB W6" panose="020B0600000000000000" pitchFamily="34" charset="-122"/>
                </a:rPr>
                <a:t>02</a:t>
              </a:r>
              <a:endParaRPr lang="zh-CN" altLang="en-US" sz="3200" dirty="0">
                <a:solidFill>
                  <a:srgbClr val="01ACBE"/>
                </a:solidFill>
                <a:latin typeface="Hiragino Sans GB W6" panose="020B0600000000000000" pitchFamily="34" charset="-122"/>
                <a:ea typeface="Hiragino Sans GB W6" panose="020B0600000000000000" pitchFamily="34" charset="-122"/>
              </a:endParaRPr>
            </a:p>
          </p:txBody>
        </p:sp>
        <p:sp>
          <p:nvSpPr>
            <p:cNvPr id="30" name="淘宝网chenying0907出品 21"/>
            <p:cNvSpPr/>
            <p:nvPr/>
          </p:nvSpPr>
          <p:spPr>
            <a:xfrm>
              <a:off x="5155383" y="2544713"/>
              <a:ext cx="635863" cy="88567"/>
            </a:xfrm>
            <a:prstGeom prst="rect">
              <a:avLst/>
            </a:prstGeom>
            <a:solidFill>
              <a:srgbClr val="01ACBE"/>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0" name="Group 9"/>
            <p:cNvGrpSpPr>
              <a:grpSpLocks noChangeAspect="1"/>
            </p:cNvGrpSpPr>
            <p:nvPr/>
          </p:nvGrpSpPr>
          <p:grpSpPr bwMode="auto">
            <a:xfrm>
              <a:off x="4745378" y="3672574"/>
              <a:ext cx="69544" cy="53779"/>
              <a:chOff x="3810" y="2110"/>
              <a:chExt cx="53" cy="41"/>
            </a:xfrm>
            <a:solidFill>
              <a:schemeClr val="bg2"/>
            </a:solidFill>
            <a:scene3d>
              <a:camera prst="perspectiveLeft"/>
              <a:lightRig rig="threePt" dir="t"/>
            </a:scene3d>
          </p:grpSpPr>
          <p:sp>
            <p:nvSpPr>
              <p:cNvPr id="41" name="淘宝网chenying0907出品 10"/>
              <p:cNvSpPr/>
              <p:nvPr/>
            </p:nvSpPr>
            <p:spPr bwMode="auto">
              <a:xfrm>
                <a:off x="3810" y="2110"/>
                <a:ext cx="21" cy="32"/>
              </a:xfrm>
              <a:custGeom>
                <a:avLst/>
                <a:gdLst>
                  <a:gd name="T0" fmla="*/ 1 w 9"/>
                  <a:gd name="T1" fmla="*/ 5 h 13"/>
                  <a:gd name="T2" fmla="*/ 2 w 9"/>
                  <a:gd name="T3" fmla="*/ 13 h 13"/>
                  <a:gd name="T4" fmla="*/ 8 w 9"/>
                  <a:gd name="T5" fmla="*/ 8 h 13"/>
                  <a:gd name="T6" fmla="*/ 6 w 9"/>
                  <a:gd name="T7" fmla="*/ 0 h 13"/>
                  <a:gd name="T8" fmla="*/ 1 w 9"/>
                  <a:gd name="T9" fmla="*/ 5 h 13"/>
                </a:gdLst>
                <a:ahLst/>
                <a:cxnLst>
                  <a:cxn ang="0">
                    <a:pos x="T0" y="T1"/>
                  </a:cxn>
                  <a:cxn ang="0">
                    <a:pos x="T2" y="T3"/>
                  </a:cxn>
                  <a:cxn ang="0">
                    <a:pos x="T4" y="T5"/>
                  </a:cxn>
                  <a:cxn ang="0">
                    <a:pos x="T6" y="T7"/>
                  </a:cxn>
                  <a:cxn ang="0">
                    <a:pos x="T8" y="T9"/>
                  </a:cxn>
                </a:cxnLst>
                <a:rect l="0" t="0" r="r" b="b"/>
                <a:pathLst>
                  <a:path w="9" h="13">
                    <a:moveTo>
                      <a:pt x="1" y="5"/>
                    </a:moveTo>
                    <a:cubicBezTo>
                      <a:pt x="0" y="9"/>
                      <a:pt x="0" y="12"/>
                      <a:pt x="2" y="13"/>
                    </a:cubicBezTo>
                    <a:cubicBezTo>
                      <a:pt x="4" y="13"/>
                      <a:pt x="6" y="10"/>
                      <a:pt x="8" y="8"/>
                    </a:cubicBezTo>
                    <a:cubicBezTo>
                      <a:pt x="9" y="4"/>
                      <a:pt x="8" y="1"/>
                      <a:pt x="6" y="0"/>
                    </a:cubicBezTo>
                    <a:cubicBezTo>
                      <a:pt x="4" y="0"/>
                      <a:pt x="2" y="2"/>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淘宝网chenying0907出品 11"/>
              <p:cNvSpPr/>
              <p:nvPr/>
            </p:nvSpPr>
            <p:spPr bwMode="auto">
              <a:xfrm>
                <a:off x="3844" y="2125"/>
                <a:ext cx="19" cy="26"/>
              </a:xfrm>
              <a:custGeom>
                <a:avLst/>
                <a:gdLst>
                  <a:gd name="T0" fmla="*/ 5 w 8"/>
                  <a:gd name="T1" fmla="*/ 0 h 11"/>
                  <a:gd name="T2" fmla="*/ 1 w 8"/>
                  <a:gd name="T3" fmla="*/ 4 h 11"/>
                  <a:gd name="T4" fmla="*/ 3 w 8"/>
                  <a:gd name="T5" fmla="*/ 11 h 11"/>
                  <a:gd name="T6" fmla="*/ 7 w 8"/>
                  <a:gd name="T7" fmla="*/ 7 h 11"/>
                  <a:gd name="T8" fmla="*/ 5 w 8"/>
                  <a:gd name="T9" fmla="*/ 0 h 11"/>
                </a:gdLst>
                <a:ahLst/>
                <a:cxnLst>
                  <a:cxn ang="0">
                    <a:pos x="T0" y="T1"/>
                  </a:cxn>
                  <a:cxn ang="0">
                    <a:pos x="T2" y="T3"/>
                  </a:cxn>
                  <a:cxn ang="0">
                    <a:pos x="T4" y="T5"/>
                  </a:cxn>
                  <a:cxn ang="0">
                    <a:pos x="T6" y="T7"/>
                  </a:cxn>
                  <a:cxn ang="0">
                    <a:pos x="T8" y="T9"/>
                  </a:cxn>
                </a:cxnLst>
                <a:rect l="0" t="0" r="r" b="b"/>
                <a:pathLst>
                  <a:path w="8" h="11">
                    <a:moveTo>
                      <a:pt x="5" y="0"/>
                    </a:moveTo>
                    <a:cubicBezTo>
                      <a:pt x="4" y="0"/>
                      <a:pt x="3" y="2"/>
                      <a:pt x="1" y="4"/>
                    </a:cubicBezTo>
                    <a:cubicBezTo>
                      <a:pt x="0" y="7"/>
                      <a:pt x="1" y="9"/>
                      <a:pt x="3" y="11"/>
                    </a:cubicBezTo>
                    <a:cubicBezTo>
                      <a:pt x="4" y="11"/>
                      <a:pt x="5" y="9"/>
                      <a:pt x="7" y="7"/>
                    </a:cubicBezTo>
                    <a:cubicBezTo>
                      <a:pt x="8" y="4"/>
                      <a:pt x="8"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54" name="淘宝网chenying0907出品 55"/>
            <p:cNvSpPr txBox="1"/>
            <p:nvPr/>
          </p:nvSpPr>
          <p:spPr>
            <a:xfrm>
              <a:off x="4526497" y="3545234"/>
              <a:ext cx="1616381" cy="848995"/>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01ACBE"/>
                  </a:solidFill>
                  <a:latin typeface="微软雅黑" panose="020B0503020204020204" charset="-122"/>
                  <a:ea typeface="微软雅黑" panose="020B0503020204020204" charset="-122"/>
                </a:rPr>
                <a:t>提交电子材料</a:t>
              </a:r>
              <a:endParaRPr lang="zh-CN" altLang="en-US" sz="2400" dirty="0">
                <a:solidFill>
                  <a:srgbClr val="01ACBE"/>
                </a:solidFill>
                <a:latin typeface="微软雅黑" panose="020B0503020204020204" charset="-122"/>
                <a:ea typeface="微软雅黑" panose="020B0503020204020204" charset="-122"/>
              </a:endParaRPr>
            </a:p>
          </p:txBody>
        </p:sp>
      </p:grpSp>
      <p:grpSp>
        <p:nvGrpSpPr>
          <p:cNvPr id="2" name="组合 1"/>
          <p:cNvGrpSpPr/>
          <p:nvPr/>
        </p:nvGrpSpPr>
        <p:grpSpPr>
          <a:xfrm>
            <a:off x="0" y="331837"/>
            <a:ext cx="12192000" cy="720626"/>
            <a:chOff x="0" y="331837"/>
            <a:chExt cx="12192000" cy="720626"/>
          </a:xfrm>
        </p:grpSpPr>
        <p:sp>
          <p:nvSpPr>
            <p:cNvPr id="3" name="矩形 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2120" y="368985"/>
              <a:ext cx="2304256" cy="678815"/>
            </a:xfrm>
            <a:prstGeom prst="rect">
              <a:avLst/>
            </a:prstGeom>
            <a:noFill/>
          </p:spPr>
          <p:txBody>
            <a:bodyPr wrap="square" rtlCol="0">
              <a:spAutoFit/>
            </a:bodyPr>
            <a:lstStyle/>
            <a:p>
              <a:r>
                <a:rPr lang="zh-CN" altLang="en-US" sz="3600" dirty="0">
                  <a:sym typeface="+mn-ea"/>
                </a:rPr>
                <a:t>总结材料</a:t>
              </a:r>
              <a:endParaRPr lang="zh-CN" altLang="en-US" sz="3600" dirty="0"/>
            </a:p>
          </p:txBody>
        </p:sp>
        <p:sp>
          <p:nvSpPr>
            <p:cNvPr id="6" name="矩形 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4835" y="430262"/>
              <a:ext cx="6207125" cy="548640"/>
            </a:xfrm>
            <a:prstGeom prst="rect">
              <a:avLst/>
            </a:prstGeom>
            <a:noFill/>
          </p:spPr>
          <p:txBody>
            <a:bodyPr wrap="square" rtlCol="0">
              <a:spAutoFit/>
            </a:bodyPr>
            <a:lstStyle/>
            <a:p>
              <a:r>
                <a:rPr lang="en-US" altLang="zh-CN" sz="2800" dirty="0">
                  <a:solidFill>
                    <a:schemeClr val="bg2"/>
                  </a:solidFill>
                </a:rPr>
                <a:t>1.3</a:t>
              </a:r>
              <a:r>
                <a:rPr lang="zh-CN" altLang="en-US" sz="2800" dirty="0">
                  <a:solidFill>
                    <a:schemeClr val="bg2"/>
                  </a:solidFill>
                </a:rPr>
                <a:t>如何提交社会实践活动相关材料</a:t>
              </a:r>
              <a:endParaRPr lang="zh-CN" altLang="en-US" sz="2800" dirty="0">
                <a:solidFill>
                  <a:schemeClr val="bg2"/>
                </a:solidFill>
              </a:endParaRPr>
            </a:p>
          </p:txBody>
        </p:sp>
      </p:grpSp>
      <p:grpSp>
        <p:nvGrpSpPr>
          <p:cNvPr id="11" name="组合 10"/>
          <p:cNvGrpSpPr/>
          <p:nvPr/>
        </p:nvGrpSpPr>
        <p:grpSpPr>
          <a:xfrm>
            <a:off x="1251161" y="2211058"/>
            <a:ext cx="1271753" cy="3196789"/>
            <a:chOff x="1251161" y="2211058"/>
            <a:chExt cx="1271753" cy="3196789"/>
          </a:xfrm>
        </p:grpSpPr>
        <p:sp>
          <p:nvSpPr>
            <p:cNvPr id="25" name="淘宝网chenying0907出品 16"/>
            <p:cNvSpPr/>
            <p:nvPr/>
          </p:nvSpPr>
          <p:spPr>
            <a:xfrm>
              <a:off x="1251161" y="2211058"/>
              <a:ext cx="1271753" cy="3196789"/>
            </a:xfrm>
            <a:custGeom>
              <a:avLst/>
              <a:gdLst>
                <a:gd name="connsiteX0" fmla="*/ 767235 w 1271587"/>
                <a:gd name="connsiteY0" fmla="*/ 0 h 3197529"/>
                <a:gd name="connsiteX1" fmla="*/ 1271587 w 1271587"/>
                <a:gd name="connsiteY1" fmla="*/ 126088 h 3197529"/>
                <a:gd name="connsiteX2" fmla="*/ 1271587 w 1271587"/>
                <a:gd name="connsiteY2" fmla="*/ 3066470 h 3197529"/>
                <a:gd name="connsiteX3" fmla="*/ 747354 w 1271587"/>
                <a:gd name="connsiteY3" fmla="*/ 3197529 h 3197529"/>
                <a:gd name="connsiteX4" fmla="*/ 605625 w 1271587"/>
                <a:gd name="connsiteY4" fmla="*/ 3068717 h 3197529"/>
                <a:gd name="connsiteX5" fmla="*/ 0 w 1271587"/>
                <a:gd name="connsiteY5" fmla="*/ 1606609 h 3197529"/>
                <a:gd name="connsiteX6" fmla="*/ 752463 w 1271587"/>
                <a:gd name="connsiteY6" fmla="*/ 11047 h 319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1587" h="3197529">
                  <a:moveTo>
                    <a:pt x="767235" y="0"/>
                  </a:moveTo>
                  <a:lnTo>
                    <a:pt x="1271587" y="126088"/>
                  </a:lnTo>
                  <a:lnTo>
                    <a:pt x="1271587" y="3066470"/>
                  </a:lnTo>
                  <a:lnTo>
                    <a:pt x="747354" y="3197529"/>
                  </a:lnTo>
                  <a:lnTo>
                    <a:pt x="605625" y="3068717"/>
                  </a:lnTo>
                  <a:cubicBezTo>
                    <a:pt x="231439" y="2694531"/>
                    <a:pt x="0" y="2177598"/>
                    <a:pt x="0" y="1606609"/>
                  </a:cubicBezTo>
                  <a:cubicBezTo>
                    <a:pt x="0" y="964247"/>
                    <a:pt x="292915" y="390299"/>
                    <a:pt x="752463" y="11047"/>
                  </a:cubicBezTo>
                  <a:close/>
                </a:path>
              </a:pathLst>
            </a:custGeom>
            <a:solidFill>
              <a:srgbClr val="01ACBE"/>
            </a:solidFill>
            <a:ln>
              <a:noFill/>
            </a:ln>
            <a:effectLst>
              <a:innerShdw blurRad="177800" dist="101600" dir="10800000">
                <a:srgbClr val="1F1F1F">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淘宝网chenying0907出品 3"/>
            <p:cNvSpPr txBox="1"/>
            <p:nvPr/>
          </p:nvSpPr>
          <p:spPr>
            <a:xfrm>
              <a:off x="1634679" y="2835784"/>
              <a:ext cx="731520" cy="1923942"/>
            </a:xfrm>
            <a:prstGeom prst="rect">
              <a:avLst/>
            </a:prstGeom>
            <a:noFill/>
          </p:spPr>
          <p:txBody>
            <a:bodyPr vert="eaVert" wrap="square" rtlCol="0">
              <a:spAutoFit/>
            </a:bodyPr>
            <a:lstStyle/>
            <a:p>
              <a:pPr algn="ctr"/>
              <a:endParaRPr lang="zh-CN" altLang="en-US" sz="3600" dirty="0">
                <a:solidFill>
                  <a:prstClr val="white"/>
                </a:solidFill>
                <a:latin typeface="方正正中黑简体" panose="02000000000000000000" pitchFamily="2" charset="-122"/>
                <a:ea typeface="方正正中黑简体" panose="02000000000000000000" pitchFamily="2" charset="-122"/>
              </a:endParaRPr>
            </a:p>
          </p:txBody>
        </p:sp>
      </p:grpSp>
      <p:grpSp>
        <p:nvGrpSpPr>
          <p:cNvPr id="69" name="组合 68"/>
          <p:cNvGrpSpPr/>
          <p:nvPr/>
        </p:nvGrpSpPr>
        <p:grpSpPr>
          <a:xfrm>
            <a:off x="1538717" y="2145251"/>
            <a:ext cx="2967255" cy="3501136"/>
            <a:chOff x="1538717" y="2145251"/>
            <a:chExt cx="2967255" cy="3501136"/>
          </a:xfrm>
        </p:grpSpPr>
        <p:grpSp>
          <p:nvGrpSpPr>
            <p:cNvPr id="21" name="淘宝网chenying0907出品 45"/>
            <p:cNvGrpSpPr/>
            <p:nvPr/>
          </p:nvGrpSpPr>
          <p:grpSpPr>
            <a:xfrm>
              <a:off x="1538717" y="2145251"/>
              <a:ext cx="2967255" cy="3501136"/>
              <a:chOff x="1538516" y="1764413"/>
              <a:chExt cx="2966869" cy="3501947"/>
            </a:xfrm>
          </p:grpSpPr>
          <p:sp>
            <p:nvSpPr>
              <p:cNvPr id="22" name="等腰三角形 16"/>
              <p:cNvSpPr/>
              <p:nvPr/>
            </p:nvSpPr>
            <p:spPr>
              <a:xfrm rot="420000" flipV="1">
                <a:off x="1538516" y="4874931"/>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淘宝网chenying0907出品 15"/>
              <p:cNvSpPr/>
              <p:nvPr/>
            </p:nvSpPr>
            <p:spPr>
              <a:xfrm>
                <a:off x="2522584" y="1764413"/>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7" name="淘宝网chenying0907出品 4"/>
            <p:cNvSpPr txBox="1"/>
            <p:nvPr/>
          </p:nvSpPr>
          <p:spPr>
            <a:xfrm>
              <a:off x="3509977" y="2570537"/>
              <a:ext cx="836016" cy="584640"/>
            </a:xfrm>
            <a:prstGeom prst="rect">
              <a:avLst/>
            </a:prstGeom>
            <a:noFill/>
            <a:scene3d>
              <a:camera prst="perspectiveLeft"/>
              <a:lightRig rig="threePt" dir="t"/>
            </a:scene3d>
          </p:spPr>
          <p:txBody>
            <a:bodyPr wrap="square" rtlCol="0">
              <a:spAutoFit/>
            </a:bodyPr>
            <a:lstStyle/>
            <a:p>
              <a:pPr algn="ctr"/>
              <a:r>
                <a:rPr lang="en-US" altLang="zh-CN" sz="3200" dirty="0">
                  <a:solidFill>
                    <a:srgbClr val="FFB850"/>
                  </a:solidFill>
                  <a:latin typeface="Hiragino Sans GB W6" panose="020B0600000000000000" pitchFamily="34" charset="-122"/>
                  <a:ea typeface="Hiragino Sans GB W6" panose="020B0600000000000000" pitchFamily="34" charset="-122"/>
                </a:rPr>
                <a:t>01</a:t>
              </a:r>
              <a:endParaRPr lang="zh-CN" altLang="en-US" sz="3200" dirty="0">
                <a:solidFill>
                  <a:srgbClr val="FFB850"/>
                </a:solidFill>
                <a:latin typeface="Hiragino Sans GB W6" panose="020B0600000000000000" pitchFamily="34" charset="-122"/>
                <a:ea typeface="Hiragino Sans GB W6" panose="020B0600000000000000" pitchFamily="34" charset="-122"/>
              </a:endParaRPr>
            </a:p>
          </p:txBody>
        </p:sp>
        <p:sp>
          <p:nvSpPr>
            <p:cNvPr id="28" name="淘宝网chenying0907出品 19"/>
            <p:cNvSpPr/>
            <p:nvPr/>
          </p:nvSpPr>
          <p:spPr>
            <a:xfrm>
              <a:off x="3582909" y="2544713"/>
              <a:ext cx="635863" cy="88567"/>
            </a:xfrm>
            <a:prstGeom prst="rect">
              <a:avLst/>
            </a:prstGeom>
            <a:solidFill>
              <a:srgbClr val="FFB850"/>
            </a:solidFill>
            <a:ln>
              <a:noFill/>
            </a:ln>
            <a:scene3d>
              <a:camera prst="perspectiveLeft" fov="2700000"/>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B850"/>
                </a:solidFill>
              </a:endParaRPr>
            </a:p>
          </p:txBody>
        </p:sp>
        <p:sp>
          <p:nvSpPr>
            <p:cNvPr id="53" name="淘宝网chenying0907出品 53"/>
            <p:cNvSpPr txBox="1"/>
            <p:nvPr/>
          </p:nvSpPr>
          <p:spPr>
            <a:xfrm>
              <a:off x="2730407" y="3545234"/>
              <a:ext cx="1616381" cy="848995"/>
            </a:xfrm>
            <a:prstGeom prst="rect">
              <a:avLst/>
            </a:prstGeom>
            <a:noFill/>
            <a:scene3d>
              <a:camera prst="perspectiveLeft" fov="2700000">
                <a:rot lat="0" lon="1200000" rev="0"/>
              </a:camera>
              <a:lightRig rig="threePt" dir="t"/>
            </a:scene3d>
          </p:spPr>
          <p:txBody>
            <a:bodyPr wrap="square" rtlCol="0">
              <a:spAutoFit/>
              <a:scene3d>
                <a:camera prst="perspectiveLeft" fov="2700000"/>
                <a:lightRig rig="threePt" dir="t"/>
              </a:scene3d>
            </a:bodyPr>
            <a:lstStyle/>
            <a:p>
              <a:r>
                <a:rPr lang="zh-CN" altLang="en-US" sz="2400" dirty="0">
                  <a:solidFill>
                    <a:srgbClr val="FFB850"/>
                  </a:solidFill>
                  <a:latin typeface="微软雅黑" panose="020B0503020204020204" charset="-122"/>
                  <a:ea typeface="微软雅黑" panose="020B0503020204020204" charset="-122"/>
                </a:rPr>
                <a:t>报送书面总结材料</a:t>
              </a:r>
              <a:endParaRPr lang="zh-CN" altLang="en-US" sz="2400" dirty="0">
                <a:solidFill>
                  <a:srgbClr val="FFB850"/>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3703">
        <p14:flip dir="r"/>
      </p:transition>
    </mc:Choice>
    <mc:Fallback>
      <p:transition spd="slow" advTm="3703">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par>
                                    <p:cTn id="13" presetID="6" presetClass="emph" presetSubtype="0" autoRev="1" fill="hold" nodeType="withEffect">
                                      <p:stCondLst>
                                        <p:cond delay="800"/>
                                      </p:stCondLst>
                                      <p:childTnLst>
                                        <p:animScale>
                                          <p:cBhvr>
                                            <p:cTn id="14" dur="250" fill="hold"/>
                                            <p:tgtEl>
                                              <p:spTgt spid="11"/>
                                            </p:tgtEl>
                                          </p:cBhvr>
                                          <p:by x="115000" y="115000"/>
                                        </p:animScale>
                                      </p:childTnLst>
                                    </p:cTn>
                                  </p:par>
                                  <p:par>
                                    <p:cTn id="15" presetID="2" presetClass="entr" presetSubtype="8" fill="hold" nodeType="withEffect" p14:presetBounceEnd="60000">
                                      <p:stCondLst>
                                        <p:cond delay="500"/>
                                      </p:stCondLst>
                                      <p:childTnLst>
                                        <p:set>
                                          <p:cBhvr>
                                            <p:cTn id="16" dur="1" fill="hold">
                                              <p:stCondLst>
                                                <p:cond delay="0"/>
                                              </p:stCondLst>
                                            </p:cTn>
                                            <p:tgtEl>
                                              <p:spTgt spid="73"/>
                                            </p:tgtEl>
                                            <p:attrNameLst>
                                              <p:attrName>style.visibility</p:attrName>
                                            </p:attrNameLst>
                                          </p:cBhvr>
                                          <p:to>
                                            <p:strVal val="visible"/>
                                          </p:to>
                                        </p:set>
                                        <p:anim calcmode="lin" valueType="num" p14:bounceEnd="60000">
                                          <p:cBhvr additive="base">
                                            <p:cTn id="17" dur="500" fill="hold"/>
                                            <p:tgtEl>
                                              <p:spTgt spid="73"/>
                                            </p:tgtEl>
                                            <p:attrNameLst>
                                              <p:attrName>ppt_x</p:attrName>
                                            </p:attrNameLst>
                                          </p:cBhvr>
                                          <p:tavLst>
                                            <p:tav tm="0">
                                              <p:val>
                                                <p:strVal val="0-#ppt_w/2"/>
                                              </p:val>
                                            </p:tav>
                                            <p:tav tm="100000">
                                              <p:val>
                                                <p:strVal val="#ppt_x"/>
                                              </p:val>
                                            </p:tav>
                                          </p:tavLst>
                                        </p:anim>
                                        <p:anim calcmode="lin" valueType="num" p14:bounceEnd="60000">
                                          <p:cBhvr additive="base">
                                            <p:cTn id="18" dur="500" fill="hold"/>
                                            <p:tgtEl>
                                              <p:spTgt spid="7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14:presetBounceEnd="60000">
                                      <p:stCondLst>
                                        <p:cond delay="1000"/>
                                      </p:stCondLst>
                                      <p:childTnLst>
                                        <p:set>
                                          <p:cBhvr>
                                            <p:cTn id="20" dur="1" fill="hold">
                                              <p:stCondLst>
                                                <p:cond delay="0"/>
                                              </p:stCondLst>
                                            </p:cTn>
                                            <p:tgtEl>
                                              <p:spTgt spid="74"/>
                                            </p:tgtEl>
                                            <p:attrNameLst>
                                              <p:attrName>style.visibility</p:attrName>
                                            </p:attrNameLst>
                                          </p:cBhvr>
                                          <p:to>
                                            <p:strVal val="visible"/>
                                          </p:to>
                                        </p:set>
                                        <p:anim calcmode="lin" valueType="num" p14:bounceEnd="60000">
                                          <p:cBhvr additive="base">
                                            <p:cTn id="21" dur="500" fill="hold"/>
                                            <p:tgtEl>
                                              <p:spTgt spid="74"/>
                                            </p:tgtEl>
                                            <p:attrNameLst>
                                              <p:attrName>ppt_x</p:attrName>
                                            </p:attrNameLst>
                                          </p:cBhvr>
                                          <p:tavLst>
                                            <p:tav tm="0">
                                              <p:val>
                                                <p:strVal val="0-#ppt_w/2"/>
                                              </p:val>
                                            </p:tav>
                                            <p:tav tm="100000">
                                              <p:val>
                                                <p:strVal val="#ppt_x"/>
                                              </p:val>
                                            </p:tav>
                                          </p:tavLst>
                                        </p:anim>
                                        <p:anim calcmode="lin" valueType="num" p14:bounceEnd="60000">
                                          <p:cBhvr additive="base">
                                            <p:cTn id="22" dur="500" fill="hold"/>
                                            <p:tgtEl>
                                              <p:spTgt spid="7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14:presetBounceEnd="60000">
                                      <p:stCondLst>
                                        <p:cond delay="1500"/>
                                      </p:stCondLst>
                                      <p:childTnLst>
                                        <p:set>
                                          <p:cBhvr>
                                            <p:cTn id="24" dur="1" fill="hold">
                                              <p:stCondLst>
                                                <p:cond delay="0"/>
                                              </p:stCondLst>
                                            </p:cTn>
                                            <p:tgtEl>
                                              <p:spTgt spid="71"/>
                                            </p:tgtEl>
                                            <p:attrNameLst>
                                              <p:attrName>style.visibility</p:attrName>
                                            </p:attrNameLst>
                                          </p:cBhvr>
                                          <p:to>
                                            <p:strVal val="visible"/>
                                          </p:to>
                                        </p:set>
                                        <p:anim calcmode="lin" valueType="num" p14:bounceEnd="60000">
                                          <p:cBhvr additive="base">
                                            <p:cTn id="25" dur="500" fill="hold"/>
                                            <p:tgtEl>
                                              <p:spTgt spid="71"/>
                                            </p:tgtEl>
                                            <p:attrNameLst>
                                              <p:attrName>ppt_x</p:attrName>
                                            </p:attrNameLst>
                                          </p:cBhvr>
                                          <p:tavLst>
                                            <p:tav tm="0">
                                              <p:val>
                                                <p:strVal val="0-#ppt_w/2"/>
                                              </p:val>
                                            </p:tav>
                                            <p:tav tm="100000">
                                              <p:val>
                                                <p:strVal val="#ppt_x"/>
                                              </p:val>
                                            </p:tav>
                                          </p:tavLst>
                                        </p:anim>
                                        <p:anim calcmode="lin" valueType="num" p14:bounceEnd="60000">
                                          <p:cBhvr additive="base">
                                            <p:cTn id="26" dur="500" fill="hold"/>
                                            <p:tgtEl>
                                              <p:spTgt spid="7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14:presetBounceEnd="60000">
                                      <p:stCondLst>
                                        <p:cond delay="2000"/>
                                      </p:stCondLst>
                                      <p:childTnLst>
                                        <p:set>
                                          <p:cBhvr>
                                            <p:cTn id="28" dur="1" fill="hold">
                                              <p:stCondLst>
                                                <p:cond delay="0"/>
                                              </p:stCondLst>
                                            </p:cTn>
                                            <p:tgtEl>
                                              <p:spTgt spid="70"/>
                                            </p:tgtEl>
                                            <p:attrNameLst>
                                              <p:attrName>style.visibility</p:attrName>
                                            </p:attrNameLst>
                                          </p:cBhvr>
                                          <p:to>
                                            <p:strVal val="visible"/>
                                          </p:to>
                                        </p:set>
                                        <p:anim calcmode="lin" valueType="num" p14:bounceEnd="60000">
                                          <p:cBhvr additive="base">
                                            <p:cTn id="29" dur="500" fill="hold"/>
                                            <p:tgtEl>
                                              <p:spTgt spid="70"/>
                                            </p:tgtEl>
                                            <p:attrNameLst>
                                              <p:attrName>ppt_x</p:attrName>
                                            </p:attrNameLst>
                                          </p:cBhvr>
                                          <p:tavLst>
                                            <p:tav tm="0">
                                              <p:val>
                                                <p:strVal val="0-#ppt_w/2"/>
                                              </p:val>
                                            </p:tav>
                                            <p:tav tm="100000">
                                              <p:val>
                                                <p:strVal val="#ppt_x"/>
                                              </p:val>
                                            </p:tav>
                                          </p:tavLst>
                                        </p:anim>
                                        <p:anim calcmode="lin" valueType="num" p14:bounceEnd="60000">
                                          <p:cBhvr additive="base">
                                            <p:cTn id="30" dur="500" fill="hold"/>
                                            <p:tgtEl>
                                              <p:spTgt spid="70"/>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14:presetBounceEnd="60000">
                                      <p:stCondLst>
                                        <p:cond delay="2500"/>
                                      </p:stCondLst>
                                      <p:childTnLst>
                                        <p:set>
                                          <p:cBhvr>
                                            <p:cTn id="32" dur="1" fill="hold">
                                              <p:stCondLst>
                                                <p:cond delay="0"/>
                                              </p:stCondLst>
                                            </p:cTn>
                                            <p:tgtEl>
                                              <p:spTgt spid="69"/>
                                            </p:tgtEl>
                                            <p:attrNameLst>
                                              <p:attrName>style.visibility</p:attrName>
                                            </p:attrNameLst>
                                          </p:cBhvr>
                                          <p:to>
                                            <p:strVal val="visible"/>
                                          </p:to>
                                        </p:set>
                                        <p:anim calcmode="lin" valueType="num" p14:bounceEnd="60000">
                                          <p:cBhvr additive="base">
                                            <p:cTn id="33" dur="500" fill="hold"/>
                                            <p:tgtEl>
                                              <p:spTgt spid="69"/>
                                            </p:tgtEl>
                                            <p:attrNameLst>
                                              <p:attrName>ppt_x</p:attrName>
                                            </p:attrNameLst>
                                          </p:cBhvr>
                                          <p:tavLst>
                                            <p:tav tm="0">
                                              <p:val>
                                                <p:strVal val="0-#ppt_w/2"/>
                                              </p:val>
                                            </p:tav>
                                            <p:tav tm="100000">
                                              <p:val>
                                                <p:strVal val="#ppt_x"/>
                                              </p:val>
                                            </p:tav>
                                          </p:tavLst>
                                        </p:anim>
                                        <p:anim calcmode="lin" valueType="num" p14:bounceEnd="60000">
                                          <p:cBhvr additive="base">
                                            <p:cTn id="34"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par>
                                    <p:cTn id="13" presetID="6" presetClass="emph" presetSubtype="0" autoRev="1" fill="hold" nodeType="withEffect">
                                      <p:stCondLst>
                                        <p:cond delay="800"/>
                                      </p:stCondLst>
                                      <p:childTnLst>
                                        <p:animScale>
                                          <p:cBhvr>
                                            <p:cTn id="14" dur="250" fill="hold"/>
                                            <p:tgtEl>
                                              <p:spTgt spid="11"/>
                                            </p:tgtEl>
                                          </p:cBhvr>
                                          <p:by x="115000" y="115000"/>
                                        </p:animScale>
                                      </p:childTnLst>
                                    </p:cTn>
                                  </p:par>
                                  <p:par>
                                    <p:cTn id="15" presetID="2" presetClass="entr" presetSubtype="8" fill="hold" nodeType="withEffect">
                                      <p:stCondLst>
                                        <p:cond delay="50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500" fill="hold"/>
                                            <p:tgtEl>
                                              <p:spTgt spid="73"/>
                                            </p:tgtEl>
                                            <p:attrNameLst>
                                              <p:attrName>ppt_x</p:attrName>
                                            </p:attrNameLst>
                                          </p:cBhvr>
                                          <p:tavLst>
                                            <p:tav tm="0">
                                              <p:val>
                                                <p:strVal val="0-#ppt_w/2"/>
                                              </p:val>
                                            </p:tav>
                                            <p:tav tm="100000">
                                              <p:val>
                                                <p:strVal val="#ppt_x"/>
                                              </p:val>
                                            </p:tav>
                                          </p:tavLst>
                                        </p:anim>
                                        <p:anim calcmode="lin" valueType="num">
                                          <p:cBhvr additive="base">
                                            <p:cTn id="18" dur="500" fill="hold"/>
                                            <p:tgtEl>
                                              <p:spTgt spid="7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100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0-#ppt_w/2"/>
                                              </p:val>
                                            </p:tav>
                                            <p:tav tm="100000">
                                              <p:val>
                                                <p:strVal val="#ppt_x"/>
                                              </p:val>
                                            </p:tav>
                                          </p:tavLst>
                                        </p:anim>
                                        <p:anim calcmode="lin" valueType="num">
                                          <p:cBhvr additive="base">
                                            <p:cTn id="22" dur="500" fill="hold"/>
                                            <p:tgtEl>
                                              <p:spTgt spid="7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150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500" fill="hold"/>
                                            <p:tgtEl>
                                              <p:spTgt spid="71"/>
                                            </p:tgtEl>
                                            <p:attrNameLst>
                                              <p:attrName>ppt_x</p:attrName>
                                            </p:attrNameLst>
                                          </p:cBhvr>
                                          <p:tavLst>
                                            <p:tav tm="0">
                                              <p:val>
                                                <p:strVal val="0-#ppt_w/2"/>
                                              </p:val>
                                            </p:tav>
                                            <p:tav tm="100000">
                                              <p:val>
                                                <p:strVal val="#ppt_x"/>
                                              </p:val>
                                            </p:tav>
                                          </p:tavLst>
                                        </p:anim>
                                        <p:anim calcmode="lin" valueType="num">
                                          <p:cBhvr additive="base">
                                            <p:cTn id="26" dur="500" fill="hold"/>
                                            <p:tgtEl>
                                              <p:spTgt spid="7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2000"/>
                                      </p:stCondLst>
                                      <p:childTnLst>
                                        <p:set>
                                          <p:cBhvr>
                                            <p:cTn id="28" dur="1" fill="hold">
                                              <p:stCondLst>
                                                <p:cond delay="0"/>
                                              </p:stCondLst>
                                            </p:cTn>
                                            <p:tgtEl>
                                              <p:spTgt spid="70"/>
                                            </p:tgtEl>
                                            <p:attrNameLst>
                                              <p:attrName>style.visibility</p:attrName>
                                            </p:attrNameLst>
                                          </p:cBhvr>
                                          <p:to>
                                            <p:strVal val="visible"/>
                                          </p:to>
                                        </p:set>
                                        <p:anim calcmode="lin" valueType="num">
                                          <p:cBhvr additive="base">
                                            <p:cTn id="29" dur="500" fill="hold"/>
                                            <p:tgtEl>
                                              <p:spTgt spid="70"/>
                                            </p:tgtEl>
                                            <p:attrNameLst>
                                              <p:attrName>ppt_x</p:attrName>
                                            </p:attrNameLst>
                                          </p:cBhvr>
                                          <p:tavLst>
                                            <p:tav tm="0">
                                              <p:val>
                                                <p:strVal val="0-#ppt_w/2"/>
                                              </p:val>
                                            </p:tav>
                                            <p:tav tm="100000">
                                              <p:val>
                                                <p:strVal val="#ppt_x"/>
                                              </p:val>
                                            </p:tav>
                                          </p:tavLst>
                                        </p:anim>
                                        <p:anim calcmode="lin" valueType="num">
                                          <p:cBhvr additive="base">
                                            <p:cTn id="30" dur="500" fill="hold"/>
                                            <p:tgtEl>
                                              <p:spTgt spid="70"/>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250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500" fill="hold"/>
                                            <p:tgtEl>
                                              <p:spTgt spid="69"/>
                                            </p:tgtEl>
                                            <p:attrNameLst>
                                              <p:attrName>ppt_x</p:attrName>
                                            </p:attrNameLst>
                                          </p:cBhvr>
                                          <p:tavLst>
                                            <p:tav tm="0">
                                              <p:val>
                                                <p:strVal val="0-#ppt_w/2"/>
                                              </p:val>
                                            </p:tav>
                                            <p:tav tm="100000">
                                              <p:val>
                                                <p:strVal val="#ppt_x"/>
                                              </p:val>
                                            </p:tav>
                                          </p:tavLst>
                                        </p:anim>
                                        <p:anim calcmode="lin" valueType="num">
                                          <p:cBhvr additive="base">
                                            <p:cTn id="34"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7508"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7990" y="3754755"/>
            <a:ext cx="6582410" cy="87312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a:solidFill>
                  <a:srgbClr val="FFFFFF"/>
                </a:solidFill>
                <a:latin typeface="微软雅黑" panose="020B0503020204020204" charset="-122"/>
              </a:rPr>
              <a:t>宣传成果推介方式方法</a:t>
            </a:r>
            <a:endParaRPr lang="zh-CN" altLang="en-US" sz="4800" b="1" dirty="0">
              <a:solidFill>
                <a:srgbClr val="FFFFFF"/>
              </a:solidFill>
              <a:latin typeface="微软雅黑" panose="020B0503020204020204" charset="-122"/>
            </a:endParaRPr>
          </a:p>
        </p:txBody>
      </p:sp>
      <p:cxnSp>
        <p:nvCxnSpPr>
          <p:cNvPr id="8" name="直接连接符 7"/>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
          <p:cNvGrpSpPr/>
          <p:nvPr/>
        </p:nvGrpSpPr>
        <p:grpSpPr>
          <a:xfrm>
            <a:off x="3840209" y="4796619"/>
            <a:ext cx="4366673" cy="833170"/>
            <a:chOff x="3840209" y="4796619"/>
            <a:chExt cx="4366673" cy="833170"/>
          </a:xfrm>
        </p:grpSpPr>
        <p:sp>
          <p:nvSpPr>
            <p:cNvPr id="12" name="TextBox 39"/>
            <p:cNvSpPr txBox="1"/>
            <p:nvPr/>
          </p:nvSpPr>
          <p:spPr>
            <a:xfrm>
              <a:off x="3840209" y="4796619"/>
              <a:ext cx="2112010"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1.</a:t>
              </a:r>
              <a:r>
                <a:rPr lang="zh-CN" altLang="en-US" sz="2000" dirty="0">
                  <a:solidFill>
                    <a:srgbClr val="FFFFFF"/>
                  </a:solidFill>
                  <a:latin typeface="微软雅黑" panose="020B0503020204020204" charset="-122"/>
                </a:rPr>
                <a:t>素材收集整理</a:t>
              </a:r>
              <a:endParaRPr lang="zh-CN" altLang="en-US" sz="2000" dirty="0">
                <a:solidFill>
                  <a:srgbClr val="FFFFFF"/>
                </a:solidFill>
                <a:latin typeface="微软雅黑" panose="020B0503020204020204" charset="-122"/>
              </a:endParaRPr>
            </a:p>
          </p:txBody>
        </p:sp>
        <p:sp>
          <p:nvSpPr>
            <p:cNvPr id="24" name="TextBox 39"/>
            <p:cNvSpPr txBox="1"/>
            <p:nvPr/>
          </p:nvSpPr>
          <p:spPr>
            <a:xfrm>
              <a:off x="6457548" y="4796619"/>
              <a:ext cx="1749334"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2.</a:t>
              </a:r>
              <a:r>
                <a:rPr lang="zh-CN" altLang="en-US" sz="2000" dirty="0">
                  <a:solidFill>
                    <a:srgbClr val="FFFFFF"/>
                  </a:solidFill>
                  <a:latin typeface="微软雅黑" panose="020B0503020204020204" charset="-122"/>
                </a:rPr>
                <a:t>新闻稿撰写</a:t>
              </a:r>
              <a:endParaRPr lang="zh-CN" altLang="en-US" sz="2000" dirty="0">
                <a:solidFill>
                  <a:srgbClr val="FFFFFF"/>
                </a:solidFill>
                <a:latin typeface="微软雅黑" panose="020B0503020204020204" charset="-122"/>
              </a:endParaRPr>
            </a:p>
          </p:txBody>
        </p:sp>
        <p:sp>
          <p:nvSpPr>
            <p:cNvPr id="27" name="TextBox 39"/>
            <p:cNvSpPr txBox="1"/>
            <p:nvPr/>
          </p:nvSpPr>
          <p:spPr>
            <a:xfrm>
              <a:off x="3841970" y="5213229"/>
              <a:ext cx="1749334"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3.</a:t>
              </a:r>
              <a:r>
                <a:rPr lang="zh-CN" altLang="en-US" sz="2000" dirty="0">
                  <a:solidFill>
                    <a:srgbClr val="FFFFFF"/>
                  </a:solidFill>
                  <a:latin typeface="微软雅黑" panose="020B0503020204020204" charset="-122"/>
                </a:rPr>
                <a:t>宣传方式</a:t>
              </a:r>
              <a:endParaRPr lang="zh-CN" altLang="en-US" sz="2000" dirty="0">
                <a:solidFill>
                  <a:srgbClr val="FFFFFF"/>
                </a:solidFill>
                <a:latin typeface="微软雅黑" panose="020B0503020204020204" charset="-122"/>
              </a:endParaRPr>
            </a:p>
          </p:txBody>
        </p:sp>
        <p:sp>
          <p:nvSpPr>
            <p:cNvPr id="30" name="TextBox 39"/>
            <p:cNvSpPr txBox="1"/>
            <p:nvPr/>
          </p:nvSpPr>
          <p:spPr>
            <a:xfrm>
              <a:off x="6457548" y="5213229"/>
              <a:ext cx="1749334"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4.</a:t>
              </a:r>
              <a:r>
                <a:rPr lang="zh-CN" altLang="en-US" sz="2000" dirty="0">
                  <a:solidFill>
                    <a:srgbClr val="FFFFFF"/>
                  </a:solidFill>
                  <a:latin typeface="微软雅黑" panose="020B0503020204020204" charset="-122"/>
                </a:rPr>
                <a:t>注意事项</a:t>
              </a:r>
              <a:endParaRPr lang="zh-CN" altLang="en-US" sz="2000" dirty="0">
                <a:solidFill>
                  <a:srgbClr val="FFFFFF"/>
                </a:solidFill>
                <a:latin typeface="微软雅黑" panose="020B0503020204020204" charset="-122"/>
              </a:endParaRPr>
            </a:p>
          </p:txBody>
        </p:sp>
      </p:grpSp>
      <p:sp>
        <p:nvSpPr>
          <p:cNvPr id="32" name="灯片编号占位符 3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Freeform 19"/>
          <p:cNvSpPr>
            <a:spLocks noEditPoints="1"/>
          </p:cNvSpPr>
          <p:nvPr/>
        </p:nvSpPr>
        <p:spPr bwMode="auto">
          <a:xfrm>
            <a:off x="5591175" y="1955800"/>
            <a:ext cx="1010285" cy="1055370"/>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3149">
        <p14:flip dir="r"/>
      </p:transition>
    </mc:Choice>
    <mc:Fallback>
      <p:transition spd="slow" advTm="3149">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outVertical)">
                                          <p:cBhvr>
                                            <p:cTn id="24" dur="500"/>
                                            <p:tgtEl>
                                              <p:spTgt spid="8"/>
                                            </p:tgtEl>
                                          </p:cBhvr>
                                        </p:animEffect>
                                      </p:childTnLst>
                                    </p:cTn>
                                  </p:par>
                                  <p:par>
                                    <p:cTn id="25" presetID="2" presetClass="entr" presetSubtype="1" fill="hold" nodeType="withEffect">
                                      <p:stCondLst>
                                        <p:cond delay="50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33" grpId="0" bldLvl="0" animBg="1"/>
          <p:bldP spid="34" grpId="0" bldLvl="0" animBg="1"/>
          <p:bldP spid="17"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outVertical)">
                                          <p:cBhvr>
                                            <p:cTn id="24" dur="500"/>
                                            <p:tgtEl>
                                              <p:spTgt spid="8"/>
                                            </p:tgtEl>
                                          </p:cBhvr>
                                        </p:animEffect>
                                      </p:childTnLst>
                                    </p:cTn>
                                  </p:par>
                                  <p:par>
                                    <p:cTn id="25" presetID="2" presetClass="entr" presetSubtype="1" fill="hold" nodeType="withEffect">
                                      <p:stCondLst>
                                        <p:cond delay="50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33" grpId="0" bldLvl="0" animBg="1"/>
          <p:bldP spid="34" grpId="0" bldLvl="0" animBg="1"/>
          <p:bldP spid="17" grpId="0" bldLvl="0" animBg="1"/>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8" name="圆角矩形 37"/>
          <p:cNvSpPr/>
          <p:nvPr/>
        </p:nvSpPr>
        <p:spPr>
          <a:xfrm>
            <a:off x="1271464" y="1963960"/>
            <a:ext cx="1500688" cy="1485871"/>
          </a:xfrm>
          <a:prstGeom prst="roundRect">
            <a:avLst>
              <a:gd name="adj" fmla="val 0"/>
            </a:avLst>
          </a:prstGeom>
          <a:solidFill>
            <a:schemeClr val="bg2"/>
          </a:solidFill>
          <a:ln w="12700" cap="flat" cmpd="sng" algn="ctr">
            <a:solidFill>
              <a:schemeClr val="bg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sz="36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素材收集</a:t>
            </a:r>
            <a:endParaRPr kumimoji="0" lang="zh-CN" sz="36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4" name="圆角矩形 23"/>
          <p:cNvSpPr/>
          <p:nvPr/>
        </p:nvSpPr>
        <p:spPr>
          <a:xfrm>
            <a:off x="3274353" y="1532795"/>
            <a:ext cx="7716771" cy="2583815"/>
          </a:xfrm>
          <a:prstGeom prst="roundRect">
            <a:avLst>
              <a:gd name="adj" fmla="val 0"/>
            </a:avLst>
          </a:prstGeom>
          <a:solidFill>
            <a:schemeClr val="bg1"/>
          </a:solidFill>
        </p:spPr>
        <p:txBody>
          <a:bodyPr wrap="square" lIns="91436" tIns="45718" rIns="91436" bIns="4571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dirty="0">
                <a:solidFill>
                  <a:srgbClr val="FFFFFF"/>
                </a:solidFill>
                <a:latin typeface="微软雅黑" panose="020B0503020204020204" charset="-122"/>
                <a:ea typeface="微软雅黑" panose="020B0503020204020204" charset="-122"/>
                <a:sym typeface="+mn-ea"/>
              </a:rPr>
              <a:t>1.</a:t>
            </a:r>
            <a:r>
              <a:rPr lang="zh-CN" altLang="en-US" dirty="0">
                <a:solidFill>
                  <a:srgbClr val="FFFFFF"/>
                </a:solidFill>
                <a:latin typeface="微软雅黑" panose="020B0503020204020204" charset="-122"/>
                <a:ea typeface="微软雅黑" panose="020B0503020204020204" charset="-122"/>
                <a:sym typeface="+mn-ea"/>
              </a:rPr>
              <a:t>收集范围及对象</a:t>
            </a:r>
            <a:endParaRPr lang="zh-CN" altLang="en-US" dirty="0">
              <a:solidFill>
                <a:srgbClr val="FFFFFF"/>
              </a:solidFill>
              <a:latin typeface="微软雅黑" panose="020B0503020204020204" charset="-122"/>
              <a:ea typeface="微软雅黑" panose="020B050302020402020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lang="zh-CN" altLang="zh-CN" dirty="0">
                <a:solidFill>
                  <a:srgbClr val="FFFFFF"/>
                </a:solidFill>
                <a:latin typeface="微软雅黑" panose="020B0503020204020204" charset="-122"/>
                <a:ea typeface="微软雅黑" panose="020B0503020204020204" charset="-122"/>
                <a:sym typeface="+mn-ea"/>
              </a:rPr>
              <a:t>（</a:t>
            </a:r>
            <a:r>
              <a:rPr lang="en-US" altLang="zh-CN" dirty="0">
                <a:solidFill>
                  <a:srgbClr val="FFFFFF"/>
                </a:solidFill>
                <a:latin typeface="微软雅黑" panose="020B0503020204020204" charset="-122"/>
                <a:ea typeface="微软雅黑" panose="020B0503020204020204" charset="-122"/>
                <a:sym typeface="+mn-ea"/>
              </a:rPr>
              <a:t>1</a:t>
            </a:r>
            <a:r>
              <a:rPr lang="zh-CN" altLang="zh-CN" dirty="0">
                <a:solidFill>
                  <a:srgbClr val="FFFFFF"/>
                </a:solidFill>
                <a:latin typeface="微软雅黑" panose="020B0503020204020204" charset="-122"/>
                <a:ea typeface="微软雅黑" panose="020B0503020204020204" charset="-122"/>
                <a:sym typeface="+mn-ea"/>
              </a:rPr>
              <a:t>）实践活动中的关键环节</a:t>
            </a:r>
            <a:endParaRPr lang="zh-CN" altLang="zh-CN" dirty="0">
              <a:solidFill>
                <a:srgbClr val="FFFFFF"/>
              </a:solidFill>
              <a:latin typeface="微软雅黑" panose="020B0503020204020204" charset="-122"/>
              <a:ea typeface="微软雅黑" panose="020B050302020402020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lang="zh-CN" altLang="zh-CN" dirty="0">
                <a:solidFill>
                  <a:srgbClr val="FFFFFF"/>
                </a:solidFill>
                <a:latin typeface="微软雅黑" panose="020B0503020204020204" charset="-122"/>
                <a:ea typeface="微软雅黑" panose="020B0503020204020204" charset="-122"/>
                <a:sym typeface="+mn-ea"/>
              </a:rPr>
              <a:t>具有转折性意义的活动，如采访到当地典型代表人物、能表现当地特色情况的照片</a:t>
            </a:r>
            <a:endParaRPr lang="zh-CN" altLang="zh-CN" dirty="0">
              <a:solidFill>
                <a:srgbClr val="FFFFFF"/>
              </a:solidFill>
              <a:latin typeface="微软雅黑" panose="020B0503020204020204" charset="-122"/>
              <a:ea typeface="微软雅黑" panose="020B050302020402020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lang="zh-CN" altLang="zh-CN" dirty="0">
                <a:solidFill>
                  <a:srgbClr val="FFFFFF"/>
                </a:solidFill>
                <a:latin typeface="微软雅黑" panose="020B0503020204020204" charset="-122"/>
                <a:ea typeface="微软雅黑" panose="020B0503020204020204" charset="-122"/>
                <a:sym typeface="+mn-ea"/>
              </a:rPr>
              <a:t>（</a:t>
            </a:r>
            <a:r>
              <a:rPr lang="en-US" altLang="zh-CN" dirty="0">
                <a:solidFill>
                  <a:srgbClr val="FFFFFF"/>
                </a:solidFill>
                <a:latin typeface="微软雅黑" panose="020B0503020204020204" charset="-122"/>
                <a:ea typeface="微软雅黑" panose="020B0503020204020204" charset="-122"/>
                <a:sym typeface="+mn-ea"/>
              </a:rPr>
              <a:t>2</a:t>
            </a:r>
            <a:r>
              <a:rPr lang="zh-CN" altLang="zh-CN" dirty="0">
                <a:solidFill>
                  <a:srgbClr val="FFFFFF"/>
                </a:solidFill>
                <a:latin typeface="微软雅黑" panose="020B0503020204020204" charset="-122"/>
                <a:ea typeface="微软雅黑" panose="020B0503020204020204" charset="-122"/>
                <a:sym typeface="+mn-ea"/>
              </a:rPr>
              <a:t>）团队信息</a:t>
            </a:r>
            <a:r>
              <a:rPr lang="zh-CN" altLang="en-US" dirty="0">
                <a:solidFill>
                  <a:srgbClr val="FFFFFF"/>
                </a:solidFill>
                <a:sym typeface="+mn-ea"/>
              </a:rPr>
              <a:t>表达团队特色的素材</a:t>
            </a:r>
            <a:endParaRPr lang="zh-CN" altLang="en-US" dirty="0">
              <a:solidFill>
                <a:srgbClr val="FFFFFF"/>
              </a:solidFill>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lang="en-US" altLang="zh-CN" dirty="0">
                <a:solidFill>
                  <a:srgbClr val="FFFFFF"/>
                </a:solidFill>
                <a:latin typeface="微软雅黑" panose="020B0503020204020204" charset="-122"/>
                <a:ea typeface="微软雅黑" panose="020B0503020204020204" charset="-122"/>
                <a:sym typeface="+mn-ea"/>
              </a:rPr>
              <a:t>2.</a:t>
            </a:r>
            <a:r>
              <a:rPr lang="zh-CN" altLang="en-US" dirty="0">
                <a:solidFill>
                  <a:srgbClr val="FFFFFF"/>
                </a:solidFill>
                <a:latin typeface="微软雅黑" panose="020B0503020204020204" charset="-122"/>
                <a:ea typeface="微软雅黑" panose="020B0503020204020204" charset="-122"/>
                <a:sym typeface="+mn-ea"/>
              </a:rPr>
              <a:t>收集方式</a:t>
            </a:r>
            <a:endParaRPr lang="zh-CN" altLang="en-US" dirty="0">
              <a:solidFill>
                <a:srgbClr val="FFFFFF"/>
              </a:solidFill>
              <a:latin typeface="微软雅黑" panose="020B0503020204020204" charset="-122"/>
              <a:ea typeface="微软雅黑" panose="020B0503020204020204" charset="-122"/>
            </a:endParaRPr>
          </a:p>
          <a:p>
            <a:pPr marL="0" marR="0" lvl="0" algn="l" defTabSz="914400" rtl="0" eaLnBrk="1" fontAlgn="auto" latinLnBrk="0" hangingPunct="1">
              <a:lnSpc>
                <a:spcPct val="130000"/>
              </a:lnSpc>
              <a:spcBef>
                <a:spcPts val="0"/>
              </a:spcBef>
              <a:spcAft>
                <a:spcPts val="0"/>
              </a:spcAft>
              <a:buClrTx/>
              <a:buSzTx/>
              <a:buFontTx/>
              <a:buNone/>
              <a:defRPr/>
            </a:pPr>
            <a:r>
              <a:rPr lang="zh-CN" altLang="en-US" dirty="0">
                <a:solidFill>
                  <a:srgbClr val="FFFFFF"/>
                </a:solidFill>
                <a:latin typeface="微软雅黑" panose="020B0503020204020204" charset="-122"/>
                <a:ea typeface="微软雅黑" panose="020B0503020204020204" charset="-122"/>
                <a:sym typeface="+mn-ea"/>
              </a:rPr>
              <a:t>录音、笔记、摄影</a:t>
            </a:r>
            <a:endParaRPr kumimoji="0" lang="zh-CN" altLang="en-US" sz="1800" b="0" i="0" u="none" strike="noStrike" kern="1200" cap="none" spc="0" normalizeH="0" baseline="0" dirty="0">
              <a:solidFill>
                <a:srgbClr val="FFFFFF"/>
              </a:solidFill>
              <a:latin typeface="微软雅黑" panose="020B0503020204020204" charset="-122"/>
              <a:ea typeface="微软雅黑" panose="020B0503020204020204" charset="-122"/>
              <a:cs typeface="+mn-cs"/>
            </a:endParaRPr>
          </a:p>
        </p:txBody>
      </p:sp>
      <p:grpSp>
        <p:nvGrpSpPr>
          <p:cNvPr id="4" name="组合 3"/>
          <p:cNvGrpSpPr/>
          <p:nvPr/>
        </p:nvGrpSpPr>
        <p:grpSpPr>
          <a:xfrm>
            <a:off x="9421495" y="4632325"/>
            <a:ext cx="1478280" cy="1560223"/>
            <a:chOff x="8369897" y="3689136"/>
            <a:chExt cx="2634562" cy="2048729"/>
          </a:xfrm>
        </p:grpSpPr>
        <p:sp>
          <p:nvSpPr>
            <p:cNvPr id="52" name="矩形 51"/>
            <p:cNvSpPr/>
            <p:nvPr/>
          </p:nvSpPr>
          <p:spPr>
            <a:xfrm>
              <a:off x="8369897" y="3689136"/>
              <a:ext cx="2634562" cy="2048729"/>
            </a:xfrm>
            <a:prstGeom prst="rect">
              <a:avLst/>
            </a:pr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4" name="文本框 10"/>
            <p:cNvSpPr txBox="1"/>
            <p:nvPr/>
          </p:nvSpPr>
          <p:spPr>
            <a:xfrm>
              <a:off x="8369897" y="3689136"/>
              <a:ext cx="2632299" cy="19928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ctr" defTabSz="914400" rtl="0" eaLnBrk="1" fontAlgn="auto" latinLnBrk="0" hangingPunct="1">
                <a:lnSpc>
                  <a:spcPct val="130000"/>
                </a:lnSpc>
                <a:spcBef>
                  <a:spcPts val="0"/>
                </a:spcBef>
                <a:spcAft>
                  <a:spcPts val="0"/>
                </a:spcAft>
                <a:buClrTx/>
                <a:buSzTx/>
                <a:buFontTx/>
                <a:buNone/>
                <a:defRPr/>
              </a:pPr>
              <a:r>
                <a:rPr kumimoji="0" lang="zh-CN" sz="360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素材</a:t>
              </a:r>
              <a:endParaRPr kumimoji="0" lang="zh-CN" sz="360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a:p>
              <a:pPr marL="0" marR="0" lvl="0" algn="ctr" defTabSz="914400" rtl="0" eaLnBrk="1" fontAlgn="auto" latinLnBrk="0" hangingPunct="1">
                <a:lnSpc>
                  <a:spcPct val="130000"/>
                </a:lnSpc>
                <a:spcBef>
                  <a:spcPts val="0"/>
                </a:spcBef>
                <a:spcAft>
                  <a:spcPts val="0"/>
                </a:spcAft>
                <a:buClrTx/>
                <a:buSzTx/>
                <a:buFontTx/>
                <a:buNone/>
                <a:defRPr/>
              </a:pPr>
              <a:r>
                <a:rPr kumimoji="0" lang="zh-CN" sz="360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整理</a:t>
              </a:r>
              <a:endParaRPr kumimoji="0" lang="zh-CN" sz="360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grpSp>
      <p:grpSp>
        <p:nvGrpSpPr>
          <p:cNvPr id="3" name="组合 2"/>
          <p:cNvGrpSpPr/>
          <p:nvPr/>
        </p:nvGrpSpPr>
        <p:grpSpPr>
          <a:xfrm>
            <a:off x="0" y="331837"/>
            <a:ext cx="12192000" cy="720626"/>
            <a:chOff x="0" y="331837"/>
            <a:chExt cx="12192000" cy="720626"/>
          </a:xfrm>
        </p:grpSpPr>
        <p:sp>
          <p:nvSpPr>
            <p:cNvPr id="58" name="矩形 57"/>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722120" y="368985"/>
              <a:ext cx="2304256" cy="678815"/>
            </a:xfrm>
            <a:prstGeom prst="rect">
              <a:avLst/>
            </a:prstGeom>
            <a:noFill/>
          </p:spPr>
          <p:txBody>
            <a:bodyPr wrap="square" rtlCol="0">
              <a:spAutoFit/>
            </a:bodyPr>
            <a:lstStyle/>
            <a:p>
              <a:r>
                <a:rPr lang="zh-CN" altLang="en-US" sz="3600" dirty="0"/>
                <a:t>宣传成果</a:t>
              </a:r>
              <a:endParaRPr lang="zh-CN" altLang="en-US" sz="3600" dirty="0"/>
            </a:p>
          </p:txBody>
        </p:sp>
        <p:sp>
          <p:nvSpPr>
            <p:cNvPr id="61" name="矩形 60"/>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3125104" y="430540"/>
              <a:ext cx="4555072" cy="548640"/>
            </a:xfrm>
            <a:prstGeom prst="rect">
              <a:avLst/>
            </a:prstGeom>
            <a:noFill/>
          </p:spPr>
          <p:txBody>
            <a:bodyPr wrap="square" rtlCol="0">
              <a:spAutoFit/>
            </a:bodyPr>
            <a:lstStyle/>
            <a:p>
              <a:r>
                <a:rPr lang="en-US" altLang="zh-CN" sz="2800" dirty="0">
                  <a:solidFill>
                    <a:schemeClr val="bg2"/>
                  </a:solidFill>
                </a:rPr>
                <a:t>2.1</a:t>
              </a:r>
              <a:r>
                <a:rPr lang="zh-CN" altLang="en-US" sz="2800" dirty="0">
                  <a:solidFill>
                    <a:schemeClr val="bg2"/>
                  </a:solidFill>
                </a:rPr>
                <a:t>素材收集与整理</a:t>
              </a:r>
              <a:endParaRPr lang="zh-CN" altLang="en-US" sz="2800" dirty="0">
                <a:solidFill>
                  <a:schemeClr val="bg2"/>
                </a:solidFill>
              </a:endParaRPr>
            </a:p>
          </p:txBody>
        </p:sp>
      </p:grpSp>
      <p:sp>
        <p:nvSpPr>
          <p:cNvPr id="5" name="圆角矩形 4"/>
          <p:cNvSpPr/>
          <p:nvPr/>
        </p:nvSpPr>
        <p:spPr>
          <a:xfrm>
            <a:off x="1425868" y="4277265"/>
            <a:ext cx="7716771" cy="2227580"/>
          </a:xfrm>
          <a:prstGeom prst="roundRect">
            <a:avLst>
              <a:gd name="adj" fmla="val 0"/>
            </a:avLst>
          </a:prstGeom>
          <a:noFill/>
          <a:ln>
            <a:noFill/>
          </a:ln>
        </p:spPr>
        <p:txBody>
          <a:bodyPr wrap="square" lIns="91436" tIns="45718" rIns="91436" bIns="4571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l" defTabSz="914400" rtl="0" eaLnBrk="1" fontAlgn="auto" latinLnBrk="0" hangingPunct="1">
              <a:lnSpc>
                <a:spcPct val="130000"/>
              </a:lnSpc>
              <a:spcBef>
                <a:spcPts val="0"/>
              </a:spcBef>
              <a:spcAft>
                <a:spcPts val="0"/>
              </a:spcAft>
              <a:buClrTx/>
              <a:buSzTx/>
              <a:buFontTx/>
              <a:buNone/>
              <a:defRPr/>
            </a:pPr>
            <a:r>
              <a:rPr kumimoji="0" lang="zh-CN"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（1）日常归档、档案归档</a:t>
            </a:r>
            <a:endParaRPr kumimoji="0" lang="zh-CN"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algn="l" defTabSz="914400" rtl="0" eaLnBrk="1" fontAlgn="auto" latinLnBrk="0" hangingPunct="1">
              <a:lnSpc>
                <a:spcPct val="130000"/>
              </a:lnSpc>
              <a:spcBef>
                <a:spcPts val="0"/>
              </a:spcBef>
              <a:spcAft>
                <a:spcPts val="0"/>
              </a:spcAft>
              <a:buClrTx/>
              <a:buSzTx/>
              <a:buFontTx/>
              <a:buNone/>
              <a:defRPr/>
            </a:pPr>
            <a:r>
              <a:rPr kumimoji="0" lang="zh-CN"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（2）反映同一活动主题的图片，应筛选出主要的、有代表性的图片，并连同该次活动报道（文稿）进行归档。</a:t>
            </a:r>
            <a:endParaRPr kumimoji="0" lang="zh-CN"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algn="l" defTabSz="914400" rtl="0" eaLnBrk="1" fontAlgn="auto" latinLnBrk="0" hangingPunct="1">
              <a:lnSpc>
                <a:spcPct val="130000"/>
              </a:lnSpc>
              <a:spcBef>
                <a:spcPts val="0"/>
              </a:spcBef>
              <a:spcAft>
                <a:spcPts val="0"/>
              </a:spcAft>
              <a:buClrTx/>
              <a:buSzTx/>
              <a:buFontTx/>
              <a:buNone/>
              <a:defRPr/>
            </a:pPr>
            <a:r>
              <a:rPr kumimoji="0" lang="zh-CN"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例如：实践第一天调研活动的图片可以包括：前往实践目的地的路途中、到达时间地点的合照、与当地相关人员进行交流等等</a:t>
            </a:r>
            <a:endParaRPr kumimoji="0" lang="zh-CN"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algn="l" defTabSz="914400" rtl="0" eaLnBrk="1" fontAlgn="auto" latinLnBrk="0" hangingPunct="1">
              <a:lnSpc>
                <a:spcPct val="130000"/>
              </a:lnSpc>
              <a:spcBef>
                <a:spcPts val="0"/>
              </a:spcBef>
              <a:spcAft>
                <a:spcPts val="0"/>
              </a:spcAft>
              <a:buClrTx/>
              <a:buSzTx/>
              <a:buFontTx/>
              <a:buNone/>
              <a:defRPr/>
            </a:pPr>
            <a:r>
              <a:rPr kumimoji="0" lang="zh-CN"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（3）</a:t>
            </a:r>
            <a:r>
              <a:rPr lang="zh-CN" noProof="0" dirty="0">
                <a:ln>
                  <a:noFill/>
                </a:ln>
                <a:solidFill>
                  <a:schemeClr val="bg1"/>
                </a:solidFill>
                <a:effectLst/>
                <a:uLnTx/>
                <a:uFillTx/>
                <a:latin typeface="微软雅黑" panose="020B0503020204020204" charset="-122"/>
                <a:ea typeface="微软雅黑" panose="020B0503020204020204" charset="-122"/>
                <a:sym typeface="+mn-ea"/>
              </a:rPr>
              <a:t>规范文件夹的标识</a:t>
            </a:r>
            <a:endParaRPr kumimoji="0" lang="zh-CN"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3408">
        <p14:flip dir="r"/>
      </p:transition>
    </mc:Choice>
    <mc:Fallback>
      <p:transition spd="slow" advTm="34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38"/>
                                        </p:tgtEl>
                                        <p:attrNameLst>
                                          <p:attrName>style.visibility</p:attrName>
                                        </p:attrNameLst>
                                      </p:cBhvr>
                                      <p:to>
                                        <p:strVal val="visible"/>
                                      </p:to>
                                    </p:set>
                                    <p:anim calcmode="lin" valueType="num">
                                      <p:cBhvr>
                                        <p:cTn id="10" dur="500" fill="hold"/>
                                        <p:tgtEl>
                                          <p:spTgt spid="38"/>
                                        </p:tgtEl>
                                        <p:attrNameLst>
                                          <p:attrName>ppt_w</p:attrName>
                                        </p:attrNameLst>
                                      </p:cBhvr>
                                      <p:tavLst>
                                        <p:tav tm="0">
                                          <p:val>
                                            <p:fltVal val="0"/>
                                          </p:val>
                                        </p:tav>
                                        <p:tav tm="100000">
                                          <p:val>
                                            <p:strVal val="#ppt_w"/>
                                          </p:val>
                                        </p:tav>
                                      </p:tavLst>
                                    </p:anim>
                                    <p:anim calcmode="lin" valueType="num">
                                      <p:cBhvr>
                                        <p:cTn id="11" dur="500" fill="hold"/>
                                        <p:tgtEl>
                                          <p:spTgt spid="38"/>
                                        </p:tgtEl>
                                        <p:attrNameLst>
                                          <p:attrName>ppt_h</p:attrName>
                                        </p:attrNameLst>
                                      </p:cBhvr>
                                      <p:tavLst>
                                        <p:tav tm="0">
                                          <p:val>
                                            <p:fltVal val="0"/>
                                          </p:val>
                                        </p:tav>
                                        <p:tav tm="100000">
                                          <p:val>
                                            <p:strVal val="#ppt_h"/>
                                          </p:val>
                                        </p:tav>
                                      </p:tavLst>
                                    </p:anim>
                                    <p:animEffect transition="in" filter="fade">
                                      <p:cBhvr>
                                        <p:cTn id="12" dur="500"/>
                                        <p:tgtEl>
                                          <p:spTgt spid="38"/>
                                        </p:tgtEl>
                                      </p:cBhvr>
                                    </p:animEffect>
                                  </p:childTnLst>
                                </p:cTn>
                              </p:par>
                              <p:par>
                                <p:cTn id="13" presetID="6" presetClass="emph" presetSubtype="0" autoRev="1" fill="hold" grpId="1" nodeType="withEffect">
                                  <p:stCondLst>
                                    <p:cond delay="800"/>
                                  </p:stCondLst>
                                  <p:childTnLst>
                                    <p:animScale>
                                      <p:cBhvr>
                                        <p:cTn id="14" dur="250" fill="hold"/>
                                        <p:tgtEl>
                                          <p:spTgt spid="38"/>
                                        </p:tgtEl>
                                      </p:cBhvr>
                                      <p:by x="115000" y="115000"/>
                                    </p:animScale>
                                  </p:childTnLst>
                                </p:cTn>
                              </p:par>
                              <p:par>
                                <p:cTn id="15" presetID="53" presetClass="entr" presetSubtype="16"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6" presetClass="emph" presetSubtype="0" autoRev="1" fill="hold" nodeType="withEffect">
                                  <p:stCondLst>
                                    <p:cond delay="800"/>
                                  </p:stCondLst>
                                  <p:childTnLst>
                                    <p:animScale>
                                      <p:cBhvr>
                                        <p:cTn id="21" dur="250" fill="hold"/>
                                        <p:tgtEl>
                                          <p:spTgt spid="4"/>
                                        </p:tgtEl>
                                      </p:cBhvr>
                                      <p:by x="115000" y="115000"/>
                                    </p:animScale>
                                  </p:childTnLst>
                                </p:cTn>
                              </p:par>
                              <p:par>
                                <p:cTn id="22" presetID="22" presetClass="entr" presetSubtype="8" fill="hold" grpId="0" nodeType="withEffect">
                                  <p:stCondLst>
                                    <p:cond delay="50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38" grpId="1" bldLvl="0" animBg="1"/>
      <p:bldP spid="24" grpId="0" bldLvl="0" animBg="1"/>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39" name="矩形 177"/>
          <p:cNvSpPr/>
          <p:nvPr/>
        </p:nvSpPr>
        <p:spPr>
          <a:xfrm>
            <a:off x="1542473" y="994756"/>
            <a:ext cx="9316455" cy="4867564"/>
          </a:xfrm>
          <a:custGeom>
            <a:avLst/>
            <a:gdLst>
              <a:gd name="connsiteX0" fmla="*/ 0 w 7877577"/>
              <a:gd name="connsiteY0" fmla="*/ 0 h 6858000"/>
              <a:gd name="connsiteX1" fmla="*/ 7877577 w 7877577"/>
              <a:gd name="connsiteY1" fmla="*/ 0 h 6858000"/>
              <a:gd name="connsiteX2" fmla="*/ 7877577 w 7877577"/>
              <a:gd name="connsiteY2" fmla="*/ 6858000 h 6858000"/>
              <a:gd name="connsiteX3" fmla="*/ 0 w 7877577"/>
              <a:gd name="connsiteY3" fmla="*/ 6858000 h 6858000"/>
              <a:gd name="connsiteX4" fmla="*/ 0 w 7877577"/>
              <a:gd name="connsiteY4" fmla="*/ 0 h 6858000"/>
              <a:gd name="connsiteX0-1" fmla="*/ 3103809 w 10981386"/>
              <a:gd name="connsiteY0-2" fmla="*/ 0 h 6883757"/>
              <a:gd name="connsiteX1-3" fmla="*/ 10981386 w 10981386"/>
              <a:gd name="connsiteY1-4" fmla="*/ 0 h 6883757"/>
              <a:gd name="connsiteX2-5" fmla="*/ 10981386 w 10981386"/>
              <a:gd name="connsiteY2-6" fmla="*/ 6858000 h 6883757"/>
              <a:gd name="connsiteX3-7" fmla="*/ 0 w 10981386"/>
              <a:gd name="connsiteY3-8" fmla="*/ 6883757 h 6883757"/>
              <a:gd name="connsiteX4-9" fmla="*/ 3103809 w 10981386"/>
              <a:gd name="connsiteY4-10" fmla="*/ 0 h 6883757"/>
              <a:gd name="connsiteX0-11" fmla="*/ 3103809 w 10981386"/>
              <a:gd name="connsiteY0-12" fmla="*/ 0 h 6883757"/>
              <a:gd name="connsiteX1-13" fmla="*/ 10981386 w 10981386"/>
              <a:gd name="connsiteY1-14" fmla="*/ 0 h 6883757"/>
              <a:gd name="connsiteX2-15" fmla="*/ 10981386 w 10981386"/>
              <a:gd name="connsiteY2-16" fmla="*/ 6858000 h 6883757"/>
              <a:gd name="connsiteX3-17" fmla="*/ 0 w 10981386"/>
              <a:gd name="connsiteY3-18" fmla="*/ 6883757 h 6883757"/>
              <a:gd name="connsiteX4-19" fmla="*/ 3103809 w 10981386"/>
              <a:gd name="connsiteY4-20" fmla="*/ 0 h 6883757"/>
              <a:gd name="connsiteX0-21" fmla="*/ 4250029 w 10981386"/>
              <a:gd name="connsiteY0-22" fmla="*/ 0 h 6896636"/>
              <a:gd name="connsiteX1-23" fmla="*/ 10981386 w 10981386"/>
              <a:gd name="connsiteY1-24" fmla="*/ 12879 h 6896636"/>
              <a:gd name="connsiteX2-25" fmla="*/ 10981386 w 10981386"/>
              <a:gd name="connsiteY2-26" fmla="*/ 6870879 h 6896636"/>
              <a:gd name="connsiteX3-27" fmla="*/ 0 w 10981386"/>
              <a:gd name="connsiteY3-28" fmla="*/ 6896636 h 6896636"/>
              <a:gd name="connsiteX4-29" fmla="*/ 4250029 w 10981386"/>
              <a:gd name="connsiteY4-30" fmla="*/ 0 h 6896636"/>
              <a:gd name="connsiteX0-31" fmla="*/ 4250029 w 10981386"/>
              <a:gd name="connsiteY0-32" fmla="*/ 0 h 6896636"/>
              <a:gd name="connsiteX1-33" fmla="*/ 10981386 w 10981386"/>
              <a:gd name="connsiteY1-34" fmla="*/ 12879 h 6896636"/>
              <a:gd name="connsiteX2-35" fmla="*/ 10981386 w 10981386"/>
              <a:gd name="connsiteY2-36" fmla="*/ 6870879 h 6896636"/>
              <a:gd name="connsiteX3-37" fmla="*/ 0 w 10981386"/>
              <a:gd name="connsiteY3-38" fmla="*/ 6896636 h 6896636"/>
              <a:gd name="connsiteX4-39" fmla="*/ 4250029 w 10981386"/>
              <a:gd name="connsiteY4-40" fmla="*/ 0 h 6896636"/>
              <a:gd name="connsiteX0-41" fmla="*/ 2730322 w 10981386"/>
              <a:gd name="connsiteY0-42" fmla="*/ 12879 h 6883757"/>
              <a:gd name="connsiteX1-43" fmla="*/ 10981386 w 10981386"/>
              <a:gd name="connsiteY1-44" fmla="*/ 0 h 6883757"/>
              <a:gd name="connsiteX2-45" fmla="*/ 10981386 w 10981386"/>
              <a:gd name="connsiteY2-46" fmla="*/ 6858000 h 6883757"/>
              <a:gd name="connsiteX3-47" fmla="*/ 0 w 10981386"/>
              <a:gd name="connsiteY3-48" fmla="*/ 6883757 h 6883757"/>
              <a:gd name="connsiteX4-49" fmla="*/ 2730322 w 10981386"/>
              <a:gd name="connsiteY4-50" fmla="*/ 12879 h 6883757"/>
              <a:gd name="connsiteX0-51" fmla="*/ 2730322 w 10981386"/>
              <a:gd name="connsiteY0-52" fmla="*/ 12879 h 6883757"/>
              <a:gd name="connsiteX1-53" fmla="*/ 10981386 w 10981386"/>
              <a:gd name="connsiteY1-54" fmla="*/ 0 h 6883757"/>
              <a:gd name="connsiteX2-55" fmla="*/ 10981386 w 10981386"/>
              <a:gd name="connsiteY2-56" fmla="*/ 6858000 h 6883757"/>
              <a:gd name="connsiteX3-57" fmla="*/ 0 w 10981386"/>
              <a:gd name="connsiteY3-58" fmla="*/ 6883757 h 6883757"/>
              <a:gd name="connsiteX4-59" fmla="*/ 2730322 w 10981386"/>
              <a:gd name="connsiteY4-60" fmla="*/ 12879 h 6883757"/>
              <a:gd name="connsiteX0-61" fmla="*/ 3940936 w 12192000"/>
              <a:gd name="connsiteY0-62" fmla="*/ 12879 h 6870878"/>
              <a:gd name="connsiteX1-63" fmla="*/ 12192000 w 12192000"/>
              <a:gd name="connsiteY1-64" fmla="*/ 0 h 6870878"/>
              <a:gd name="connsiteX2-65" fmla="*/ 12192000 w 12192000"/>
              <a:gd name="connsiteY2-66" fmla="*/ 6858000 h 6870878"/>
              <a:gd name="connsiteX3-67" fmla="*/ 0 w 12192000"/>
              <a:gd name="connsiteY3-68" fmla="*/ 6870878 h 6870878"/>
              <a:gd name="connsiteX4-69" fmla="*/ 3940936 w 12192000"/>
              <a:gd name="connsiteY4-70" fmla="*/ 12879 h 6870878"/>
              <a:gd name="connsiteX0-71" fmla="*/ 3902300 w 12192000"/>
              <a:gd name="connsiteY0-72" fmla="*/ 0 h 6870878"/>
              <a:gd name="connsiteX1-73" fmla="*/ 12192000 w 12192000"/>
              <a:gd name="connsiteY1-74" fmla="*/ 0 h 6870878"/>
              <a:gd name="connsiteX2-75" fmla="*/ 12192000 w 12192000"/>
              <a:gd name="connsiteY2-76" fmla="*/ 6858000 h 6870878"/>
              <a:gd name="connsiteX3-77" fmla="*/ 0 w 12192000"/>
              <a:gd name="connsiteY3-78" fmla="*/ 6870878 h 6870878"/>
              <a:gd name="connsiteX4-79" fmla="*/ 3902300 w 12192000"/>
              <a:gd name="connsiteY4-80" fmla="*/ 0 h 68708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6870878">
                <a:moveTo>
                  <a:pt x="3902300" y="0"/>
                </a:moveTo>
                <a:lnTo>
                  <a:pt x="12192000" y="0"/>
                </a:lnTo>
                <a:lnTo>
                  <a:pt x="12192000" y="6858000"/>
                </a:lnTo>
                <a:lnTo>
                  <a:pt x="0" y="6870878"/>
                </a:lnTo>
                <a:cubicBezTo>
                  <a:pt x="4177048" y="5864180"/>
                  <a:pt x="5160137" y="2474890"/>
                  <a:pt x="3902300" y="0"/>
                </a:cubicBezTo>
                <a:close/>
              </a:path>
            </a:pathLst>
          </a:custGeom>
          <a:solidFill>
            <a:schemeClr val="bg1"/>
          </a:solidFill>
          <a:ln>
            <a:noFill/>
          </a:ln>
          <a:effectLst>
            <a:outerShdw blurRad="139700" dist="38100" dir="10800000" algn="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0140" tIns="60070" rIns="120140" bIns="60070" numCol="1" spcCol="0" rtlCol="0" fromWordArt="0" anchor="ctr" anchorCtr="0" forceAA="0" compatLnSpc="1">
            <a:noAutofit/>
          </a:bodyPr>
          <a:lstStyle/>
          <a:p>
            <a:pPr algn="ctr"/>
            <a:endParaRPr lang="zh-CN" altLang="en-US" sz="2365" dirty="0">
              <a:ln w="0"/>
              <a:solidFill>
                <a:schemeClr val="accent1"/>
              </a:solidFill>
              <a:effectLst>
                <a:outerShdw blurRad="38100" dist="25400" dir="5400000" algn="ctr" rotWithShape="0">
                  <a:srgbClr val="6E747A">
                    <a:alpha val="43000"/>
                  </a:srgbClr>
                </a:outerShdw>
              </a:effectLst>
            </a:endParaRPr>
          </a:p>
        </p:txBody>
      </p:sp>
      <p:sp>
        <p:nvSpPr>
          <p:cNvPr id="6" name="椭圆 5"/>
          <p:cNvSpPr/>
          <p:nvPr/>
        </p:nvSpPr>
        <p:spPr>
          <a:xfrm>
            <a:off x="1727199" y="1145309"/>
            <a:ext cx="600364" cy="600364"/>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471890" y="5934364"/>
            <a:ext cx="600364" cy="600364"/>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728363" y="6192982"/>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619345" y="3639127"/>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192000" y="2946400"/>
            <a:ext cx="812800" cy="2641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772660" y="3858260"/>
            <a:ext cx="5869940" cy="706755"/>
          </a:xfrm>
          <a:prstGeom prst="rect">
            <a:avLst/>
          </a:prstGeom>
          <a:noFill/>
        </p:spPr>
        <p:txBody>
          <a:bodyPr wrap="square" rtlCol="0">
            <a:spAutoFit/>
          </a:bodyPr>
          <a:lstStyle/>
          <a:p>
            <a:r>
              <a:rPr lang="zh-CN" altLang="en-US" sz="40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sym typeface="+mn-ea"/>
              </a:rPr>
              <a:t>社会实践选题与立项申报</a:t>
            </a:r>
            <a:endParaRPr lang="zh-CN" altLang="en-US" sz="40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sym typeface="+mn-ea"/>
            </a:endParaRPr>
          </a:p>
        </p:txBody>
      </p:sp>
      <p:sp>
        <p:nvSpPr>
          <p:cNvPr id="37" name="矩形 36"/>
          <p:cNvSpPr/>
          <p:nvPr/>
        </p:nvSpPr>
        <p:spPr>
          <a:xfrm>
            <a:off x="5479083" y="1599029"/>
            <a:ext cx="4568060" cy="1106805"/>
          </a:xfrm>
          <a:prstGeom prst="rect">
            <a:avLst/>
          </a:prstGeom>
        </p:spPr>
        <p:txBody>
          <a:bodyPr wrap="square">
            <a:spAutoFit/>
          </a:bodyPr>
          <a:lstStyle/>
          <a:p>
            <a:r>
              <a:rPr lang="en-US" altLang="zh-CN" sz="6600" b="1" dirty="0">
                <a:latin typeface="Noto Sans S Chinese Light" panose="020B0300000000000000" pitchFamily="34" charset="-122"/>
                <a:ea typeface="Noto Sans S Chinese Light" panose="020B0300000000000000" pitchFamily="34" charset="-122"/>
                <a:sym typeface="微软雅黑" panose="020B0503020204020204" charset="-122"/>
              </a:rPr>
              <a:t>PART  03</a:t>
            </a:r>
            <a:endParaRPr lang="zh-CN" altLang="en-US" sz="6600" dirty="0">
              <a:latin typeface="Noto Sans S Chinese Light" panose="020B0300000000000000" pitchFamily="34" charset="-122"/>
              <a:ea typeface="Noto Sans S Chinese Light" panose="020B0300000000000000" pitchFamily="34" charset="-122"/>
            </a:endParaRPr>
          </a:p>
        </p:txBody>
      </p:sp>
      <p:sp>
        <p:nvSpPr>
          <p:cNvPr id="40" name="椭圆 39"/>
          <p:cNvSpPr/>
          <p:nvPr/>
        </p:nvSpPr>
        <p:spPr>
          <a:xfrm>
            <a:off x="2523548" y="2366817"/>
            <a:ext cx="1257300" cy="1209675"/>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37"/>
          <p:cNvSpPr txBox="1"/>
          <p:nvPr/>
        </p:nvSpPr>
        <p:spPr>
          <a:xfrm>
            <a:off x="2884864" y="2707053"/>
            <a:ext cx="491962" cy="530915"/>
          </a:xfrm>
          <a:prstGeom prst="rect">
            <a:avLst/>
          </a:prstGeom>
          <a:noFill/>
        </p:spPr>
        <p:txBody>
          <a:bodyPr wrap="none" anchor="ctr">
            <a:noAutofit/>
          </a:bodyPr>
          <a:lstStyle/>
          <a:p>
            <a:pPr algn="ctr"/>
            <a:r>
              <a:rPr lang="en-US" altLang="zh-CN" sz="5400" dirty="0">
                <a:solidFill>
                  <a:schemeClr val="tx1">
                    <a:lumMod val="85000"/>
                    <a:lumOff val="15000"/>
                  </a:schemeClr>
                </a:solidFill>
                <a:latin typeface="Noto Sans S Chinese Light" panose="020B0300000000000000" pitchFamily="34" charset="-122"/>
                <a:ea typeface="Noto Sans S Chinese Light" panose="020B0300000000000000" pitchFamily="34" charset="-122"/>
              </a:rPr>
              <a:t>03</a:t>
            </a:r>
            <a:endParaRPr lang="en-US" altLang="zh-CN" sz="5400" dirty="0">
              <a:solidFill>
                <a:schemeClr val="tx1">
                  <a:lumMod val="85000"/>
                  <a:lumOff val="15000"/>
                </a:schemeClr>
              </a:solidFill>
              <a:latin typeface="Noto Sans S Chinese Light" panose="020B0300000000000000" pitchFamily="34" charset="-122"/>
              <a:ea typeface="Noto Sans S Chinese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grpSp>
        <p:nvGrpSpPr>
          <p:cNvPr id="6" name="组合 16"/>
          <p:cNvGrpSpPr/>
          <p:nvPr/>
        </p:nvGrpSpPr>
        <p:grpSpPr bwMode="auto">
          <a:xfrm>
            <a:off x="495300" y="1855470"/>
            <a:ext cx="7443470" cy="2235200"/>
            <a:chOff x="0" y="0"/>
            <a:chExt cx="62103" cy="13970"/>
          </a:xfrm>
        </p:grpSpPr>
        <p:pic>
          <p:nvPicPr>
            <p:cNvPr id="17"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0955" cy="13970"/>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8" y="0"/>
              <a:ext cx="20955" cy="13970"/>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 y="0"/>
              <a:ext cx="20961" cy="139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文本框 2"/>
          <p:cNvSpPr txBox="1"/>
          <p:nvPr/>
        </p:nvSpPr>
        <p:spPr>
          <a:xfrm>
            <a:off x="723265" y="1059815"/>
            <a:ext cx="1219835" cy="483235"/>
          </a:xfrm>
          <a:prstGeom prst="rect">
            <a:avLst/>
          </a:prstGeom>
          <a:noFill/>
        </p:spPr>
        <p:txBody>
          <a:bodyPr wrap="square" rtlCol="0">
            <a:spAutoFit/>
          </a:bodyPr>
          <a:lstStyle/>
          <a:p>
            <a:r>
              <a:rPr lang="zh-CN" sz="2400" b="1" noProof="0" dirty="0">
                <a:ln>
                  <a:noFill/>
                </a:ln>
                <a:solidFill>
                  <a:schemeClr val="bg1"/>
                </a:solidFill>
                <a:effectLst/>
                <a:uLnTx/>
                <a:uFillTx/>
                <a:latin typeface="微软雅黑" panose="020B0503020204020204" charset="-122"/>
                <a:ea typeface="微软雅黑" panose="020B0503020204020204" charset="-122"/>
              </a:rPr>
              <a:t>曝 光</a:t>
            </a:r>
            <a:endParaRPr lang="zh-CN" sz="2400" b="1" noProof="0" dirty="0">
              <a:ln>
                <a:noFill/>
              </a:ln>
              <a:solidFill>
                <a:schemeClr val="bg1"/>
              </a:solidFill>
              <a:effectLst/>
              <a:uLnTx/>
              <a:uFillTx/>
              <a:latin typeface="微软雅黑" panose="020B0503020204020204" charset="-122"/>
              <a:ea typeface="微软雅黑" panose="020B0503020204020204" charset="-122"/>
            </a:endParaRPr>
          </a:p>
        </p:txBody>
      </p:sp>
      <p:pic>
        <p:nvPicPr>
          <p:cNvPr id="12" name="图片 11"/>
          <p:cNvPicPr/>
          <p:nvPr/>
        </p:nvPicPr>
        <p:blipFill>
          <a:blip r:embed="rId4" cstate="print">
            <a:extLst>
              <a:ext uri="{28A0092B-C50C-407E-A947-70E740481C1C}">
                <a14:useLocalDpi xmlns:a14="http://schemas.microsoft.com/office/drawing/2010/main" val="0"/>
              </a:ext>
            </a:extLst>
          </a:blip>
          <a:stretch>
            <a:fillRect/>
          </a:stretch>
        </p:blipFill>
        <p:spPr>
          <a:xfrm>
            <a:off x="8420100" y="1543050"/>
            <a:ext cx="3284220" cy="3180715"/>
          </a:xfrm>
          <a:prstGeom prst="rect">
            <a:avLst/>
          </a:prstGeom>
        </p:spPr>
      </p:pic>
      <p:sp>
        <p:nvSpPr>
          <p:cNvPr id="4" name="文本框 3"/>
          <p:cNvSpPr txBox="1"/>
          <p:nvPr/>
        </p:nvSpPr>
        <p:spPr>
          <a:xfrm>
            <a:off x="8211820" y="774700"/>
            <a:ext cx="1219835" cy="483235"/>
          </a:xfrm>
          <a:prstGeom prst="rect">
            <a:avLst/>
          </a:prstGeom>
          <a:noFill/>
        </p:spPr>
        <p:txBody>
          <a:bodyPr wrap="square" rtlCol="0">
            <a:spAutoFit/>
          </a:bodyPr>
          <a:lstStyle/>
          <a:p>
            <a:r>
              <a:rPr lang="zh-CN" sz="2400" b="1" noProof="0" dirty="0">
                <a:ln>
                  <a:noFill/>
                </a:ln>
                <a:solidFill>
                  <a:schemeClr val="bg1"/>
                </a:solidFill>
                <a:effectLst/>
                <a:uLnTx/>
                <a:uFillTx/>
                <a:latin typeface="微软雅黑" panose="020B0503020204020204" charset="-122"/>
                <a:ea typeface="微软雅黑" panose="020B0503020204020204" charset="-122"/>
              </a:rPr>
              <a:t>对 焦</a:t>
            </a:r>
            <a:endParaRPr lang="zh-CN" sz="2400" b="1" noProof="0" dirty="0">
              <a:ln>
                <a:noFill/>
              </a:ln>
              <a:solidFill>
                <a:schemeClr val="bg1"/>
              </a:solidFill>
              <a:effectLst/>
              <a:uLnTx/>
              <a:uFillTx/>
              <a:latin typeface="微软雅黑" panose="020B0503020204020204" charset="-122"/>
              <a:ea typeface="微软雅黑" panose="020B0503020204020204" charset="-122"/>
            </a:endParaRPr>
          </a:p>
        </p:txBody>
      </p:sp>
      <p:sp>
        <p:nvSpPr>
          <p:cNvPr id="5" name="文本框 4"/>
          <p:cNvSpPr txBox="1"/>
          <p:nvPr/>
        </p:nvSpPr>
        <p:spPr>
          <a:xfrm>
            <a:off x="5108893" y="5564504"/>
            <a:ext cx="2621280" cy="483235"/>
          </a:xfrm>
          <a:prstGeom prst="rect">
            <a:avLst/>
          </a:prstGeom>
          <a:noFill/>
        </p:spPr>
        <p:txBody>
          <a:bodyPr wrap="none" rtlCol="0" anchor="t">
            <a:spAutoFit/>
          </a:bodyPr>
          <a:lstStyle/>
          <a:p>
            <a:r>
              <a:rPr lang="zh-CN" sz="2400" b="1" noProof="0" dirty="0">
                <a:ln>
                  <a:noFill/>
                </a:ln>
                <a:solidFill>
                  <a:schemeClr val="bg1"/>
                </a:solidFill>
                <a:effectLst/>
                <a:uLnTx/>
                <a:uFillTx/>
                <a:latin typeface="微软雅黑" panose="020B0503020204020204" charset="-122"/>
                <a:ea typeface="微软雅黑" panose="020B0503020204020204" charset="-122"/>
                <a:sym typeface="+mn-ea"/>
              </a:rPr>
              <a:t>三分钟构图小技巧</a:t>
            </a:r>
            <a:endParaRPr lang="zh-CN" altLang="en-US"/>
          </a:p>
        </p:txBody>
      </p:sp>
      <p:sp>
        <p:nvSpPr>
          <p:cNvPr id="15" name="Freeform 17">
            <a:hlinkClick r:id="rId5" action="ppaction://hlinkfile"/>
          </p:cNvPr>
          <p:cNvSpPr>
            <a:spLocks noEditPoints="1"/>
          </p:cNvSpPr>
          <p:nvPr/>
        </p:nvSpPr>
        <p:spPr bwMode="auto">
          <a:xfrm>
            <a:off x="5773537" y="4723794"/>
            <a:ext cx="645996" cy="690821"/>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30290" y="339725"/>
            <a:ext cx="5066030" cy="3799840"/>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165" y="340360"/>
            <a:ext cx="5065395" cy="3799205"/>
          </a:xfrm>
          <a:prstGeom prst="rect">
            <a:avLst/>
          </a:prstGeom>
        </p:spPr>
      </p:pic>
      <p:sp>
        <p:nvSpPr>
          <p:cNvPr id="5" name="TextBox 4"/>
          <p:cNvSpPr txBox="1"/>
          <p:nvPr/>
        </p:nvSpPr>
        <p:spPr>
          <a:xfrm>
            <a:off x="3575720" y="4437112"/>
            <a:ext cx="1908212" cy="808990"/>
          </a:xfrm>
          <a:prstGeom prst="rect">
            <a:avLst/>
          </a:prstGeom>
          <a:noFill/>
        </p:spPr>
        <p:txBody>
          <a:bodyPr wrap="square" rtlCol="0">
            <a:spAutoFit/>
          </a:bodyPr>
          <a:lstStyle/>
          <a:p>
            <a:r>
              <a:rPr lang="en-US" altLang="zh-CN" sz="4400" dirty="0"/>
              <a:t>×</a:t>
            </a:r>
            <a:endParaRPr lang="zh-CN" altLang="en-US" sz="4400" dirty="0"/>
          </a:p>
        </p:txBody>
      </p:sp>
      <p:sp>
        <p:nvSpPr>
          <p:cNvPr id="6" name="TextBox 5"/>
          <p:cNvSpPr txBox="1"/>
          <p:nvPr/>
        </p:nvSpPr>
        <p:spPr>
          <a:xfrm>
            <a:off x="7896200" y="4293096"/>
            <a:ext cx="2016224" cy="762000"/>
          </a:xfrm>
          <a:prstGeom prst="rect">
            <a:avLst/>
          </a:prstGeom>
          <a:noFill/>
        </p:spPr>
        <p:txBody>
          <a:bodyPr wrap="square" rtlCol="0">
            <a:spAutoFit/>
          </a:bodyPr>
          <a:lstStyle/>
          <a:p>
            <a:r>
              <a:rPr lang="zh-CN" altLang="en-US" sz="4400" dirty="0"/>
              <a:t>√</a:t>
            </a:r>
            <a:endParaRPr lang="zh-CN" altLang="en-US" sz="4400" dirty="0"/>
          </a:p>
        </p:txBody>
      </p:sp>
      <p:sp>
        <p:nvSpPr>
          <p:cNvPr id="8" name="TextBox 7"/>
          <p:cNvSpPr txBox="1"/>
          <p:nvPr/>
        </p:nvSpPr>
        <p:spPr>
          <a:xfrm>
            <a:off x="1884483" y="5246075"/>
            <a:ext cx="8422906" cy="1280160"/>
          </a:xfrm>
          <a:prstGeom prst="rect">
            <a:avLst/>
          </a:prstGeom>
          <a:noFill/>
        </p:spPr>
        <p:txBody>
          <a:bodyPr wrap="square" rtlCol="0">
            <a:spAutoFit/>
          </a:bodyPr>
          <a:lstStyle/>
          <a:p>
            <a:pPr algn="l">
              <a:lnSpc>
                <a:spcPct val="130000"/>
              </a:lnSpc>
              <a:spcBef>
                <a:spcPts val="0"/>
              </a:spcBef>
              <a:spcAft>
                <a:spcPts val="0"/>
              </a:spcAft>
              <a:buClrTx/>
              <a:buSzTx/>
              <a:buNone/>
              <a:defRPr/>
            </a:pPr>
            <a:r>
              <a:rPr lang="zh-CN" sz="2000" noProof="0" dirty="0">
                <a:ln>
                  <a:noFill/>
                </a:ln>
                <a:solidFill>
                  <a:schemeClr val="bg1"/>
                </a:solidFill>
                <a:effectLst/>
                <a:uLnTx/>
                <a:uFillTx/>
                <a:latin typeface="微软雅黑" panose="020B0503020204020204" charset="-122"/>
                <a:ea typeface="微软雅黑" panose="020B0503020204020204" charset="-122"/>
              </a:rPr>
              <a:t>活动场景拍摄构图分析：</a:t>
            </a:r>
            <a:endParaRPr lang="zh-CN" sz="2000" noProof="0" dirty="0">
              <a:ln>
                <a:noFill/>
              </a:ln>
              <a:solidFill>
                <a:schemeClr val="bg1"/>
              </a:solidFill>
              <a:effectLst/>
              <a:uLnTx/>
              <a:uFillTx/>
              <a:latin typeface="微软雅黑" panose="020B0503020204020204" charset="-122"/>
              <a:ea typeface="微软雅黑" panose="020B0503020204020204" charset="-122"/>
            </a:endParaRPr>
          </a:p>
          <a:p>
            <a:pPr algn="l">
              <a:lnSpc>
                <a:spcPct val="130000"/>
              </a:lnSpc>
              <a:spcBef>
                <a:spcPts val="0"/>
              </a:spcBef>
              <a:spcAft>
                <a:spcPts val="0"/>
              </a:spcAft>
              <a:buClrTx/>
              <a:buSzTx/>
              <a:buNone/>
              <a:defRPr/>
            </a:pPr>
            <a:r>
              <a:rPr lang="zh-CN" sz="2000" noProof="0" dirty="0">
                <a:ln>
                  <a:noFill/>
                </a:ln>
                <a:solidFill>
                  <a:schemeClr val="bg1"/>
                </a:solidFill>
                <a:effectLst/>
                <a:uLnTx/>
                <a:uFillTx/>
                <a:latin typeface="微软雅黑" panose="020B0503020204020204" charset="-122"/>
                <a:ea typeface="微软雅黑" panose="020B0503020204020204" charset="-122"/>
              </a:rPr>
              <a:t>左图构图过满，切画面无重点，人物占据画面1/2以上画面影响观感</a:t>
            </a:r>
            <a:endParaRPr lang="zh-CN" sz="2000" noProof="0" dirty="0">
              <a:ln>
                <a:noFill/>
              </a:ln>
              <a:solidFill>
                <a:schemeClr val="bg1"/>
              </a:solidFill>
              <a:effectLst/>
              <a:uLnTx/>
              <a:uFillTx/>
              <a:latin typeface="微软雅黑" panose="020B0503020204020204" charset="-122"/>
              <a:ea typeface="微软雅黑" panose="020B0503020204020204" charset="-122"/>
            </a:endParaRPr>
          </a:p>
          <a:p>
            <a:pPr algn="l">
              <a:lnSpc>
                <a:spcPct val="130000"/>
              </a:lnSpc>
              <a:spcBef>
                <a:spcPts val="0"/>
              </a:spcBef>
              <a:spcAft>
                <a:spcPts val="0"/>
              </a:spcAft>
              <a:buClrTx/>
              <a:buSzTx/>
              <a:buNone/>
              <a:defRPr/>
            </a:pPr>
            <a:r>
              <a:rPr lang="zh-CN" sz="2000" noProof="0" dirty="0">
                <a:ln>
                  <a:noFill/>
                </a:ln>
                <a:solidFill>
                  <a:schemeClr val="bg1"/>
                </a:solidFill>
                <a:effectLst/>
                <a:uLnTx/>
                <a:uFillTx/>
                <a:latin typeface="微软雅黑" panose="020B0503020204020204" charset="-122"/>
                <a:ea typeface="微软雅黑" panose="020B0503020204020204" charset="-122"/>
              </a:rPr>
              <a:t>右图表现力强，构图满足三分法，且画面丰富而不杂乱形成良好的观感</a:t>
            </a:r>
            <a:endParaRPr lang="zh-CN" sz="2000" noProof="0" dirty="0">
              <a:ln>
                <a:noFill/>
              </a:ln>
              <a:solidFill>
                <a:schemeClr val="bg1"/>
              </a:solidFill>
              <a:effectLst/>
              <a:uLnTx/>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73775" y="401320"/>
            <a:ext cx="5414010" cy="4107815"/>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50" y="397510"/>
            <a:ext cx="5391150" cy="4111625"/>
          </a:xfrm>
          <a:prstGeom prst="rect">
            <a:avLst/>
          </a:prstGeom>
        </p:spPr>
      </p:pic>
      <p:sp>
        <p:nvSpPr>
          <p:cNvPr id="4" name="TextBox 3"/>
          <p:cNvSpPr txBox="1"/>
          <p:nvPr/>
        </p:nvSpPr>
        <p:spPr>
          <a:xfrm>
            <a:off x="2878872" y="4645937"/>
            <a:ext cx="1908212" cy="808990"/>
          </a:xfrm>
          <a:prstGeom prst="rect">
            <a:avLst/>
          </a:prstGeom>
          <a:noFill/>
        </p:spPr>
        <p:txBody>
          <a:bodyPr wrap="square" rtlCol="0">
            <a:spAutoFit/>
          </a:bodyPr>
          <a:lstStyle/>
          <a:p>
            <a:r>
              <a:rPr lang="en-US" altLang="zh-CN" sz="4400" dirty="0"/>
              <a:t>×</a:t>
            </a:r>
            <a:endParaRPr lang="zh-CN" altLang="en-US" sz="4400" dirty="0"/>
          </a:p>
        </p:txBody>
      </p:sp>
      <p:sp>
        <p:nvSpPr>
          <p:cNvPr id="5" name="TextBox 4"/>
          <p:cNvSpPr txBox="1"/>
          <p:nvPr/>
        </p:nvSpPr>
        <p:spPr>
          <a:xfrm>
            <a:off x="8658200" y="4645937"/>
            <a:ext cx="2016224" cy="808990"/>
          </a:xfrm>
          <a:prstGeom prst="rect">
            <a:avLst/>
          </a:prstGeom>
          <a:noFill/>
        </p:spPr>
        <p:txBody>
          <a:bodyPr wrap="square" rtlCol="0">
            <a:spAutoFit/>
          </a:bodyPr>
          <a:lstStyle/>
          <a:p>
            <a:r>
              <a:rPr lang="en-US" altLang="zh-CN" sz="4400" dirty="0"/>
              <a:t>×</a:t>
            </a:r>
            <a:endParaRPr lang="zh-CN" altLang="en-US" sz="4400" dirty="0"/>
          </a:p>
        </p:txBody>
      </p:sp>
      <p:sp>
        <p:nvSpPr>
          <p:cNvPr id="7" name="TextBox 6"/>
          <p:cNvSpPr txBox="1"/>
          <p:nvPr/>
        </p:nvSpPr>
        <p:spPr>
          <a:xfrm>
            <a:off x="2058670" y="5332730"/>
            <a:ext cx="8898255" cy="1280160"/>
          </a:xfrm>
          <a:prstGeom prst="rect">
            <a:avLst/>
          </a:prstGeom>
          <a:noFill/>
        </p:spPr>
        <p:txBody>
          <a:bodyPr wrap="square" rtlCol="0">
            <a:spAutoFit/>
          </a:bodyPr>
          <a:lstStyle/>
          <a:p>
            <a:pPr algn="l">
              <a:lnSpc>
                <a:spcPct val="130000"/>
              </a:lnSpc>
              <a:spcBef>
                <a:spcPts val="0"/>
              </a:spcBef>
              <a:spcAft>
                <a:spcPts val="0"/>
              </a:spcAft>
              <a:buClrTx/>
              <a:buSzTx/>
              <a:buNone/>
              <a:defRPr/>
            </a:pPr>
            <a:r>
              <a:rPr lang="zh-CN" sz="2000" noProof="0" dirty="0">
                <a:ln>
                  <a:noFill/>
                </a:ln>
                <a:solidFill>
                  <a:schemeClr val="bg1"/>
                </a:solidFill>
                <a:effectLst/>
                <a:uLnTx/>
                <a:uFillTx/>
                <a:latin typeface="微软雅黑" panose="020B0503020204020204" charset="-122"/>
                <a:ea typeface="微软雅黑" panose="020B0503020204020204" charset="-122"/>
              </a:rPr>
              <a:t>新闻摄影画面色彩分析：</a:t>
            </a:r>
            <a:endParaRPr lang="zh-CN" sz="2000" noProof="0" dirty="0">
              <a:ln>
                <a:noFill/>
              </a:ln>
              <a:solidFill>
                <a:schemeClr val="bg1"/>
              </a:solidFill>
              <a:effectLst/>
              <a:uLnTx/>
              <a:uFillTx/>
              <a:latin typeface="微软雅黑" panose="020B0503020204020204" charset="-122"/>
              <a:ea typeface="微软雅黑" panose="020B0503020204020204" charset="-122"/>
            </a:endParaRPr>
          </a:p>
          <a:p>
            <a:pPr algn="l">
              <a:lnSpc>
                <a:spcPct val="130000"/>
              </a:lnSpc>
              <a:spcBef>
                <a:spcPts val="0"/>
              </a:spcBef>
              <a:spcAft>
                <a:spcPts val="0"/>
              </a:spcAft>
              <a:buClrTx/>
              <a:buSzTx/>
              <a:buNone/>
              <a:defRPr/>
            </a:pPr>
            <a:r>
              <a:rPr lang="zh-CN" sz="2000" noProof="0" dirty="0">
                <a:ln>
                  <a:noFill/>
                </a:ln>
                <a:solidFill>
                  <a:schemeClr val="bg1"/>
                </a:solidFill>
                <a:effectLst/>
                <a:uLnTx/>
                <a:uFillTx/>
                <a:latin typeface="微软雅黑" panose="020B0503020204020204" charset="-122"/>
                <a:ea typeface="微软雅黑" panose="020B0503020204020204" charset="-122"/>
              </a:rPr>
              <a:t>左图构图过满导致画面中蓝色过于突兀，色彩差别过大，观感较差</a:t>
            </a:r>
            <a:endParaRPr lang="zh-CN" sz="2000" noProof="0" dirty="0">
              <a:ln>
                <a:noFill/>
              </a:ln>
              <a:solidFill>
                <a:schemeClr val="bg1"/>
              </a:solidFill>
              <a:effectLst/>
              <a:uLnTx/>
              <a:uFillTx/>
              <a:latin typeface="微软雅黑" panose="020B0503020204020204" charset="-122"/>
              <a:ea typeface="微软雅黑" panose="020B0503020204020204" charset="-122"/>
            </a:endParaRPr>
          </a:p>
          <a:p>
            <a:pPr algn="l">
              <a:lnSpc>
                <a:spcPct val="130000"/>
              </a:lnSpc>
              <a:spcBef>
                <a:spcPts val="0"/>
              </a:spcBef>
              <a:spcAft>
                <a:spcPts val="0"/>
              </a:spcAft>
              <a:buClrTx/>
              <a:buSzTx/>
              <a:buNone/>
              <a:defRPr/>
            </a:pPr>
            <a:r>
              <a:rPr lang="zh-CN" sz="2000" noProof="0" dirty="0">
                <a:ln>
                  <a:noFill/>
                </a:ln>
                <a:solidFill>
                  <a:schemeClr val="bg1"/>
                </a:solidFill>
                <a:effectLst/>
                <a:uLnTx/>
                <a:uFillTx/>
                <a:latin typeface="微软雅黑" panose="020B0503020204020204" charset="-122"/>
                <a:ea typeface="微软雅黑" panose="020B0503020204020204" charset="-122"/>
              </a:rPr>
              <a:t>右图构图合理但亮度过低，明暗对比过大，暗部曝光不足，画面不够清晰</a:t>
            </a:r>
            <a:endParaRPr lang="zh-CN" sz="2000" noProof="0" dirty="0">
              <a:ln>
                <a:noFill/>
              </a:ln>
              <a:solidFill>
                <a:schemeClr val="bg1"/>
              </a:solidFill>
              <a:effectLst/>
              <a:uLnTx/>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67755" y="399415"/>
            <a:ext cx="5575300" cy="418147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65" y="400050"/>
            <a:ext cx="5584190" cy="4188460"/>
          </a:xfrm>
          <a:prstGeom prst="rect">
            <a:avLst/>
          </a:prstGeom>
        </p:spPr>
      </p:pic>
      <p:sp>
        <p:nvSpPr>
          <p:cNvPr id="4" name="TextBox 3"/>
          <p:cNvSpPr txBox="1"/>
          <p:nvPr/>
        </p:nvSpPr>
        <p:spPr>
          <a:xfrm>
            <a:off x="3215680" y="4677816"/>
            <a:ext cx="2016224" cy="762000"/>
          </a:xfrm>
          <a:prstGeom prst="rect">
            <a:avLst/>
          </a:prstGeom>
          <a:noFill/>
        </p:spPr>
        <p:txBody>
          <a:bodyPr wrap="square" rtlCol="0">
            <a:spAutoFit/>
          </a:bodyPr>
          <a:lstStyle/>
          <a:p>
            <a:r>
              <a:rPr lang="zh-CN" altLang="en-US" sz="4400" dirty="0"/>
              <a:t>√</a:t>
            </a:r>
            <a:endParaRPr lang="zh-CN" altLang="en-US" sz="4400" dirty="0"/>
          </a:p>
        </p:txBody>
      </p:sp>
      <p:sp>
        <p:nvSpPr>
          <p:cNvPr id="5" name="TextBox 4"/>
          <p:cNvSpPr txBox="1"/>
          <p:nvPr/>
        </p:nvSpPr>
        <p:spPr>
          <a:xfrm>
            <a:off x="8040216" y="4677816"/>
            <a:ext cx="1908212" cy="808990"/>
          </a:xfrm>
          <a:prstGeom prst="rect">
            <a:avLst/>
          </a:prstGeom>
          <a:noFill/>
        </p:spPr>
        <p:txBody>
          <a:bodyPr wrap="square" rtlCol="0">
            <a:spAutoFit/>
          </a:bodyPr>
          <a:lstStyle/>
          <a:p>
            <a:r>
              <a:rPr lang="en-US" altLang="zh-CN" sz="4400" dirty="0"/>
              <a:t>×</a:t>
            </a:r>
            <a:endParaRPr lang="zh-CN" altLang="en-US" sz="4400" dirty="0"/>
          </a:p>
        </p:txBody>
      </p:sp>
      <p:sp>
        <p:nvSpPr>
          <p:cNvPr id="6" name="TextBox 5"/>
          <p:cNvSpPr txBox="1"/>
          <p:nvPr/>
        </p:nvSpPr>
        <p:spPr>
          <a:xfrm>
            <a:off x="2132737" y="5440272"/>
            <a:ext cx="8352928" cy="1280160"/>
          </a:xfrm>
          <a:prstGeom prst="rect">
            <a:avLst/>
          </a:prstGeom>
          <a:noFill/>
        </p:spPr>
        <p:txBody>
          <a:bodyPr wrap="square" rtlCol="0">
            <a:spAutoFit/>
          </a:bodyPr>
          <a:lstStyle/>
          <a:p>
            <a:pPr algn="l">
              <a:lnSpc>
                <a:spcPct val="130000"/>
              </a:lnSpc>
              <a:spcBef>
                <a:spcPts val="0"/>
              </a:spcBef>
              <a:spcAft>
                <a:spcPts val="0"/>
              </a:spcAft>
              <a:buClrTx/>
              <a:buSzTx/>
              <a:buNone/>
              <a:defRPr/>
            </a:pPr>
            <a:r>
              <a:rPr lang="zh-CN" sz="2000" noProof="0" dirty="0">
                <a:ln>
                  <a:noFill/>
                </a:ln>
                <a:solidFill>
                  <a:schemeClr val="bg1"/>
                </a:solidFill>
                <a:effectLst/>
                <a:uLnTx/>
                <a:uFillTx/>
                <a:latin typeface="微软雅黑" panose="020B0503020204020204" charset="-122"/>
                <a:ea typeface="微软雅黑" panose="020B0503020204020204" charset="-122"/>
              </a:rPr>
              <a:t>新闻摄影信息表达分析：</a:t>
            </a:r>
            <a:endParaRPr lang="zh-CN" sz="2000" noProof="0" dirty="0">
              <a:ln>
                <a:noFill/>
              </a:ln>
              <a:solidFill>
                <a:schemeClr val="bg1"/>
              </a:solidFill>
              <a:effectLst/>
              <a:uLnTx/>
              <a:uFillTx/>
              <a:latin typeface="微软雅黑" panose="020B0503020204020204" charset="-122"/>
              <a:ea typeface="微软雅黑" panose="020B0503020204020204" charset="-122"/>
            </a:endParaRPr>
          </a:p>
          <a:p>
            <a:pPr algn="l">
              <a:lnSpc>
                <a:spcPct val="130000"/>
              </a:lnSpc>
              <a:spcBef>
                <a:spcPts val="0"/>
              </a:spcBef>
              <a:spcAft>
                <a:spcPts val="0"/>
              </a:spcAft>
              <a:buClrTx/>
              <a:buSzTx/>
              <a:buNone/>
              <a:defRPr/>
            </a:pPr>
            <a:r>
              <a:rPr lang="zh-CN" sz="2000" noProof="0" dirty="0">
                <a:ln>
                  <a:noFill/>
                </a:ln>
                <a:solidFill>
                  <a:schemeClr val="bg1"/>
                </a:solidFill>
                <a:effectLst/>
                <a:uLnTx/>
                <a:uFillTx/>
                <a:latin typeface="微软雅黑" panose="020B0503020204020204" charset="-122"/>
                <a:ea typeface="微软雅黑" panose="020B0503020204020204" charset="-122"/>
              </a:rPr>
              <a:t>左图信息明确，构图得当，画面干净，要点突出，且曝光合适配色合理</a:t>
            </a:r>
            <a:endParaRPr lang="zh-CN" sz="2000" noProof="0" dirty="0">
              <a:ln>
                <a:noFill/>
              </a:ln>
              <a:solidFill>
                <a:schemeClr val="bg1"/>
              </a:solidFill>
              <a:effectLst/>
              <a:uLnTx/>
              <a:uFillTx/>
              <a:latin typeface="微软雅黑" panose="020B0503020204020204" charset="-122"/>
              <a:ea typeface="微软雅黑" panose="020B0503020204020204" charset="-122"/>
            </a:endParaRPr>
          </a:p>
          <a:p>
            <a:pPr algn="l">
              <a:lnSpc>
                <a:spcPct val="130000"/>
              </a:lnSpc>
              <a:spcBef>
                <a:spcPts val="0"/>
              </a:spcBef>
              <a:spcAft>
                <a:spcPts val="0"/>
              </a:spcAft>
              <a:buClrTx/>
              <a:buSzTx/>
              <a:buNone/>
              <a:defRPr/>
            </a:pPr>
            <a:r>
              <a:rPr lang="zh-CN" sz="2000" noProof="0" dirty="0">
                <a:ln>
                  <a:noFill/>
                </a:ln>
                <a:solidFill>
                  <a:schemeClr val="bg1"/>
                </a:solidFill>
                <a:effectLst/>
                <a:uLnTx/>
                <a:uFillTx/>
                <a:latin typeface="微软雅黑" panose="020B0503020204020204" charset="-122"/>
                <a:ea typeface="微软雅黑" panose="020B0503020204020204" charset="-122"/>
              </a:rPr>
              <a:t>右图缺乏对信息的阐释，画面亮度过低，整体观感较差</a:t>
            </a:r>
            <a:endParaRPr lang="zh-CN" sz="2000" noProof="0" dirty="0">
              <a:ln>
                <a:noFill/>
              </a:ln>
              <a:solidFill>
                <a:schemeClr val="bg1"/>
              </a:solidFill>
              <a:effectLst/>
              <a:uLnTx/>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1" name="文本框 20"/>
          <p:cNvSpPr txBox="1"/>
          <p:nvPr/>
        </p:nvSpPr>
        <p:spPr>
          <a:xfrm>
            <a:off x="550923" y="4266493"/>
            <a:ext cx="2347544" cy="1463040"/>
          </a:xfrm>
          <a:prstGeom prst="rect">
            <a:avLst/>
          </a:prstGeom>
          <a:noFill/>
        </p:spPr>
        <p:txBody>
          <a:bodyPr wrap="square" rtlCol="0">
            <a:spAutoFit/>
          </a:bodyPr>
          <a:lstStyle/>
          <a:p>
            <a:pPr algn="ctr">
              <a:lnSpc>
                <a:spcPct val="125000"/>
              </a:lnSpc>
            </a:pPr>
            <a:r>
              <a:rPr lang="zh-CN" altLang="en-US" dirty="0">
                <a:sym typeface="+mn-ea"/>
              </a:rPr>
              <a:t>标题</a:t>
            </a:r>
            <a:r>
              <a:rPr lang="en-US" altLang="zh-CN" dirty="0">
                <a:sym typeface="+mn-ea"/>
              </a:rPr>
              <a:t>——</a:t>
            </a:r>
            <a:r>
              <a:rPr lang="zh-CN" altLang="en-US" dirty="0">
                <a:sym typeface="+mn-ea"/>
              </a:rPr>
              <a:t>最吸引</a:t>
            </a:r>
            <a:endParaRPr lang="zh-CN" altLang="en-US" dirty="0"/>
          </a:p>
          <a:p>
            <a:pPr algn="ctr">
              <a:lnSpc>
                <a:spcPct val="125000"/>
              </a:lnSpc>
            </a:pPr>
            <a:r>
              <a:rPr lang="zh-CN" altLang="en-US" dirty="0">
                <a:sym typeface="+mn-ea"/>
              </a:rPr>
              <a:t>开头</a:t>
            </a:r>
            <a:r>
              <a:rPr lang="en-US" altLang="zh-CN" dirty="0">
                <a:sym typeface="+mn-ea"/>
              </a:rPr>
              <a:t>——</a:t>
            </a:r>
            <a:r>
              <a:rPr lang="zh-CN" altLang="en-US" dirty="0">
                <a:sym typeface="+mn-ea"/>
              </a:rPr>
              <a:t>最重要</a:t>
            </a:r>
            <a:endParaRPr lang="zh-CN" altLang="en-US" dirty="0"/>
          </a:p>
          <a:p>
            <a:pPr algn="ctr">
              <a:lnSpc>
                <a:spcPct val="125000"/>
              </a:lnSpc>
            </a:pPr>
            <a:r>
              <a:rPr lang="zh-CN" altLang="en-US" dirty="0">
                <a:sym typeface="+mn-ea"/>
              </a:rPr>
              <a:t>躯干</a:t>
            </a:r>
            <a:r>
              <a:rPr lang="en-US" altLang="zh-CN" dirty="0">
                <a:sym typeface="+mn-ea"/>
              </a:rPr>
              <a:t>——</a:t>
            </a:r>
            <a:r>
              <a:rPr lang="zh-CN" altLang="en-US" dirty="0">
                <a:sym typeface="+mn-ea"/>
              </a:rPr>
              <a:t>最精彩</a:t>
            </a:r>
            <a:endParaRPr lang="zh-CN" altLang="en-US" dirty="0"/>
          </a:p>
          <a:p>
            <a:pPr algn="ctr">
              <a:lnSpc>
                <a:spcPct val="125000"/>
              </a:lnSpc>
            </a:pPr>
            <a:r>
              <a:rPr lang="zh-CN" altLang="en-US" dirty="0">
                <a:sym typeface="+mn-ea"/>
              </a:rPr>
              <a:t>结尾</a:t>
            </a:r>
            <a:r>
              <a:rPr lang="en-US" altLang="zh-CN" dirty="0">
                <a:sym typeface="+mn-ea"/>
              </a:rPr>
              <a:t>——</a:t>
            </a:r>
            <a:r>
              <a:rPr lang="zh-CN" altLang="en-US" dirty="0">
                <a:sym typeface="+mn-ea"/>
              </a:rPr>
              <a:t>最挑战</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3009900" y="4266565"/>
            <a:ext cx="2132965" cy="1463040"/>
          </a:xfrm>
          <a:prstGeom prst="rect">
            <a:avLst/>
          </a:prstGeom>
          <a:noFill/>
        </p:spPr>
        <p:txBody>
          <a:bodyPr wrap="square" rtlCol="0">
            <a:spAutoFit/>
          </a:bodyPr>
          <a:lstStyle/>
          <a:p>
            <a:pPr marL="342900" indent="-342900" algn="l">
              <a:lnSpc>
                <a:spcPct val="125000"/>
              </a:lnSpc>
              <a:buFont typeface="+mj-ea"/>
              <a:buAutoNum type="circleNumDbPlain"/>
            </a:pPr>
            <a:r>
              <a:rPr lang="zh-CN" altLang="zh-CN" dirty="0">
                <a:sym typeface="+mn-ea"/>
              </a:rPr>
              <a:t>备好录音设备</a:t>
            </a:r>
            <a:endParaRPr lang="zh-CN" altLang="zh-CN" dirty="0"/>
          </a:p>
          <a:p>
            <a:pPr marL="342900" indent="-342900" algn="l">
              <a:lnSpc>
                <a:spcPct val="125000"/>
              </a:lnSpc>
              <a:buFont typeface="+mj-ea"/>
              <a:buAutoNum type="circleNumDbPlain"/>
            </a:pPr>
            <a:r>
              <a:rPr lang="zh-CN" altLang="zh-CN" dirty="0">
                <a:sym typeface="+mn-ea"/>
              </a:rPr>
              <a:t>提前确定内容</a:t>
            </a:r>
            <a:endParaRPr lang="zh-CN" altLang="zh-CN" dirty="0"/>
          </a:p>
          <a:p>
            <a:pPr marL="342900" indent="-342900" algn="l">
              <a:lnSpc>
                <a:spcPct val="125000"/>
              </a:lnSpc>
              <a:buFont typeface="+mj-ea"/>
              <a:buAutoNum type="circleNumDbPlain"/>
            </a:pPr>
            <a:r>
              <a:rPr lang="zh-CN" altLang="zh-CN" dirty="0">
                <a:sym typeface="+mn-ea"/>
              </a:rPr>
              <a:t>获取相关负责人联系方式</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5258435" y="4207510"/>
            <a:ext cx="2317750" cy="2148840"/>
          </a:xfrm>
          <a:prstGeom prst="rect">
            <a:avLst/>
          </a:prstGeom>
          <a:noFill/>
        </p:spPr>
        <p:txBody>
          <a:bodyPr wrap="square" rtlCol="0">
            <a:spAutoFit/>
          </a:bodyPr>
          <a:lstStyle/>
          <a:p>
            <a:pPr marL="342900" indent="-342900" algn="l">
              <a:lnSpc>
                <a:spcPct val="125000"/>
              </a:lnSpc>
              <a:buFont typeface="+mj-ea"/>
              <a:buAutoNum type="circleNumDbPlain"/>
            </a:pPr>
            <a:r>
              <a:rPr lang="zh-CN" altLang="zh-CN" dirty="0">
                <a:sym typeface="+mn-ea"/>
              </a:rPr>
              <a:t>如何开头</a:t>
            </a:r>
            <a:endParaRPr lang="zh-CN" altLang="zh-CN" dirty="0"/>
          </a:p>
          <a:p>
            <a:pPr indent="0" algn="l">
              <a:lnSpc>
                <a:spcPct val="125000"/>
              </a:lnSpc>
              <a:buFont typeface="+mj-ea"/>
              <a:buNone/>
            </a:pPr>
            <a:r>
              <a:rPr lang="zh-CN" altLang="zh-CN" dirty="0">
                <a:sym typeface="+mn-ea"/>
              </a:rPr>
              <a:t>（时间、地点、主要调研对象、调研目的）</a:t>
            </a:r>
            <a:endParaRPr lang="en-US" altLang="zh-CN" dirty="0"/>
          </a:p>
          <a:p>
            <a:pPr indent="0" algn="l">
              <a:lnSpc>
                <a:spcPct val="125000"/>
              </a:lnSpc>
              <a:buFont typeface="+mj-ea"/>
              <a:buNone/>
            </a:pPr>
            <a:r>
              <a:rPr lang="zh-CN" altLang="zh-CN" dirty="0">
                <a:sym typeface="+mn-ea"/>
              </a:rPr>
              <a:t>②  躯干怎么写</a:t>
            </a:r>
            <a:endParaRPr lang="zh-CN" altLang="zh-CN" dirty="0"/>
          </a:p>
          <a:p>
            <a:pPr indent="0" algn="l">
              <a:lnSpc>
                <a:spcPct val="125000"/>
              </a:lnSpc>
              <a:buFont typeface="+mj-ea"/>
              <a:buNone/>
            </a:pPr>
            <a:r>
              <a:rPr lang="zh-CN" altLang="zh-CN" dirty="0">
                <a:sym typeface="+mn-ea"/>
              </a:rPr>
              <a:t>（高科技记账式；亮点摘取回顾式）</a:t>
            </a:r>
            <a:endParaRPr lang="zh-CN" altLang="en-US"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7803777" y="4314118"/>
            <a:ext cx="2347544" cy="1120140"/>
          </a:xfrm>
          <a:prstGeom prst="rect">
            <a:avLst/>
          </a:prstGeom>
          <a:noFill/>
        </p:spPr>
        <p:txBody>
          <a:bodyPr wrap="square" rtlCol="0">
            <a:spAutoFit/>
          </a:bodyPr>
          <a:lstStyle/>
          <a:p>
            <a:pPr marL="342900" indent="-342900" algn="l">
              <a:lnSpc>
                <a:spcPct val="125000"/>
              </a:lnSpc>
              <a:buFont typeface="+mj-ea"/>
              <a:buAutoNum type="circleNumDbPlain"/>
            </a:pPr>
            <a:r>
              <a:rPr lang="zh-CN" altLang="zh-CN" dirty="0">
                <a:sym typeface="+mn-ea"/>
              </a:rPr>
              <a:t>常规的串联词</a:t>
            </a:r>
            <a:endParaRPr lang="zh-CN" altLang="zh-CN" dirty="0"/>
          </a:p>
          <a:p>
            <a:pPr marL="342900" indent="-342900" algn="l">
              <a:lnSpc>
                <a:spcPct val="125000"/>
              </a:lnSpc>
              <a:buFont typeface="+mj-ea"/>
              <a:buAutoNum type="circleNumDbPlain"/>
            </a:pPr>
            <a:r>
              <a:rPr lang="zh-CN" altLang="zh-CN" dirty="0">
                <a:sym typeface="+mn-ea"/>
              </a:rPr>
              <a:t>长短句变换</a:t>
            </a:r>
            <a:endParaRPr lang="zh-CN" altLang="zh-CN" dirty="0">
              <a:sym typeface="+mn-ea"/>
            </a:endParaRPr>
          </a:p>
          <a:p>
            <a:pPr marL="342900" indent="-342900" algn="l">
              <a:lnSpc>
                <a:spcPct val="125000"/>
              </a:lnSpc>
              <a:buFont typeface="+mj-ea"/>
              <a:buAutoNum type="circleNumDbPlain"/>
            </a:pPr>
            <a:r>
              <a:rPr lang="zh-CN" altLang="zh-CN" dirty="0">
                <a:sym typeface="+mn-ea"/>
              </a:rPr>
              <a:t>主语变化</a:t>
            </a:r>
            <a:endParaRPr lang="zh-CN" altLang="en-US"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440213" y="3608613"/>
            <a:ext cx="2570234" cy="483235"/>
          </a:xfrm>
          <a:prstGeom prst="rect">
            <a:avLst/>
          </a:prstGeom>
          <a:noFill/>
        </p:spPr>
        <p:txBody>
          <a:bodyPr wrap="square" rtlCol="0">
            <a:spAutoFit/>
          </a:bodyPr>
          <a:lstStyle/>
          <a:p>
            <a:pPr algn="ctr"/>
            <a:r>
              <a:rPr lang="en-US" altLang="zh-CN" sz="2400" b="1" dirty="0">
                <a:solidFill>
                  <a:schemeClr val="accent1"/>
                </a:solidFill>
                <a:latin typeface="Times New Roman" panose="02020603050405020304" pitchFamily="18" charset="0"/>
                <a:cs typeface="Times New Roman" panose="02020603050405020304" pitchFamily="18" charset="0"/>
              </a:rPr>
              <a:t>1.</a:t>
            </a:r>
            <a:r>
              <a:rPr lang="zh-CN" altLang="en-US" sz="2400" b="1" dirty="0">
                <a:solidFill>
                  <a:schemeClr val="accent1"/>
                </a:solidFill>
                <a:latin typeface="Times New Roman" panose="02020603050405020304" pitchFamily="18" charset="0"/>
                <a:cs typeface="Times New Roman" panose="02020603050405020304" pitchFamily="18" charset="0"/>
              </a:rPr>
              <a:t>基本知识</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26" name="文本框 25"/>
          <p:cNvSpPr txBox="1"/>
          <p:nvPr/>
        </p:nvSpPr>
        <p:spPr>
          <a:xfrm>
            <a:off x="2785441" y="3608613"/>
            <a:ext cx="2570234" cy="483235"/>
          </a:xfrm>
          <a:prstGeom prst="rect">
            <a:avLst/>
          </a:prstGeom>
          <a:noFill/>
        </p:spPr>
        <p:txBody>
          <a:bodyPr wrap="square" rtlCol="0">
            <a:spAutoFit/>
          </a:bodyPr>
          <a:lstStyle/>
          <a:p>
            <a:pPr algn="ctr"/>
            <a:r>
              <a:rPr lang="en-US" altLang="zh-CN" sz="2400" b="1" dirty="0">
                <a:solidFill>
                  <a:schemeClr val="accent1"/>
                </a:solidFill>
                <a:latin typeface="Times New Roman" panose="02020603050405020304" pitchFamily="18" charset="0"/>
                <a:cs typeface="Times New Roman" panose="02020603050405020304" pitchFamily="18" charset="0"/>
              </a:rPr>
              <a:t>2.</a:t>
            </a:r>
            <a:r>
              <a:rPr lang="zh-CN" altLang="en-US" sz="2400" b="1" dirty="0">
                <a:solidFill>
                  <a:schemeClr val="accent1"/>
                </a:solidFill>
                <a:latin typeface="Times New Roman" panose="02020603050405020304" pitchFamily="18" charset="0"/>
                <a:cs typeface="Times New Roman" panose="02020603050405020304" pitchFamily="18" charset="0"/>
              </a:rPr>
              <a:t>准备工作</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5141464" y="3608613"/>
            <a:ext cx="2570234" cy="483235"/>
          </a:xfrm>
          <a:prstGeom prst="rect">
            <a:avLst/>
          </a:prstGeom>
          <a:noFill/>
        </p:spPr>
        <p:txBody>
          <a:bodyPr wrap="square" rtlCol="0">
            <a:spAutoFit/>
          </a:bodyPr>
          <a:lstStyle/>
          <a:p>
            <a:pPr algn="ctr"/>
            <a:r>
              <a:rPr lang="en-US" altLang="zh-CN" sz="2400" b="1" dirty="0">
                <a:solidFill>
                  <a:schemeClr val="accent1"/>
                </a:solidFill>
                <a:latin typeface="Times New Roman" panose="02020603050405020304" pitchFamily="18" charset="0"/>
                <a:cs typeface="Times New Roman" panose="02020603050405020304" pitchFamily="18" charset="0"/>
              </a:rPr>
              <a:t>3.</a:t>
            </a:r>
            <a:r>
              <a:rPr lang="zh-CN" altLang="en-US" sz="2400" b="1" dirty="0">
                <a:solidFill>
                  <a:schemeClr val="accent1"/>
                </a:solidFill>
                <a:latin typeface="Times New Roman" panose="02020603050405020304" pitchFamily="18" charset="0"/>
                <a:cs typeface="Times New Roman" panose="02020603050405020304" pitchFamily="18" charset="0"/>
              </a:rPr>
              <a:t>内容组织</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28" name="文本框 27"/>
          <p:cNvSpPr txBox="1"/>
          <p:nvPr/>
        </p:nvSpPr>
        <p:spPr>
          <a:xfrm>
            <a:off x="7322862" y="3608613"/>
            <a:ext cx="2570234" cy="483235"/>
          </a:xfrm>
          <a:prstGeom prst="rect">
            <a:avLst/>
          </a:prstGeom>
          <a:noFill/>
        </p:spPr>
        <p:txBody>
          <a:bodyPr wrap="square" rtlCol="0">
            <a:spAutoFit/>
          </a:bodyPr>
          <a:lstStyle/>
          <a:p>
            <a:pPr algn="ctr"/>
            <a:r>
              <a:rPr lang="en-US" altLang="zh-CN" sz="2400" b="1" dirty="0">
                <a:solidFill>
                  <a:schemeClr val="accent1"/>
                </a:solidFill>
                <a:latin typeface="Times New Roman" panose="02020603050405020304" pitchFamily="18" charset="0"/>
                <a:cs typeface="Times New Roman" panose="02020603050405020304" pitchFamily="18" charset="0"/>
              </a:rPr>
              <a:t>4.</a:t>
            </a:r>
            <a:r>
              <a:rPr lang="zh-CN" altLang="en-US" sz="2400" b="1" dirty="0">
                <a:solidFill>
                  <a:schemeClr val="accent1"/>
                </a:solidFill>
                <a:latin typeface="Times New Roman" panose="02020603050405020304" pitchFamily="18" charset="0"/>
                <a:cs typeface="Times New Roman" panose="02020603050405020304" pitchFamily="18" charset="0"/>
              </a:rPr>
              <a:t>行文技巧</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29" name="同心圆 28"/>
          <p:cNvSpPr/>
          <p:nvPr/>
        </p:nvSpPr>
        <p:spPr>
          <a:xfrm>
            <a:off x="944880" y="1836420"/>
            <a:ext cx="1431290" cy="1471930"/>
          </a:xfrm>
          <a:prstGeom prst="donut">
            <a:avLst>
              <a:gd name="adj" fmla="val 4503"/>
            </a:avLst>
          </a:prstGeom>
          <a:solidFill>
            <a:srgbClr val="3C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空心弧 29"/>
          <p:cNvSpPr/>
          <p:nvPr/>
        </p:nvSpPr>
        <p:spPr>
          <a:xfrm rot="10800000" flipV="1">
            <a:off x="696595" y="1746885"/>
            <a:ext cx="1927860" cy="2137410"/>
          </a:xfrm>
          <a:prstGeom prst="blockArc">
            <a:avLst>
              <a:gd name="adj1" fmla="val 12542767"/>
              <a:gd name="adj2" fmla="val 16200000"/>
              <a:gd name="adj3" fmla="val 12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p:cNvSpPr txBox="1"/>
          <p:nvPr/>
        </p:nvSpPr>
        <p:spPr>
          <a:xfrm>
            <a:off x="722022" y="2222118"/>
            <a:ext cx="2063766" cy="701040"/>
          </a:xfrm>
          <a:prstGeom prst="rect">
            <a:avLst/>
          </a:prstGeom>
          <a:noFill/>
        </p:spPr>
        <p:txBody>
          <a:bodyPr wrap="square" rtlCol="0">
            <a:spAutoFit/>
          </a:bodyPr>
          <a:lstStyle/>
          <a:p>
            <a:pPr algn="ctr"/>
            <a:r>
              <a:rPr lang="en-US" altLang="zh-CN" sz="4000" b="1" dirty="0">
                <a:solidFill>
                  <a:schemeClr val="accent1"/>
                </a:solidFill>
                <a:latin typeface="Times New Roman" panose="02020603050405020304" pitchFamily="18" charset="0"/>
                <a:cs typeface="Times New Roman" panose="02020603050405020304" pitchFamily="18" charset="0"/>
              </a:rPr>
              <a:t>20</a:t>
            </a:r>
            <a:r>
              <a:rPr lang="en-US" altLang="zh-CN" sz="3200" b="1" dirty="0">
                <a:solidFill>
                  <a:schemeClr val="accent1"/>
                </a:solidFill>
                <a:latin typeface="Times New Roman" panose="02020603050405020304" pitchFamily="18" charset="0"/>
                <a:cs typeface="Times New Roman" panose="02020603050405020304" pitchFamily="18" charset="0"/>
              </a:rPr>
              <a:t>%</a:t>
            </a:r>
            <a:endParaRPr lang="en-US" altLang="zh-CN" sz="3200" b="1" dirty="0">
              <a:solidFill>
                <a:schemeClr val="accent1"/>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2944060" y="2102103"/>
            <a:ext cx="2063766" cy="762000"/>
          </a:xfrm>
          <a:prstGeom prst="rect">
            <a:avLst/>
          </a:prstGeom>
          <a:noFill/>
        </p:spPr>
        <p:txBody>
          <a:bodyPr wrap="square" rtlCol="0">
            <a:spAutoFit/>
          </a:bodyPr>
          <a:lstStyle/>
          <a:p>
            <a:pPr algn="ctr"/>
            <a:r>
              <a:rPr lang="en-US" altLang="zh-CN" sz="4400" b="1" dirty="0">
                <a:solidFill>
                  <a:schemeClr val="accent1"/>
                </a:solidFill>
                <a:latin typeface="Times New Roman" panose="02020603050405020304" pitchFamily="18" charset="0"/>
                <a:cs typeface="Times New Roman" panose="02020603050405020304" pitchFamily="18" charset="0"/>
              </a:rPr>
              <a:t>40%</a:t>
            </a:r>
            <a:endParaRPr lang="zh-CN" altLang="en-US" sz="4000" b="1" dirty="0">
              <a:solidFill>
                <a:schemeClr val="accent1"/>
              </a:solidFill>
              <a:latin typeface="Times New Roman" panose="02020603050405020304" pitchFamily="18" charset="0"/>
              <a:cs typeface="Times New Roman" panose="02020603050405020304" pitchFamily="18" charset="0"/>
            </a:endParaRPr>
          </a:p>
        </p:txBody>
      </p:sp>
      <p:sp>
        <p:nvSpPr>
          <p:cNvPr id="37" name="文本框 36"/>
          <p:cNvSpPr txBox="1"/>
          <p:nvPr/>
        </p:nvSpPr>
        <p:spPr>
          <a:xfrm>
            <a:off x="5258173" y="2126233"/>
            <a:ext cx="2063766" cy="762000"/>
          </a:xfrm>
          <a:prstGeom prst="rect">
            <a:avLst/>
          </a:prstGeom>
          <a:noFill/>
        </p:spPr>
        <p:txBody>
          <a:bodyPr wrap="square" rtlCol="0">
            <a:spAutoFit/>
          </a:bodyPr>
          <a:lstStyle/>
          <a:p>
            <a:pPr algn="ctr"/>
            <a:r>
              <a:rPr lang="en-US" altLang="zh-CN" sz="4400" b="1" dirty="0">
                <a:solidFill>
                  <a:schemeClr val="accent1"/>
                </a:solidFill>
                <a:latin typeface="Times New Roman" panose="02020603050405020304" pitchFamily="18" charset="0"/>
                <a:cs typeface="Times New Roman" panose="02020603050405020304" pitchFamily="18" charset="0"/>
              </a:rPr>
              <a:t>60%</a:t>
            </a:r>
            <a:endParaRPr lang="zh-CN" altLang="en-US" sz="4000" b="1" dirty="0">
              <a:solidFill>
                <a:schemeClr val="accent1"/>
              </a:solidFill>
              <a:latin typeface="Times New Roman" panose="02020603050405020304" pitchFamily="18" charset="0"/>
              <a:cs typeface="Times New Roman" panose="02020603050405020304" pitchFamily="18" charset="0"/>
            </a:endParaRPr>
          </a:p>
        </p:txBody>
      </p:sp>
      <p:sp>
        <p:nvSpPr>
          <p:cNvPr id="40" name="文本框 39"/>
          <p:cNvSpPr txBox="1"/>
          <p:nvPr/>
        </p:nvSpPr>
        <p:spPr>
          <a:xfrm>
            <a:off x="7576096" y="2126233"/>
            <a:ext cx="2063766" cy="762000"/>
          </a:xfrm>
          <a:prstGeom prst="rect">
            <a:avLst/>
          </a:prstGeom>
          <a:noFill/>
        </p:spPr>
        <p:txBody>
          <a:bodyPr wrap="square" rtlCol="0">
            <a:spAutoFit/>
          </a:bodyPr>
          <a:lstStyle/>
          <a:p>
            <a:pPr algn="ctr"/>
            <a:r>
              <a:rPr lang="en-US" altLang="zh-CN" sz="4400" b="1" dirty="0">
                <a:solidFill>
                  <a:schemeClr val="accent1"/>
                </a:solidFill>
                <a:latin typeface="Times New Roman" panose="02020603050405020304" pitchFamily="18" charset="0"/>
                <a:cs typeface="Times New Roman" panose="02020603050405020304" pitchFamily="18" charset="0"/>
              </a:rPr>
              <a:t>80</a:t>
            </a:r>
            <a:r>
              <a:rPr lang="en-US" altLang="zh-CN" sz="3600" b="1" dirty="0">
                <a:solidFill>
                  <a:schemeClr val="accent1"/>
                </a:solidFill>
                <a:latin typeface="Times New Roman" panose="02020603050405020304" pitchFamily="18" charset="0"/>
                <a:cs typeface="Times New Roman" panose="02020603050405020304" pitchFamily="18" charset="0"/>
              </a:rPr>
              <a:t>%</a:t>
            </a:r>
            <a:endParaRPr lang="en-US" altLang="zh-CN" sz="3600" b="1" dirty="0">
              <a:solidFill>
                <a:schemeClr val="accent1"/>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0" y="331837"/>
            <a:ext cx="12192000" cy="720626"/>
            <a:chOff x="0" y="331837"/>
            <a:chExt cx="12192000" cy="720626"/>
          </a:xfrm>
        </p:grpSpPr>
        <p:sp>
          <p:nvSpPr>
            <p:cNvPr id="41" name="矩形 40"/>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22120" y="368985"/>
              <a:ext cx="2304256" cy="678815"/>
            </a:xfrm>
            <a:prstGeom prst="rect">
              <a:avLst/>
            </a:prstGeom>
            <a:noFill/>
          </p:spPr>
          <p:txBody>
            <a:bodyPr wrap="square" rtlCol="0">
              <a:spAutoFit/>
            </a:bodyPr>
            <a:lstStyle/>
            <a:p>
              <a:r>
                <a:rPr lang="zh-CN" altLang="en-US" sz="3600" dirty="0"/>
                <a:t>宣传成果</a:t>
              </a:r>
              <a:endParaRPr lang="zh-CN" altLang="en-US" sz="3600" dirty="0"/>
            </a:p>
          </p:txBody>
        </p:sp>
        <p:sp>
          <p:nvSpPr>
            <p:cNvPr id="44" name="矩形 43"/>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3125104" y="430540"/>
              <a:ext cx="4555072" cy="548640"/>
            </a:xfrm>
            <a:prstGeom prst="rect">
              <a:avLst/>
            </a:prstGeom>
            <a:noFill/>
          </p:spPr>
          <p:txBody>
            <a:bodyPr wrap="square" rtlCol="0">
              <a:spAutoFit/>
            </a:bodyPr>
            <a:lstStyle/>
            <a:p>
              <a:r>
                <a:rPr lang="en-US" altLang="zh-CN" sz="2800" dirty="0">
                  <a:solidFill>
                    <a:schemeClr val="bg2"/>
                  </a:solidFill>
                </a:rPr>
                <a:t>2.2</a:t>
              </a:r>
              <a:r>
                <a:rPr lang="zh-CN" altLang="en-US" sz="2800" dirty="0">
                  <a:solidFill>
                    <a:schemeClr val="bg2"/>
                  </a:solidFill>
                </a:rPr>
                <a:t>新闻稿撰写步骤</a:t>
              </a:r>
              <a:endParaRPr lang="zh-CN" altLang="en-US" sz="2800" dirty="0">
                <a:solidFill>
                  <a:schemeClr val="bg2"/>
                </a:solidFill>
              </a:endParaRPr>
            </a:p>
          </p:txBody>
        </p:sp>
      </p:grpSp>
      <p:sp>
        <p:nvSpPr>
          <p:cNvPr id="6" name="同心圆 5"/>
          <p:cNvSpPr/>
          <p:nvPr/>
        </p:nvSpPr>
        <p:spPr>
          <a:xfrm>
            <a:off x="7892415" y="1746885"/>
            <a:ext cx="1431290" cy="1471930"/>
          </a:xfrm>
          <a:prstGeom prst="donut">
            <a:avLst>
              <a:gd name="adj" fmla="val 4503"/>
            </a:avLst>
          </a:prstGeom>
          <a:solidFill>
            <a:srgbClr val="3C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同心圆 6"/>
          <p:cNvSpPr/>
          <p:nvPr/>
        </p:nvSpPr>
        <p:spPr>
          <a:xfrm>
            <a:off x="9956165" y="1746885"/>
            <a:ext cx="1431290" cy="1471930"/>
          </a:xfrm>
          <a:prstGeom prst="donut">
            <a:avLst>
              <a:gd name="adj" fmla="val 4503"/>
            </a:avLst>
          </a:prstGeom>
          <a:solidFill>
            <a:srgbClr val="3C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同心圆 7"/>
          <p:cNvSpPr/>
          <p:nvPr/>
        </p:nvSpPr>
        <p:spPr>
          <a:xfrm>
            <a:off x="5574665" y="1746885"/>
            <a:ext cx="1431290" cy="1471930"/>
          </a:xfrm>
          <a:prstGeom prst="donut">
            <a:avLst>
              <a:gd name="adj" fmla="val 4503"/>
            </a:avLst>
          </a:prstGeom>
          <a:solidFill>
            <a:srgbClr val="3C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同心圆 8"/>
          <p:cNvSpPr/>
          <p:nvPr/>
        </p:nvSpPr>
        <p:spPr>
          <a:xfrm>
            <a:off x="3260090" y="1746885"/>
            <a:ext cx="1431290" cy="1471930"/>
          </a:xfrm>
          <a:prstGeom prst="donut">
            <a:avLst>
              <a:gd name="adj" fmla="val 4503"/>
            </a:avLst>
          </a:prstGeom>
          <a:solidFill>
            <a:srgbClr val="3C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639962" y="2156713"/>
            <a:ext cx="2063766" cy="701040"/>
          </a:xfrm>
          <a:prstGeom prst="rect">
            <a:avLst/>
          </a:prstGeom>
          <a:noFill/>
        </p:spPr>
        <p:txBody>
          <a:bodyPr wrap="square" rtlCol="0">
            <a:spAutoFit/>
          </a:bodyPr>
          <a:lstStyle/>
          <a:p>
            <a:pPr algn="ctr"/>
            <a:r>
              <a:rPr lang="en-US" altLang="zh-CN" sz="4000" b="1" dirty="0">
                <a:solidFill>
                  <a:schemeClr val="accent1"/>
                </a:solidFill>
                <a:latin typeface="Times New Roman" panose="02020603050405020304" pitchFamily="18" charset="0"/>
                <a:cs typeface="Times New Roman" panose="02020603050405020304" pitchFamily="18" charset="0"/>
              </a:rPr>
              <a:t>100</a:t>
            </a:r>
            <a:r>
              <a:rPr lang="en-US" altLang="zh-CN" sz="3200" b="1" dirty="0">
                <a:solidFill>
                  <a:schemeClr val="accent1"/>
                </a:solidFill>
                <a:latin typeface="Times New Roman" panose="02020603050405020304" pitchFamily="18" charset="0"/>
                <a:cs typeface="Times New Roman" panose="02020603050405020304" pitchFamily="18" charset="0"/>
              </a:rPr>
              <a:t>%</a:t>
            </a:r>
            <a:endParaRPr lang="en-US" altLang="zh-CN" sz="3200" b="1" dirty="0">
              <a:solidFill>
                <a:schemeClr val="accent1"/>
              </a:solidFill>
              <a:latin typeface="Times New Roman" panose="02020603050405020304" pitchFamily="18" charset="0"/>
              <a:cs typeface="Times New Roman" panose="02020603050405020304" pitchFamily="18" charset="0"/>
            </a:endParaRPr>
          </a:p>
        </p:txBody>
      </p:sp>
      <p:sp>
        <p:nvSpPr>
          <p:cNvPr id="15" name="空心弧 14"/>
          <p:cNvSpPr/>
          <p:nvPr/>
        </p:nvSpPr>
        <p:spPr>
          <a:xfrm rot="10800000" flipV="1">
            <a:off x="3199130" y="1673225"/>
            <a:ext cx="1665605" cy="1667510"/>
          </a:xfrm>
          <a:prstGeom prst="blockArc">
            <a:avLst>
              <a:gd name="adj1" fmla="val 7605856"/>
              <a:gd name="adj2" fmla="val 16200000"/>
              <a:gd name="adj3" fmla="val 12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空心弧 15"/>
          <p:cNvSpPr/>
          <p:nvPr/>
        </p:nvSpPr>
        <p:spPr>
          <a:xfrm rot="10800000" flipV="1">
            <a:off x="5472430" y="1673225"/>
            <a:ext cx="1639570" cy="1667510"/>
          </a:xfrm>
          <a:prstGeom prst="blockArc">
            <a:avLst>
              <a:gd name="adj1" fmla="val 2819140"/>
              <a:gd name="adj2" fmla="val 16200000"/>
              <a:gd name="adj3" fmla="val 12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p:cNvSpPr/>
          <p:nvPr/>
        </p:nvSpPr>
        <p:spPr>
          <a:xfrm rot="10800000" flipV="1">
            <a:off x="7712075" y="1673225"/>
            <a:ext cx="1771650" cy="1718945"/>
          </a:xfrm>
          <a:prstGeom prst="blockArc">
            <a:avLst>
              <a:gd name="adj1" fmla="val 20095842"/>
              <a:gd name="adj2" fmla="val 16200000"/>
              <a:gd name="adj3" fmla="val 12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空心弧 17"/>
          <p:cNvSpPr/>
          <p:nvPr/>
        </p:nvSpPr>
        <p:spPr>
          <a:xfrm rot="10800000" flipV="1">
            <a:off x="9805035" y="1647190"/>
            <a:ext cx="1724025" cy="1718945"/>
          </a:xfrm>
          <a:prstGeom prst="blockArc">
            <a:avLst>
              <a:gd name="adj1" fmla="val 16201991"/>
              <a:gd name="adj2" fmla="val 16200000"/>
              <a:gd name="adj3" fmla="val 12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9483767" y="3608613"/>
            <a:ext cx="2570234" cy="483235"/>
          </a:xfrm>
          <a:prstGeom prst="rect">
            <a:avLst/>
          </a:prstGeom>
          <a:noFill/>
        </p:spPr>
        <p:txBody>
          <a:bodyPr wrap="square" rtlCol="0">
            <a:spAutoFit/>
          </a:bodyPr>
          <a:lstStyle/>
          <a:p>
            <a:pPr algn="ctr"/>
            <a:r>
              <a:rPr lang="en-US" altLang="zh-CN" sz="2400" b="1" dirty="0">
                <a:solidFill>
                  <a:schemeClr val="accent1"/>
                </a:solidFill>
                <a:latin typeface="Times New Roman" panose="02020603050405020304" pitchFamily="18" charset="0"/>
                <a:cs typeface="Times New Roman" panose="02020603050405020304" pitchFamily="18" charset="0"/>
              </a:rPr>
              <a:t>5.</a:t>
            </a:r>
            <a:r>
              <a:rPr lang="zh-CN" altLang="en-US" sz="2400" b="1" dirty="0">
                <a:solidFill>
                  <a:schemeClr val="accent1"/>
                </a:solidFill>
                <a:latin typeface="Times New Roman" panose="02020603050405020304" pitchFamily="18" charset="0"/>
                <a:cs typeface="Times New Roman" panose="02020603050405020304" pitchFamily="18" charset="0"/>
              </a:rPr>
              <a:t>结尾升华</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20" name="文本框 19"/>
          <p:cNvSpPr txBox="1"/>
          <p:nvPr/>
        </p:nvSpPr>
        <p:spPr>
          <a:xfrm>
            <a:off x="10126345" y="4266565"/>
            <a:ext cx="1577340" cy="1120140"/>
          </a:xfrm>
          <a:prstGeom prst="rect">
            <a:avLst/>
          </a:prstGeom>
          <a:noFill/>
        </p:spPr>
        <p:txBody>
          <a:bodyPr wrap="square" rtlCol="0">
            <a:spAutoFit/>
          </a:bodyPr>
          <a:lstStyle/>
          <a:p>
            <a:pPr marL="342900" indent="-342900" algn="l">
              <a:lnSpc>
                <a:spcPct val="125000"/>
              </a:lnSpc>
              <a:buFont typeface="+mj-ea"/>
              <a:buAutoNum type="circleNumDbPlain"/>
            </a:pPr>
            <a:r>
              <a:rPr lang="zh-CN" altLang="zh-CN" dirty="0">
                <a:sym typeface="+mn-ea"/>
              </a:rPr>
              <a:t>引用式</a:t>
            </a:r>
            <a:endParaRPr lang="zh-CN" altLang="zh-CN" dirty="0"/>
          </a:p>
          <a:p>
            <a:pPr marL="342900" indent="-342900" algn="l">
              <a:lnSpc>
                <a:spcPct val="125000"/>
              </a:lnSpc>
              <a:buFont typeface="+mj-ea"/>
              <a:buAutoNum type="circleNumDbPlain"/>
            </a:pPr>
            <a:r>
              <a:rPr lang="zh-CN" altLang="zh-CN" dirty="0">
                <a:sym typeface="+mn-ea"/>
              </a:rPr>
              <a:t>排比式</a:t>
            </a:r>
            <a:endParaRPr lang="zh-CN" altLang="zh-CN" dirty="0"/>
          </a:p>
          <a:p>
            <a:pPr marL="342900" indent="-342900" algn="l">
              <a:lnSpc>
                <a:spcPct val="125000"/>
              </a:lnSpc>
              <a:buFont typeface="+mj-ea"/>
              <a:buAutoNum type="circleNumDbPlain"/>
            </a:pPr>
            <a:r>
              <a:rPr lang="zh-CN" altLang="zh-CN" dirty="0">
                <a:sym typeface="+mn-ea"/>
              </a:rPr>
              <a:t>名言式</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1250" advTm="5796">
        <p14:flip dir="r"/>
      </p:transition>
    </mc:Choice>
    <mc:Fallback>
      <p:transition spd="slow" advTm="57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500" fill="hold"/>
                                        <p:tgtEl>
                                          <p:spTgt spid="29"/>
                                        </p:tgtEl>
                                        <p:attrNameLst>
                                          <p:attrName>ppt_w</p:attrName>
                                        </p:attrNameLst>
                                      </p:cBhvr>
                                      <p:tavLst>
                                        <p:tav tm="0">
                                          <p:val>
                                            <p:fltVal val="0"/>
                                          </p:val>
                                        </p:tav>
                                        <p:tav tm="100000">
                                          <p:val>
                                            <p:strVal val="#ppt_w"/>
                                          </p:val>
                                        </p:tav>
                                      </p:tavLst>
                                    </p:anim>
                                    <p:anim calcmode="lin" valueType="num">
                                      <p:cBhvr>
                                        <p:cTn id="11" dur="500" fill="hold"/>
                                        <p:tgtEl>
                                          <p:spTgt spid="29"/>
                                        </p:tgtEl>
                                        <p:attrNameLst>
                                          <p:attrName>ppt_h</p:attrName>
                                        </p:attrNameLst>
                                      </p:cBhvr>
                                      <p:tavLst>
                                        <p:tav tm="0">
                                          <p:val>
                                            <p:fltVal val="0"/>
                                          </p:val>
                                        </p:tav>
                                        <p:tav tm="100000">
                                          <p:val>
                                            <p:strVal val="#ppt_h"/>
                                          </p:val>
                                        </p:tav>
                                      </p:tavLst>
                                    </p:anim>
                                    <p:animEffect transition="in" filter="fade">
                                      <p:cBhvr>
                                        <p:cTn id="12" dur="500"/>
                                        <p:tgtEl>
                                          <p:spTgt spid="29"/>
                                        </p:tgtEl>
                                      </p:cBhvr>
                                    </p:animEffect>
                                  </p:childTnLst>
                                </p:cTn>
                              </p:par>
                              <p:par>
                                <p:cTn id="13" presetID="10" presetClass="entr" presetSubtype="0" fill="hold" grpId="0" nodeType="withEffect">
                                  <p:stCondLst>
                                    <p:cond delay="120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53" presetClass="entr" presetSubtype="16" fill="hold" grpId="0" nodeType="withEffect">
                                  <p:stCondLst>
                                    <p:cond delay="24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par>
                                <p:cTn id="21" presetID="32" presetClass="emph" presetSubtype="0" fill="hold" grpId="1" nodeType="withEffect">
                                  <p:stCondLst>
                                    <p:cond delay="2400"/>
                                  </p:stCondLst>
                                  <p:childTnLst>
                                    <p:animRot by="120000">
                                      <p:cBhvr>
                                        <p:cTn id="22" dur="50" fill="hold">
                                          <p:stCondLst>
                                            <p:cond delay="0"/>
                                          </p:stCondLst>
                                        </p:cTn>
                                        <p:tgtEl>
                                          <p:spTgt spid="30"/>
                                        </p:tgtEl>
                                        <p:attrNameLst>
                                          <p:attrName>r</p:attrName>
                                        </p:attrNameLst>
                                      </p:cBhvr>
                                    </p:animRot>
                                    <p:animRot by="-240000">
                                      <p:cBhvr>
                                        <p:cTn id="23" dur="100" fill="hold">
                                          <p:stCondLst>
                                            <p:cond delay="100"/>
                                          </p:stCondLst>
                                        </p:cTn>
                                        <p:tgtEl>
                                          <p:spTgt spid="30"/>
                                        </p:tgtEl>
                                        <p:attrNameLst>
                                          <p:attrName>r</p:attrName>
                                        </p:attrNameLst>
                                      </p:cBhvr>
                                    </p:animRot>
                                    <p:animRot by="240000">
                                      <p:cBhvr>
                                        <p:cTn id="24" dur="100" fill="hold">
                                          <p:stCondLst>
                                            <p:cond delay="200"/>
                                          </p:stCondLst>
                                        </p:cTn>
                                        <p:tgtEl>
                                          <p:spTgt spid="30"/>
                                        </p:tgtEl>
                                        <p:attrNameLst>
                                          <p:attrName>r</p:attrName>
                                        </p:attrNameLst>
                                      </p:cBhvr>
                                    </p:animRot>
                                    <p:animRot by="-240000">
                                      <p:cBhvr>
                                        <p:cTn id="25" dur="100" fill="hold">
                                          <p:stCondLst>
                                            <p:cond delay="300"/>
                                          </p:stCondLst>
                                        </p:cTn>
                                        <p:tgtEl>
                                          <p:spTgt spid="30"/>
                                        </p:tgtEl>
                                        <p:attrNameLst>
                                          <p:attrName>r</p:attrName>
                                        </p:attrNameLst>
                                      </p:cBhvr>
                                    </p:animRot>
                                    <p:animRot by="120000">
                                      <p:cBhvr>
                                        <p:cTn id="26" dur="100" fill="hold">
                                          <p:stCondLst>
                                            <p:cond delay="400"/>
                                          </p:stCondLst>
                                        </p:cTn>
                                        <p:tgtEl>
                                          <p:spTgt spid="30"/>
                                        </p:tgtEl>
                                        <p:attrNameLst>
                                          <p:attrName>r</p:attrName>
                                        </p:attrNameLst>
                                      </p:cBhvr>
                                    </p:animRot>
                                  </p:childTnLst>
                                </p:cTn>
                              </p:par>
                              <p:par>
                                <p:cTn id="27" presetID="53" presetClass="entr" presetSubtype="16" fill="hold" grpId="0" nodeType="withEffect">
                                  <p:stCondLst>
                                    <p:cond delay="270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53" presetClass="entr" presetSubtype="16" fill="hold" grpId="0" nodeType="withEffect">
                                  <p:stCondLst>
                                    <p:cond delay="3000"/>
                                  </p:stCondLst>
                                  <p:childTnLst>
                                    <p:set>
                                      <p:cBhvr>
                                        <p:cTn id="33" dur="1" fill="hold">
                                          <p:stCondLst>
                                            <p:cond delay="0"/>
                                          </p:stCondLst>
                                        </p:cTn>
                                        <p:tgtEl>
                                          <p:spTgt spid="37"/>
                                        </p:tgtEl>
                                        <p:attrNameLst>
                                          <p:attrName>style.visibility</p:attrName>
                                        </p:attrNameLst>
                                      </p:cBhvr>
                                      <p:to>
                                        <p:strVal val="visible"/>
                                      </p:to>
                                    </p:set>
                                    <p:anim calcmode="lin" valueType="num">
                                      <p:cBhvr>
                                        <p:cTn id="34" dur="500" fill="hold"/>
                                        <p:tgtEl>
                                          <p:spTgt spid="37"/>
                                        </p:tgtEl>
                                        <p:attrNameLst>
                                          <p:attrName>ppt_w</p:attrName>
                                        </p:attrNameLst>
                                      </p:cBhvr>
                                      <p:tavLst>
                                        <p:tav tm="0">
                                          <p:val>
                                            <p:fltVal val="0"/>
                                          </p:val>
                                        </p:tav>
                                        <p:tav tm="100000">
                                          <p:val>
                                            <p:strVal val="#ppt_w"/>
                                          </p:val>
                                        </p:tav>
                                      </p:tavLst>
                                    </p:anim>
                                    <p:anim calcmode="lin" valueType="num">
                                      <p:cBhvr>
                                        <p:cTn id="35" dur="500" fill="hold"/>
                                        <p:tgtEl>
                                          <p:spTgt spid="37"/>
                                        </p:tgtEl>
                                        <p:attrNameLst>
                                          <p:attrName>ppt_h</p:attrName>
                                        </p:attrNameLst>
                                      </p:cBhvr>
                                      <p:tavLst>
                                        <p:tav tm="0">
                                          <p:val>
                                            <p:fltVal val="0"/>
                                          </p:val>
                                        </p:tav>
                                        <p:tav tm="100000">
                                          <p:val>
                                            <p:strVal val="#ppt_h"/>
                                          </p:val>
                                        </p:tav>
                                      </p:tavLst>
                                    </p:anim>
                                    <p:animEffect transition="in" filter="fade">
                                      <p:cBhvr>
                                        <p:cTn id="36" dur="500"/>
                                        <p:tgtEl>
                                          <p:spTgt spid="37"/>
                                        </p:tgtEl>
                                      </p:cBhvr>
                                    </p:animEffect>
                                  </p:childTnLst>
                                </p:cTn>
                              </p:par>
                              <p:par>
                                <p:cTn id="37" presetID="53" presetClass="entr" presetSubtype="16" fill="hold" grpId="0" nodeType="withEffect">
                                  <p:stCondLst>
                                    <p:cond delay="330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Effect transition="in" filter="fade">
                                      <p:cBhvr>
                                        <p:cTn id="41" dur="500"/>
                                        <p:tgtEl>
                                          <p:spTgt spid="40"/>
                                        </p:tgtEl>
                                      </p:cBhvr>
                                    </p:animEffect>
                                  </p:childTnLst>
                                </p:cTn>
                              </p:par>
                              <p:par>
                                <p:cTn id="42" presetID="12" presetClass="entr" presetSubtype="1" fill="hold" grpId="0" nodeType="withEffect">
                                  <p:stCondLst>
                                    <p:cond delay="360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p:tgtEl>
                                          <p:spTgt spid="21"/>
                                        </p:tgtEl>
                                        <p:attrNameLst>
                                          <p:attrName>ppt_y</p:attrName>
                                        </p:attrNameLst>
                                      </p:cBhvr>
                                      <p:tavLst>
                                        <p:tav tm="0">
                                          <p:val>
                                            <p:strVal val="#ppt_y-#ppt_h*1.125000"/>
                                          </p:val>
                                        </p:tav>
                                        <p:tav tm="100000">
                                          <p:val>
                                            <p:strVal val="#ppt_y"/>
                                          </p:val>
                                        </p:tav>
                                      </p:tavLst>
                                    </p:anim>
                                    <p:animEffect transition="in" filter="wipe(down)">
                                      <p:cBhvr>
                                        <p:cTn id="45" dur="500"/>
                                        <p:tgtEl>
                                          <p:spTgt spid="21"/>
                                        </p:tgtEl>
                                      </p:cBhvr>
                                    </p:animEffect>
                                  </p:childTnLst>
                                </p:cTn>
                              </p:par>
                              <p:par>
                                <p:cTn id="46" presetID="12" presetClass="entr" presetSubtype="4" fill="hold" grpId="0" nodeType="withEffect">
                                  <p:stCondLst>
                                    <p:cond delay="36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p:tgtEl>
                                          <p:spTgt spid="25"/>
                                        </p:tgtEl>
                                        <p:attrNameLst>
                                          <p:attrName>ppt_y</p:attrName>
                                        </p:attrNameLst>
                                      </p:cBhvr>
                                      <p:tavLst>
                                        <p:tav tm="0">
                                          <p:val>
                                            <p:strVal val="#ppt_y+#ppt_h*1.125000"/>
                                          </p:val>
                                        </p:tav>
                                        <p:tav tm="100000">
                                          <p:val>
                                            <p:strVal val="#ppt_y"/>
                                          </p:val>
                                        </p:tav>
                                      </p:tavLst>
                                    </p:anim>
                                    <p:animEffect transition="in" filter="wipe(up)">
                                      <p:cBhvr>
                                        <p:cTn id="49" dur="500"/>
                                        <p:tgtEl>
                                          <p:spTgt spid="25"/>
                                        </p:tgtEl>
                                      </p:cBhvr>
                                    </p:animEffect>
                                  </p:childTnLst>
                                </p:cTn>
                              </p:par>
                              <p:par>
                                <p:cTn id="50" presetID="12" presetClass="entr" presetSubtype="1" fill="hold" grpId="0" nodeType="withEffect">
                                  <p:stCondLst>
                                    <p:cond delay="390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p:tgtEl>
                                          <p:spTgt spid="22"/>
                                        </p:tgtEl>
                                        <p:attrNameLst>
                                          <p:attrName>ppt_y</p:attrName>
                                        </p:attrNameLst>
                                      </p:cBhvr>
                                      <p:tavLst>
                                        <p:tav tm="0">
                                          <p:val>
                                            <p:strVal val="#ppt_y-#ppt_h*1.125000"/>
                                          </p:val>
                                        </p:tav>
                                        <p:tav tm="100000">
                                          <p:val>
                                            <p:strVal val="#ppt_y"/>
                                          </p:val>
                                        </p:tav>
                                      </p:tavLst>
                                    </p:anim>
                                    <p:animEffect transition="in" filter="wipe(down)">
                                      <p:cBhvr>
                                        <p:cTn id="53" dur="500"/>
                                        <p:tgtEl>
                                          <p:spTgt spid="22"/>
                                        </p:tgtEl>
                                      </p:cBhvr>
                                    </p:animEffect>
                                  </p:childTnLst>
                                </p:cTn>
                              </p:par>
                              <p:par>
                                <p:cTn id="54" presetID="12" presetClass="entr" presetSubtype="4" fill="hold" grpId="0" nodeType="withEffect">
                                  <p:stCondLst>
                                    <p:cond delay="39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p:tgtEl>
                                          <p:spTgt spid="26"/>
                                        </p:tgtEl>
                                        <p:attrNameLst>
                                          <p:attrName>ppt_y</p:attrName>
                                        </p:attrNameLst>
                                      </p:cBhvr>
                                      <p:tavLst>
                                        <p:tav tm="0">
                                          <p:val>
                                            <p:strVal val="#ppt_y+#ppt_h*1.125000"/>
                                          </p:val>
                                        </p:tav>
                                        <p:tav tm="100000">
                                          <p:val>
                                            <p:strVal val="#ppt_y"/>
                                          </p:val>
                                        </p:tav>
                                      </p:tavLst>
                                    </p:anim>
                                    <p:animEffect transition="in" filter="wipe(up)">
                                      <p:cBhvr>
                                        <p:cTn id="57" dur="500"/>
                                        <p:tgtEl>
                                          <p:spTgt spid="26"/>
                                        </p:tgtEl>
                                      </p:cBhvr>
                                    </p:animEffect>
                                  </p:childTnLst>
                                </p:cTn>
                              </p:par>
                              <p:par>
                                <p:cTn id="58" presetID="12" presetClass="entr" presetSubtype="1" fill="hold" grpId="0" nodeType="withEffect">
                                  <p:stCondLst>
                                    <p:cond delay="420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p:tgtEl>
                                          <p:spTgt spid="23"/>
                                        </p:tgtEl>
                                        <p:attrNameLst>
                                          <p:attrName>ppt_y</p:attrName>
                                        </p:attrNameLst>
                                      </p:cBhvr>
                                      <p:tavLst>
                                        <p:tav tm="0">
                                          <p:val>
                                            <p:strVal val="#ppt_y-#ppt_h*1.125000"/>
                                          </p:val>
                                        </p:tav>
                                        <p:tav tm="100000">
                                          <p:val>
                                            <p:strVal val="#ppt_y"/>
                                          </p:val>
                                        </p:tav>
                                      </p:tavLst>
                                    </p:anim>
                                    <p:animEffect transition="in" filter="wipe(down)">
                                      <p:cBhvr>
                                        <p:cTn id="61" dur="500"/>
                                        <p:tgtEl>
                                          <p:spTgt spid="23"/>
                                        </p:tgtEl>
                                      </p:cBhvr>
                                    </p:animEffect>
                                  </p:childTnLst>
                                </p:cTn>
                              </p:par>
                              <p:par>
                                <p:cTn id="62" presetID="12" presetClass="entr" presetSubtype="4" fill="hold" grpId="0" nodeType="withEffect">
                                  <p:stCondLst>
                                    <p:cond delay="420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p:tgtEl>
                                          <p:spTgt spid="27"/>
                                        </p:tgtEl>
                                        <p:attrNameLst>
                                          <p:attrName>ppt_y</p:attrName>
                                        </p:attrNameLst>
                                      </p:cBhvr>
                                      <p:tavLst>
                                        <p:tav tm="0">
                                          <p:val>
                                            <p:strVal val="#ppt_y+#ppt_h*1.125000"/>
                                          </p:val>
                                        </p:tav>
                                        <p:tav tm="100000">
                                          <p:val>
                                            <p:strVal val="#ppt_y"/>
                                          </p:val>
                                        </p:tav>
                                      </p:tavLst>
                                    </p:anim>
                                    <p:animEffect transition="in" filter="wipe(up)">
                                      <p:cBhvr>
                                        <p:cTn id="65" dur="500"/>
                                        <p:tgtEl>
                                          <p:spTgt spid="27"/>
                                        </p:tgtEl>
                                      </p:cBhvr>
                                    </p:animEffect>
                                  </p:childTnLst>
                                </p:cTn>
                              </p:par>
                              <p:par>
                                <p:cTn id="66" presetID="12" presetClass="entr" presetSubtype="1" fill="hold" grpId="0" nodeType="withEffect">
                                  <p:stCondLst>
                                    <p:cond delay="450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p:tgtEl>
                                          <p:spTgt spid="24"/>
                                        </p:tgtEl>
                                        <p:attrNameLst>
                                          <p:attrName>ppt_y</p:attrName>
                                        </p:attrNameLst>
                                      </p:cBhvr>
                                      <p:tavLst>
                                        <p:tav tm="0">
                                          <p:val>
                                            <p:strVal val="#ppt_y-#ppt_h*1.125000"/>
                                          </p:val>
                                        </p:tav>
                                        <p:tav tm="100000">
                                          <p:val>
                                            <p:strVal val="#ppt_y"/>
                                          </p:val>
                                        </p:tav>
                                      </p:tavLst>
                                    </p:anim>
                                    <p:animEffect transition="in" filter="wipe(down)">
                                      <p:cBhvr>
                                        <p:cTn id="69" dur="500"/>
                                        <p:tgtEl>
                                          <p:spTgt spid="24"/>
                                        </p:tgtEl>
                                      </p:cBhvr>
                                    </p:animEffect>
                                  </p:childTnLst>
                                </p:cTn>
                              </p:par>
                              <p:par>
                                <p:cTn id="70" presetID="12" presetClass="entr" presetSubtype="4" fill="hold" grpId="0" nodeType="withEffect">
                                  <p:stCondLst>
                                    <p:cond delay="450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p:tgtEl>
                                          <p:spTgt spid="28"/>
                                        </p:tgtEl>
                                        <p:attrNameLst>
                                          <p:attrName>ppt_y</p:attrName>
                                        </p:attrNameLst>
                                      </p:cBhvr>
                                      <p:tavLst>
                                        <p:tav tm="0">
                                          <p:val>
                                            <p:strVal val="#ppt_y+#ppt_h*1.125000"/>
                                          </p:val>
                                        </p:tav>
                                        <p:tav tm="100000">
                                          <p:val>
                                            <p:strVal val="#ppt_y"/>
                                          </p:val>
                                        </p:tav>
                                      </p:tavLst>
                                    </p:anim>
                                    <p:animEffect transition="in" filter="wipe(up)">
                                      <p:cBhvr>
                                        <p:cTn id="73" dur="500"/>
                                        <p:tgtEl>
                                          <p:spTgt spid="2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6"/>
                                        </p:tgtEl>
                                        <p:attrNameLst>
                                          <p:attrName>style.visibility</p:attrName>
                                        </p:attrNameLst>
                                      </p:cBhvr>
                                      <p:to>
                                        <p:strVal val="visible"/>
                                      </p:to>
                                    </p:set>
                                    <p:anim calcmode="lin" valueType="num">
                                      <p:cBhvr>
                                        <p:cTn id="76" dur="500" fill="hold"/>
                                        <p:tgtEl>
                                          <p:spTgt spid="6"/>
                                        </p:tgtEl>
                                        <p:attrNameLst>
                                          <p:attrName>ppt_w</p:attrName>
                                        </p:attrNameLst>
                                      </p:cBhvr>
                                      <p:tavLst>
                                        <p:tav tm="0">
                                          <p:val>
                                            <p:fltVal val="0"/>
                                          </p:val>
                                        </p:tav>
                                        <p:tav tm="100000">
                                          <p:val>
                                            <p:strVal val="#ppt_w"/>
                                          </p:val>
                                        </p:tav>
                                      </p:tavLst>
                                    </p:anim>
                                    <p:anim calcmode="lin" valueType="num">
                                      <p:cBhvr>
                                        <p:cTn id="77" dur="500" fill="hold"/>
                                        <p:tgtEl>
                                          <p:spTgt spid="6"/>
                                        </p:tgtEl>
                                        <p:attrNameLst>
                                          <p:attrName>ppt_h</p:attrName>
                                        </p:attrNameLst>
                                      </p:cBhvr>
                                      <p:tavLst>
                                        <p:tav tm="0">
                                          <p:val>
                                            <p:fltVal val="0"/>
                                          </p:val>
                                        </p:tav>
                                        <p:tav tm="100000">
                                          <p:val>
                                            <p:strVal val="#ppt_h"/>
                                          </p:val>
                                        </p:tav>
                                      </p:tavLst>
                                    </p:anim>
                                    <p:animEffect transition="in" filter="fade">
                                      <p:cBhvr>
                                        <p:cTn id="78" dur="500"/>
                                        <p:tgtEl>
                                          <p:spTgt spid="6"/>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p:cTn id="81" dur="500" fill="hold"/>
                                        <p:tgtEl>
                                          <p:spTgt spid="7"/>
                                        </p:tgtEl>
                                        <p:attrNameLst>
                                          <p:attrName>ppt_w</p:attrName>
                                        </p:attrNameLst>
                                      </p:cBhvr>
                                      <p:tavLst>
                                        <p:tav tm="0">
                                          <p:val>
                                            <p:fltVal val="0"/>
                                          </p:val>
                                        </p:tav>
                                        <p:tav tm="100000">
                                          <p:val>
                                            <p:strVal val="#ppt_w"/>
                                          </p:val>
                                        </p:tav>
                                      </p:tavLst>
                                    </p:anim>
                                    <p:anim calcmode="lin" valueType="num">
                                      <p:cBhvr>
                                        <p:cTn id="82" dur="500" fill="hold"/>
                                        <p:tgtEl>
                                          <p:spTgt spid="7"/>
                                        </p:tgtEl>
                                        <p:attrNameLst>
                                          <p:attrName>ppt_h</p:attrName>
                                        </p:attrNameLst>
                                      </p:cBhvr>
                                      <p:tavLst>
                                        <p:tav tm="0">
                                          <p:val>
                                            <p:fltVal val="0"/>
                                          </p:val>
                                        </p:tav>
                                        <p:tav tm="100000">
                                          <p:val>
                                            <p:strVal val="#ppt_h"/>
                                          </p:val>
                                        </p:tav>
                                      </p:tavLst>
                                    </p:anim>
                                    <p:animEffect transition="in" filter="fade">
                                      <p:cBhvr>
                                        <p:cTn id="83" dur="500"/>
                                        <p:tgtEl>
                                          <p:spTgt spid="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8"/>
                                        </p:tgtEl>
                                        <p:attrNameLst>
                                          <p:attrName>style.visibility</p:attrName>
                                        </p:attrNameLst>
                                      </p:cBhvr>
                                      <p:to>
                                        <p:strVal val="visible"/>
                                      </p:to>
                                    </p:set>
                                    <p:anim calcmode="lin" valueType="num">
                                      <p:cBhvr>
                                        <p:cTn id="86" dur="500" fill="hold"/>
                                        <p:tgtEl>
                                          <p:spTgt spid="8"/>
                                        </p:tgtEl>
                                        <p:attrNameLst>
                                          <p:attrName>ppt_w</p:attrName>
                                        </p:attrNameLst>
                                      </p:cBhvr>
                                      <p:tavLst>
                                        <p:tav tm="0">
                                          <p:val>
                                            <p:fltVal val="0"/>
                                          </p:val>
                                        </p:tav>
                                        <p:tav tm="100000">
                                          <p:val>
                                            <p:strVal val="#ppt_w"/>
                                          </p:val>
                                        </p:tav>
                                      </p:tavLst>
                                    </p:anim>
                                    <p:anim calcmode="lin" valueType="num">
                                      <p:cBhvr>
                                        <p:cTn id="87" dur="500" fill="hold"/>
                                        <p:tgtEl>
                                          <p:spTgt spid="8"/>
                                        </p:tgtEl>
                                        <p:attrNameLst>
                                          <p:attrName>ppt_h</p:attrName>
                                        </p:attrNameLst>
                                      </p:cBhvr>
                                      <p:tavLst>
                                        <p:tav tm="0">
                                          <p:val>
                                            <p:fltVal val="0"/>
                                          </p:val>
                                        </p:tav>
                                        <p:tav tm="100000">
                                          <p:val>
                                            <p:strVal val="#ppt_h"/>
                                          </p:val>
                                        </p:tav>
                                      </p:tavLst>
                                    </p:anim>
                                    <p:animEffect transition="in" filter="fade">
                                      <p:cBhvr>
                                        <p:cTn id="88" dur="500"/>
                                        <p:tgtEl>
                                          <p:spTgt spid="8"/>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anim calcmode="lin" valueType="num">
                                      <p:cBhvr>
                                        <p:cTn id="91" dur="500" fill="hold"/>
                                        <p:tgtEl>
                                          <p:spTgt spid="9"/>
                                        </p:tgtEl>
                                        <p:attrNameLst>
                                          <p:attrName>ppt_w</p:attrName>
                                        </p:attrNameLst>
                                      </p:cBhvr>
                                      <p:tavLst>
                                        <p:tav tm="0">
                                          <p:val>
                                            <p:fltVal val="0"/>
                                          </p:val>
                                        </p:tav>
                                        <p:tav tm="100000">
                                          <p:val>
                                            <p:strVal val="#ppt_w"/>
                                          </p:val>
                                        </p:tav>
                                      </p:tavLst>
                                    </p:anim>
                                    <p:anim calcmode="lin" valueType="num">
                                      <p:cBhvr>
                                        <p:cTn id="92" dur="500" fill="hold"/>
                                        <p:tgtEl>
                                          <p:spTgt spid="9"/>
                                        </p:tgtEl>
                                        <p:attrNameLst>
                                          <p:attrName>ppt_h</p:attrName>
                                        </p:attrNameLst>
                                      </p:cBhvr>
                                      <p:tavLst>
                                        <p:tav tm="0">
                                          <p:val>
                                            <p:fltVal val="0"/>
                                          </p:val>
                                        </p:tav>
                                        <p:tav tm="100000">
                                          <p:val>
                                            <p:strVal val="#ppt_h"/>
                                          </p:val>
                                        </p:tav>
                                      </p:tavLst>
                                    </p:anim>
                                    <p:animEffect transition="in" filter="fade">
                                      <p:cBhvr>
                                        <p:cTn id="93" dur="500"/>
                                        <p:tgtEl>
                                          <p:spTgt spid="9"/>
                                        </p:tgtEl>
                                      </p:cBhvr>
                                    </p:animEffect>
                                  </p:childTnLst>
                                </p:cTn>
                              </p:par>
                              <p:par>
                                <p:cTn id="94" presetID="53" presetClass="entr" presetSubtype="16" fill="hold" grpId="0" nodeType="withEffect">
                                  <p:stCondLst>
                                    <p:cond delay="240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Effect transition="in" filter="fade">
                                      <p:cBhvr>
                                        <p:cTn id="98" dur="500"/>
                                        <p:tgtEl>
                                          <p:spTgt spid="10"/>
                                        </p:tgtEl>
                                      </p:cBhvr>
                                    </p:animEffect>
                                  </p:childTnLst>
                                </p:cTn>
                              </p:par>
                              <p:par>
                                <p:cTn id="99" presetID="10" presetClass="entr" presetSubtype="0" fill="hold" grpId="0" nodeType="withEffect">
                                  <p:stCondLst>
                                    <p:cond delay="15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500"/>
                                        <p:tgtEl>
                                          <p:spTgt spid="15"/>
                                        </p:tgtEl>
                                      </p:cBhvr>
                                    </p:animEffect>
                                  </p:childTnLst>
                                </p:cTn>
                              </p:par>
                              <p:par>
                                <p:cTn id="102" presetID="32" presetClass="emph" presetSubtype="0" fill="hold" grpId="1" nodeType="withEffect">
                                  <p:stCondLst>
                                    <p:cond delay="2400"/>
                                  </p:stCondLst>
                                  <p:childTnLst>
                                    <p:animRot by="120000">
                                      <p:cBhvr>
                                        <p:cTn id="103" dur="50" fill="hold">
                                          <p:stCondLst>
                                            <p:cond delay="0"/>
                                          </p:stCondLst>
                                        </p:cTn>
                                        <p:tgtEl>
                                          <p:spTgt spid="15"/>
                                        </p:tgtEl>
                                        <p:attrNameLst>
                                          <p:attrName>r</p:attrName>
                                        </p:attrNameLst>
                                      </p:cBhvr>
                                    </p:animRot>
                                    <p:animRot by="-240000">
                                      <p:cBhvr>
                                        <p:cTn id="104" dur="100" fill="hold">
                                          <p:stCondLst>
                                            <p:cond delay="100"/>
                                          </p:stCondLst>
                                        </p:cTn>
                                        <p:tgtEl>
                                          <p:spTgt spid="15"/>
                                        </p:tgtEl>
                                        <p:attrNameLst>
                                          <p:attrName>r</p:attrName>
                                        </p:attrNameLst>
                                      </p:cBhvr>
                                    </p:animRot>
                                    <p:animRot by="240000">
                                      <p:cBhvr>
                                        <p:cTn id="105" dur="100" fill="hold">
                                          <p:stCondLst>
                                            <p:cond delay="200"/>
                                          </p:stCondLst>
                                        </p:cTn>
                                        <p:tgtEl>
                                          <p:spTgt spid="15"/>
                                        </p:tgtEl>
                                        <p:attrNameLst>
                                          <p:attrName>r</p:attrName>
                                        </p:attrNameLst>
                                      </p:cBhvr>
                                    </p:animRot>
                                    <p:animRot by="-240000">
                                      <p:cBhvr>
                                        <p:cTn id="106" dur="100" fill="hold">
                                          <p:stCondLst>
                                            <p:cond delay="300"/>
                                          </p:stCondLst>
                                        </p:cTn>
                                        <p:tgtEl>
                                          <p:spTgt spid="15"/>
                                        </p:tgtEl>
                                        <p:attrNameLst>
                                          <p:attrName>r</p:attrName>
                                        </p:attrNameLst>
                                      </p:cBhvr>
                                    </p:animRot>
                                    <p:animRot by="120000">
                                      <p:cBhvr>
                                        <p:cTn id="107" dur="100" fill="hold">
                                          <p:stCondLst>
                                            <p:cond delay="400"/>
                                          </p:stCondLst>
                                        </p:cTn>
                                        <p:tgtEl>
                                          <p:spTgt spid="15"/>
                                        </p:tgtEl>
                                        <p:attrNameLst>
                                          <p:attrName>r</p:attrName>
                                        </p:attrNameLst>
                                      </p:cBhvr>
                                    </p:animRot>
                                  </p:childTnLst>
                                </p:cTn>
                              </p:par>
                              <p:par>
                                <p:cTn id="108" presetID="10" presetClass="entr" presetSubtype="0" fill="hold" grpId="0" nodeType="withEffect">
                                  <p:stCondLst>
                                    <p:cond delay="1500"/>
                                  </p:stCondLst>
                                  <p:childTnLst>
                                    <p:set>
                                      <p:cBhvr>
                                        <p:cTn id="109" dur="1" fill="hold">
                                          <p:stCondLst>
                                            <p:cond delay="0"/>
                                          </p:stCondLst>
                                        </p:cTn>
                                        <p:tgtEl>
                                          <p:spTgt spid="16"/>
                                        </p:tgtEl>
                                        <p:attrNameLst>
                                          <p:attrName>style.visibility</p:attrName>
                                        </p:attrNameLst>
                                      </p:cBhvr>
                                      <p:to>
                                        <p:strVal val="visible"/>
                                      </p:to>
                                    </p:set>
                                    <p:animEffect transition="in" filter="fade">
                                      <p:cBhvr>
                                        <p:cTn id="110" dur="500"/>
                                        <p:tgtEl>
                                          <p:spTgt spid="16"/>
                                        </p:tgtEl>
                                      </p:cBhvr>
                                    </p:animEffect>
                                  </p:childTnLst>
                                </p:cTn>
                              </p:par>
                              <p:par>
                                <p:cTn id="111" presetID="32" presetClass="emph" presetSubtype="0" fill="hold" grpId="1" nodeType="withEffect">
                                  <p:stCondLst>
                                    <p:cond delay="2400"/>
                                  </p:stCondLst>
                                  <p:childTnLst>
                                    <p:animRot by="120000">
                                      <p:cBhvr>
                                        <p:cTn id="112" dur="50" fill="hold">
                                          <p:stCondLst>
                                            <p:cond delay="0"/>
                                          </p:stCondLst>
                                        </p:cTn>
                                        <p:tgtEl>
                                          <p:spTgt spid="16"/>
                                        </p:tgtEl>
                                        <p:attrNameLst>
                                          <p:attrName>r</p:attrName>
                                        </p:attrNameLst>
                                      </p:cBhvr>
                                    </p:animRot>
                                    <p:animRot by="-240000">
                                      <p:cBhvr>
                                        <p:cTn id="113" dur="100" fill="hold">
                                          <p:stCondLst>
                                            <p:cond delay="100"/>
                                          </p:stCondLst>
                                        </p:cTn>
                                        <p:tgtEl>
                                          <p:spTgt spid="16"/>
                                        </p:tgtEl>
                                        <p:attrNameLst>
                                          <p:attrName>r</p:attrName>
                                        </p:attrNameLst>
                                      </p:cBhvr>
                                    </p:animRot>
                                    <p:animRot by="240000">
                                      <p:cBhvr>
                                        <p:cTn id="114" dur="100" fill="hold">
                                          <p:stCondLst>
                                            <p:cond delay="200"/>
                                          </p:stCondLst>
                                        </p:cTn>
                                        <p:tgtEl>
                                          <p:spTgt spid="16"/>
                                        </p:tgtEl>
                                        <p:attrNameLst>
                                          <p:attrName>r</p:attrName>
                                        </p:attrNameLst>
                                      </p:cBhvr>
                                    </p:animRot>
                                    <p:animRot by="-240000">
                                      <p:cBhvr>
                                        <p:cTn id="115" dur="100" fill="hold">
                                          <p:stCondLst>
                                            <p:cond delay="300"/>
                                          </p:stCondLst>
                                        </p:cTn>
                                        <p:tgtEl>
                                          <p:spTgt spid="16"/>
                                        </p:tgtEl>
                                        <p:attrNameLst>
                                          <p:attrName>r</p:attrName>
                                        </p:attrNameLst>
                                      </p:cBhvr>
                                    </p:animRot>
                                    <p:animRot by="120000">
                                      <p:cBhvr>
                                        <p:cTn id="116" dur="100" fill="hold">
                                          <p:stCondLst>
                                            <p:cond delay="400"/>
                                          </p:stCondLst>
                                        </p:cTn>
                                        <p:tgtEl>
                                          <p:spTgt spid="16"/>
                                        </p:tgtEl>
                                        <p:attrNameLst>
                                          <p:attrName>r</p:attrName>
                                        </p:attrNameLst>
                                      </p:cBhvr>
                                    </p:animRot>
                                  </p:childTnLst>
                                </p:cTn>
                              </p:par>
                              <p:par>
                                <p:cTn id="117" presetID="10" presetClass="entr" presetSubtype="0" fill="hold" grpId="0" nodeType="withEffect">
                                  <p:stCondLst>
                                    <p:cond delay="1800"/>
                                  </p:stCondLst>
                                  <p:childTnLst>
                                    <p:set>
                                      <p:cBhvr>
                                        <p:cTn id="118" dur="1" fill="hold">
                                          <p:stCondLst>
                                            <p:cond delay="0"/>
                                          </p:stCondLst>
                                        </p:cTn>
                                        <p:tgtEl>
                                          <p:spTgt spid="17"/>
                                        </p:tgtEl>
                                        <p:attrNameLst>
                                          <p:attrName>style.visibility</p:attrName>
                                        </p:attrNameLst>
                                      </p:cBhvr>
                                      <p:to>
                                        <p:strVal val="visible"/>
                                      </p:to>
                                    </p:set>
                                    <p:animEffect transition="in" filter="fade">
                                      <p:cBhvr>
                                        <p:cTn id="119" dur="500"/>
                                        <p:tgtEl>
                                          <p:spTgt spid="17"/>
                                        </p:tgtEl>
                                      </p:cBhvr>
                                    </p:animEffect>
                                  </p:childTnLst>
                                </p:cTn>
                              </p:par>
                              <p:par>
                                <p:cTn id="120" presetID="32" presetClass="emph" presetSubtype="0" fill="hold" grpId="1" nodeType="withEffect">
                                  <p:stCondLst>
                                    <p:cond delay="2400"/>
                                  </p:stCondLst>
                                  <p:childTnLst>
                                    <p:animRot by="120000">
                                      <p:cBhvr>
                                        <p:cTn id="121" dur="50" fill="hold">
                                          <p:stCondLst>
                                            <p:cond delay="0"/>
                                          </p:stCondLst>
                                        </p:cTn>
                                        <p:tgtEl>
                                          <p:spTgt spid="17"/>
                                        </p:tgtEl>
                                        <p:attrNameLst>
                                          <p:attrName>r</p:attrName>
                                        </p:attrNameLst>
                                      </p:cBhvr>
                                    </p:animRot>
                                    <p:animRot by="-240000">
                                      <p:cBhvr>
                                        <p:cTn id="122" dur="100" fill="hold">
                                          <p:stCondLst>
                                            <p:cond delay="100"/>
                                          </p:stCondLst>
                                        </p:cTn>
                                        <p:tgtEl>
                                          <p:spTgt spid="17"/>
                                        </p:tgtEl>
                                        <p:attrNameLst>
                                          <p:attrName>r</p:attrName>
                                        </p:attrNameLst>
                                      </p:cBhvr>
                                    </p:animRot>
                                    <p:animRot by="240000">
                                      <p:cBhvr>
                                        <p:cTn id="123" dur="100" fill="hold">
                                          <p:stCondLst>
                                            <p:cond delay="200"/>
                                          </p:stCondLst>
                                        </p:cTn>
                                        <p:tgtEl>
                                          <p:spTgt spid="17"/>
                                        </p:tgtEl>
                                        <p:attrNameLst>
                                          <p:attrName>r</p:attrName>
                                        </p:attrNameLst>
                                      </p:cBhvr>
                                    </p:animRot>
                                    <p:animRot by="-240000">
                                      <p:cBhvr>
                                        <p:cTn id="124" dur="100" fill="hold">
                                          <p:stCondLst>
                                            <p:cond delay="300"/>
                                          </p:stCondLst>
                                        </p:cTn>
                                        <p:tgtEl>
                                          <p:spTgt spid="17"/>
                                        </p:tgtEl>
                                        <p:attrNameLst>
                                          <p:attrName>r</p:attrName>
                                        </p:attrNameLst>
                                      </p:cBhvr>
                                    </p:animRot>
                                    <p:animRot by="120000">
                                      <p:cBhvr>
                                        <p:cTn id="125" dur="100" fill="hold">
                                          <p:stCondLst>
                                            <p:cond delay="400"/>
                                          </p:stCondLst>
                                        </p:cTn>
                                        <p:tgtEl>
                                          <p:spTgt spid="17"/>
                                        </p:tgtEl>
                                        <p:attrNameLst>
                                          <p:attrName>r</p:attrName>
                                        </p:attrNameLst>
                                      </p:cBhvr>
                                    </p:animRot>
                                  </p:childTnLst>
                                </p:cTn>
                              </p:par>
                              <p:par>
                                <p:cTn id="126" presetID="10" presetClass="entr" presetSubtype="0" fill="hold" grpId="0" nodeType="withEffect">
                                  <p:stCondLst>
                                    <p:cond delay="2100"/>
                                  </p:stCondLst>
                                  <p:childTnLst>
                                    <p:set>
                                      <p:cBhvr>
                                        <p:cTn id="127" dur="1" fill="hold">
                                          <p:stCondLst>
                                            <p:cond delay="0"/>
                                          </p:stCondLst>
                                        </p:cTn>
                                        <p:tgtEl>
                                          <p:spTgt spid="18"/>
                                        </p:tgtEl>
                                        <p:attrNameLst>
                                          <p:attrName>style.visibility</p:attrName>
                                        </p:attrNameLst>
                                      </p:cBhvr>
                                      <p:to>
                                        <p:strVal val="visible"/>
                                      </p:to>
                                    </p:set>
                                    <p:animEffect transition="in" filter="fade">
                                      <p:cBhvr>
                                        <p:cTn id="128" dur="500"/>
                                        <p:tgtEl>
                                          <p:spTgt spid="18"/>
                                        </p:tgtEl>
                                      </p:cBhvr>
                                    </p:animEffect>
                                  </p:childTnLst>
                                </p:cTn>
                              </p:par>
                              <p:par>
                                <p:cTn id="129" presetID="32" presetClass="emph" presetSubtype="0" fill="hold" grpId="1" nodeType="withEffect">
                                  <p:stCondLst>
                                    <p:cond delay="2400"/>
                                  </p:stCondLst>
                                  <p:childTnLst>
                                    <p:animRot by="120000">
                                      <p:cBhvr>
                                        <p:cTn id="130" dur="50" fill="hold">
                                          <p:stCondLst>
                                            <p:cond delay="0"/>
                                          </p:stCondLst>
                                        </p:cTn>
                                        <p:tgtEl>
                                          <p:spTgt spid="18"/>
                                        </p:tgtEl>
                                        <p:attrNameLst>
                                          <p:attrName>r</p:attrName>
                                        </p:attrNameLst>
                                      </p:cBhvr>
                                    </p:animRot>
                                    <p:animRot by="-240000">
                                      <p:cBhvr>
                                        <p:cTn id="131" dur="100" fill="hold">
                                          <p:stCondLst>
                                            <p:cond delay="100"/>
                                          </p:stCondLst>
                                        </p:cTn>
                                        <p:tgtEl>
                                          <p:spTgt spid="18"/>
                                        </p:tgtEl>
                                        <p:attrNameLst>
                                          <p:attrName>r</p:attrName>
                                        </p:attrNameLst>
                                      </p:cBhvr>
                                    </p:animRot>
                                    <p:animRot by="240000">
                                      <p:cBhvr>
                                        <p:cTn id="132" dur="100" fill="hold">
                                          <p:stCondLst>
                                            <p:cond delay="200"/>
                                          </p:stCondLst>
                                        </p:cTn>
                                        <p:tgtEl>
                                          <p:spTgt spid="18"/>
                                        </p:tgtEl>
                                        <p:attrNameLst>
                                          <p:attrName>r</p:attrName>
                                        </p:attrNameLst>
                                      </p:cBhvr>
                                    </p:animRot>
                                    <p:animRot by="-240000">
                                      <p:cBhvr>
                                        <p:cTn id="133" dur="100" fill="hold">
                                          <p:stCondLst>
                                            <p:cond delay="300"/>
                                          </p:stCondLst>
                                        </p:cTn>
                                        <p:tgtEl>
                                          <p:spTgt spid="18"/>
                                        </p:tgtEl>
                                        <p:attrNameLst>
                                          <p:attrName>r</p:attrName>
                                        </p:attrNameLst>
                                      </p:cBhvr>
                                    </p:animRot>
                                    <p:animRot by="120000">
                                      <p:cBhvr>
                                        <p:cTn id="134" dur="100" fill="hold">
                                          <p:stCondLst>
                                            <p:cond delay="400"/>
                                          </p:stCondLst>
                                        </p:cTn>
                                        <p:tgtEl>
                                          <p:spTgt spid="18"/>
                                        </p:tgtEl>
                                        <p:attrNameLst>
                                          <p:attrName>r</p:attrName>
                                        </p:attrNameLst>
                                      </p:cBhvr>
                                    </p:animRot>
                                  </p:childTnLst>
                                </p:cTn>
                              </p:par>
                              <p:par>
                                <p:cTn id="135" presetID="12" presetClass="entr" presetSubtype="4" fill="hold" grpId="0" nodeType="withEffect">
                                  <p:stCondLst>
                                    <p:cond delay="4500"/>
                                  </p:stCondLst>
                                  <p:childTnLst>
                                    <p:set>
                                      <p:cBhvr>
                                        <p:cTn id="136" dur="1" fill="hold">
                                          <p:stCondLst>
                                            <p:cond delay="0"/>
                                          </p:stCondLst>
                                        </p:cTn>
                                        <p:tgtEl>
                                          <p:spTgt spid="19"/>
                                        </p:tgtEl>
                                        <p:attrNameLst>
                                          <p:attrName>style.visibility</p:attrName>
                                        </p:attrNameLst>
                                      </p:cBhvr>
                                      <p:to>
                                        <p:strVal val="visible"/>
                                      </p:to>
                                    </p:set>
                                    <p:anim calcmode="lin" valueType="num">
                                      <p:cBhvr additive="base">
                                        <p:cTn id="137" dur="500"/>
                                        <p:tgtEl>
                                          <p:spTgt spid="19"/>
                                        </p:tgtEl>
                                        <p:attrNameLst>
                                          <p:attrName>ppt_y</p:attrName>
                                        </p:attrNameLst>
                                      </p:cBhvr>
                                      <p:tavLst>
                                        <p:tav tm="0">
                                          <p:val>
                                            <p:strVal val="#ppt_y+#ppt_h*1.125000"/>
                                          </p:val>
                                        </p:tav>
                                        <p:tav tm="100000">
                                          <p:val>
                                            <p:strVal val="#ppt_y"/>
                                          </p:val>
                                        </p:tav>
                                      </p:tavLst>
                                    </p:anim>
                                    <p:animEffect transition="in" filter="wipe(up)">
                                      <p:cBhvr>
                                        <p:cTn id="138" dur="500"/>
                                        <p:tgtEl>
                                          <p:spTgt spid="19"/>
                                        </p:tgtEl>
                                      </p:cBhvr>
                                    </p:animEffect>
                                  </p:childTnLst>
                                </p:cTn>
                              </p:par>
                              <p:par>
                                <p:cTn id="139" presetID="12" presetClass="entr" presetSubtype="1" fill="hold" grpId="0" nodeType="withEffect">
                                  <p:stCondLst>
                                    <p:cond delay="4500"/>
                                  </p:stCondLst>
                                  <p:childTnLst>
                                    <p:set>
                                      <p:cBhvr>
                                        <p:cTn id="140" dur="1" fill="hold">
                                          <p:stCondLst>
                                            <p:cond delay="0"/>
                                          </p:stCondLst>
                                        </p:cTn>
                                        <p:tgtEl>
                                          <p:spTgt spid="20"/>
                                        </p:tgtEl>
                                        <p:attrNameLst>
                                          <p:attrName>style.visibility</p:attrName>
                                        </p:attrNameLst>
                                      </p:cBhvr>
                                      <p:to>
                                        <p:strVal val="visible"/>
                                      </p:to>
                                    </p:set>
                                    <p:anim calcmode="lin" valueType="num">
                                      <p:cBhvr additive="base">
                                        <p:cTn id="141" dur="500"/>
                                        <p:tgtEl>
                                          <p:spTgt spid="20"/>
                                        </p:tgtEl>
                                        <p:attrNameLst>
                                          <p:attrName>ppt_y</p:attrName>
                                        </p:attrNameLst>
                                      </p:cBhvr>
                                      <p:tavLst>
                                        <p:tav tm="0">
                                          <p:val>
                                            <p:strVal val="#ppt_y-#ppt_h*1.125000"/>
                                          </p:val>
                                        </p:tav>
                                        <p:tav tm="100000">
                                          <p:val>
                                            <p:strVal val="#ppt_y"/>
                                          </p:val>
                                        </p:tav>
                                      </p:tavLst>
                                    </p:anim>
                                    <p:animEffect transition="in" filter="wipe(down)">
                                      <p:cBhvr>
                                        <p:cTn id="1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29" grpId="0" bldLvl="0" animBg="1"/>
      <p:bldP spid="30" grpId="0" bldLvl="0" animBg="1"/>
      <p:bldP spid="30" grpId="1" bldLvl="0" animBg="1"/>
      <p:bldP spid="31" grpId="0"/>
      <p:bldP spid="34" grpId="0"/>
      <p:bldP spid="37" grpId="0"/>
      <p:bldP spid="40" grpId="0"/>
      <p:bldP spid="6" grpId="0" bldLvl="0" animBg="1"/>
      <p:bldP spid="7" grpId="0" bldLvl="0" animBg="1"/>
      <p:bldP spid="8" grpId="0" bldLvl="0" animBg="1"/>
      <p:bldP spid="9" grpId="0" bldLvl="0" animBg="1"/>
      <p:bldP spid="10" grpId="0"/>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6432" y="1404784"/>
            <a:ext cx="2520280" cy="54864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注意事项</a:t>
            </a:r>
            <a:endParaRPr lang="zh-CN" altLang="en-US" sz="2800" dirty="0">
              <a:latin typeface="微软雅黑" panose="020B0503020204020204" charset="-122"/>
              <a:ea typeface="微软雅黑" panose="020B0503020204020204" charset="-122"/>
            </a:endParaRPr>
          </a:p>
        </p:txBody>
      </p:sp>
      <p:sp>
        <p:nvSpPr>
          <p:cNvPr id="3" name="TextBox 2"/>
          <p:cNvSpPr txBox="1"/>
          <p:nvPr/>
        </p:nvSpPr>
        <p:spPr>
          <a:xfrm>
            <a:off x="1956435" y="2033905"/>
            <a:ext cx="9049385" cy="4206240"/>
          </a:xfrm>
          <a:prstGeom prst="rect">
            <a:avLst/>
          </a:prstGeom>
          <a:noFill/>
        </p:spPr>
        <p:txBody>
          <a:bodyPr wrap="square" rtlCol="0">
            <a:spAutoFit/>
          </a:bodyPr>
          <a:lstStyle/>
          <a:p>
            <a:pPr fontAlgn="auto">
              <a:lnSpc>
                <a:spcPct val="200000"/>
              </a:lnSpc>
            </a:pPr>
            <a:r>
              <a:rPr lang="en-US" altLang="zh-CN" dirty="0"/>
              <a:t>1.</a:t>
            </a:r>
            <a:r>
              <a:rPr lang="zh-CN" altLang="zh-CN" dirty="0"/>
              <a:t>避免出现“</a:t>
            </a:r>
            <a:r>
              <a:rPr lang="en-US" altLang="zh-CN" dirty="0"/>
              <a:t>XX</a:t>
            </a:r>
            <a:r>
              <a:rPr lang="zh-CN" altLang="zh-CN" dirty="0"/>
              <a:t>学长、学姐</a:t>
            </a:r>
            <a:r>
              <a:rPr lang="en-US" altLang="zh-CN" dirty="0"/>
              <a:t>/</a:t>
            </a:r>
            <a:r>
              <a:rPr lang="zh-CN" altLang="zh-CN" dirty="0"/>
              <a:t>学弟、学妹”这样的称呼。 </a:t>
            </a:r>
            <a:endParaRPr lang="zh-CN" altLang="zh-CN" dirty="0"/>
          </a:p>
          <a:p>
            <a:pPr fontAlgn="auto">
              <a:lnSpc>
                <a:spcPct val="200000"/>
              </a:lnSpc>
            </a:pPr>
            <a:r>
              <a:rPr lang="en-US" altLang="zh-CN" dirty="0"/>
              <a:t>2.</a:t>
            </a:r>
            <a:r>
              <a:rPr lang="zh-CN" altLang="zh-CN" dirty="0"/>
              <a:t>标点符号使用时应该注意规范性。 </a:t>
            </a:r>
            <a:endParaRPr lang="zh-CN" altLang="zh-CN" dirty="0"/>
          </a:p>
          <a:p>
            <a:pPr fontAlgn="auto">
              <a:lnSpc>
                <a:spcPct val="200000"/>
              </a:lnSpc>
            </a:pPr>
            <a:r>
              <a:rPr lang="en-US" altLang="zh-CN" dirty="0"/>
              <a:t>3.</a:t>
            </a:r>
            <a:r>
              <a:rPr lang="zh-CN" altLang="zh-CN" dirty="0"/>
              <a:t>角色定位：</a:t>
            </a:r>
            <a:r>
              <a:rPr lang="zh-CN" altLang="en-US" dirty="0"/>
              <a:t>最好</a:t>
            </a:r>
            <a:r>
              <a:rPr lang="zh-CN" altLang="zh-CN" dirty="0"/>
              <a:t>不</a:t>
            </a:r>
            <a:r>
              <a:rPr lang="zh-CN" altLang="en-US" dirty="0"/>
              <a:t>要</a:t>
            </a:r>
            <a:r>
              <a:rPr lang="zh-CN" altLang="zh-CN" dirty="0"/>
              <a:t>出现“我”，“我们”“你们”的说法，应使用第三人称。</a:t>
            </a:r>
            <a:endParaRPr lang="en-US" altLang="zh-CN" dirty="0"/>
          </a:p>
          <a:p>
            <a:pPr fontAlgn="auto">
              <a:lnSpc>
                <a:spcPct val="200000"/>
              </a:lnSpc>
            </a:pPr>
            <a:r>
              <a:rPr lang="en-US" altLang="zh-CN" dirty="0"/>
              <a:t>4.</a:t>
            </a:r>
            <a:r>
              <a:rPr lang="zh-CN" altLang="zh-CN" dirty="0"/>
              <a:t>凡牵涉到单位时一律使用“</a:t>
            </a:r>
            <a:r>
              <a:rPr lang="en-US" altLang="zh-CN" dirty="0"/>
              <a:t>XX</a:t>
            </a:r>
            <a:r>
              <a:rPr lang="zh-CN" altLang="zh-CN" dirty="0"/>
              <a:t>级</a:t>
            </a:r>
            <a:r>
              <a:rPr lang="en-US" altLang="zh-CN" dirty="0"/>
              <a:t>XX</a:t>
            </a:r>
            <a:r>
              <a:rPr lang="zh-CN" altLang="zh-CN" dirty="0"/>
              <a:t>专业” 。 </a:t>
            </a:r>
            <a:endParaRPr lang="zh-CN" altLang="zh-CN" dirty="0"/>
          </a:p>
          <a:p>
            <a:pPr fontAlgn="auto">
              <a:lnSpc>
                <a:spcPct val="200000"/>
              </a:lnSpc>
            </a:pPr>
            <a:r>
              <a:rPr lang="en-US" altLang="zh-CN" dirty="0"/>
              <a:t>5.</a:t>
            </a:r>
            <a:r>
              <a:rPr lang="zh-CN" altLang="zh-CN" dirty="0"/>
              <a:t>新闻稿发送要求：务必以</a:t>
            </a:r>
            <a:r>
              <a:rPr lang="en-US" altLang="zh-CN" dirty="0"/>
              <a:t>Word</a:t>
            </a:r>
            <a:r>
              <a:rPr lang="zh-CN" altLang="zh-CN" dirty="0"/>
              <a:t>文档附件形式发送，新闻稿篇幅控制在</a:t>
            </a:r>
            <a:r>
              <a:rPr lang="en-US" altLang="zh-CN" dirty="0"/>
              <a:t>400</a:t>
            </a:r>
            <a:r>
              <a:rPr lang="zh-CN" altLang="zh-CN" dirty="0"/>
              <a:t>——</a:t>
            </a:r>
            <a:r>
              <a:rPr lang="en-US" altLang="zh-CN" dirty="0"/>
              <a:t>600</a:t>
            </a:r>
            <a:r>
              <a:rPr lang="zh-CN" altLang="zh-CN" dirty="0"/>
              <a:t>字（可酌情增减）。 </a:t>
            </a:r>
            <a:endParaRPr lang="zh-CN" altLang="zh-CN" dirty="0"/>
          </a:p>
          <a:p>
            <a:pPr fontAlgn="auto">
              <a:lnSpc>
                <a:spcPct val="200000"/>
              </a:lnSpc>
            </a:pPr>
            <a:r>
              <a:rPr lang="en-US" altLang="zh-CN" dirty="0"/>
              <a:t>6.</a:t>
            </a:r>
            <a:r>
              <a:rPr lang="zh-CN" altLang="zh-CN" dirty="0"/>
              <a:t> 可提前列好稿子的框架。</a:t>
            </a:r>
            <a:endParaRPr lang="zh-CN" altLang="zh-CN" dirty="0"/>
          </a:p>
          <a:p>
            <a:endParaRPr lang="zh-CN" altLang="en-US" dirty="0"/>
          </a:p>
        </p:txBody>
      </p:sp>
      <p:grpSp>
        <p:nvGrpSpPr>
          <p:cNvPr id="4" name="组合 3"/>
          <p:cNvGrpSpPr/>
          <p:nvPr/>
        </p:nvGrpSpPr>
        <p:grpSpPr>
          <a:xfrm>
            <a:off x="0" y="331837"/>
            <a:ext cx="12192000" cy="720626"/>
            <a:chOff x="0" y="331837"/>
            <a:chExt cx="12192000" cy="720626"/>
          </a:xfrm>
        </p:grpSpPr>
        <p:sp>
          <p:nvSpPr>
            <p:cNvPr id="41" name="矩形 40"/>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22120" y="368985"/>
              <a:ext cx="2304256" cy="678815"/>
            </a:xfrm>
            <a:prstGeom prst="rect">
              <a:avLst/>
            </a:prstGeom>
            <a:noFill/>
          </p:spPr>
          <p:txBody>
            <a:bodyPr wrap="square" rtlCol="0">
              <a:spAutoFit/>
            </a:bodyPr>
            <a:lstStyle/>
            <a:p>
              <a:r>
                <a:rPr lang="zh-CN" altLang="en-US" sz="3600" dirty="0"/>
                <a:t>宣传成果</a:t>
              </a:r>
              <a:endParaRPr lang="zh-CN" altLang="en-US" sz="3600" dirty="0"/>
            </a:p>
          </p:txBody>
        </p:sp>
        <p:sp>
          <p:nvSpPr>
            <p:cNvPr id="44" name="矩形 43"/>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3125104" y="430540"/>
              <a:ext cx="4555072" cy="548640"/>
            </a:xfrm>
            <a:prstGeom prst="rect">
              <a:avLst/>
            </a:prstGeom>
            <a:noFill/>
          </p:spPr>
          <p:txBody>
            <a:bodyPr wrap="square" rtlCol="0">
              <a:spAutoFit/>
            </a:bodyPr>
            <a:lstStyle/>
            <a:p>
              <a:r>
                <a:rPr lang="en-US" altLang="zh-CN" sz="2800" dirty="0">
                  <a:solidFill>
                    <a:schemeClr val="bg2"/>
                  </a:solidFill>
                </a:rPr>
                <a:t>2.2</a:t>
              </a:r>
              <a:r>
                <a:rPr lang="zh-CN" altLang="en-US" sz="2800" dirty="0">
                  <a:solidFill>
                    <a:schemeClr val="bg2"/>
                  </a:solidFill>
                </a:rPr>
                <a:t>新闻稿撰写步骤</a:t>
              </a:r>
              <a:endParaRPr lang="zh-CN" altLang="en-US" sz="2800" dirty="0">
                <a:solidFill>
                  <a:schemeClr val="bg2"/>
                </a:solidFill>
              </a:endParaRPr>
            </a:p>
          </p:txBody>
        </p:sp>
      </p:grpSp>
      <p:sp>
        <p:nvSpPr>
          <p:cNvPr id="5" name="文本框 4"/>
          <p:cNvSpPr txBox="1"/>
          <p:nvPr/>
        </p:nvSpPr>
        <p:spPr>
          <a:xfrm>
            <a:off x="6600056" y="5661248"/>
            <a:ext cx="3384376" cy="369332"/>
          </a:xfrm>
          <a:prstGeom prst="rect">
            <a:avLst/>
          </a:prstGeom>
          <a:noFill/>
        </p:spPr>
        <p:txBody>
          <a:bodyPr wrap="square" rtlCol="0">
            <a:spAutoFit/>
          </a:bodyPr>
          <a:lstStyle/>
          <a:p>
            <a:r>
              <a:rPr lang="en-US" altLang="zh-CN" dirty="0">
                <a:hlinkClick r:id="rId1"/>
              </a:rPr>
              <a:t>http://sxx.youth.cn/</a:t>
            </a:r>
            <a:r>
              <a:rPr lang="en-US" altLang="zh-CN" dirty="0"/>
              <a:t> </a:t>
            </a:r>
            <a:r>
              <a:rPr lang="zh-CN" altLang="en-US" dirty="0">
                <a:solidFill>
                  <a:srgbClr val="FF0000"/>
                </a:solidFill>
              </a:rPr>
              <a:t>三下乡官网</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 name="椭圆 2"/>
          <p:cNvSpPr/>
          <p:nvPr/>
        </p:nvSpPr>
        <p:spPr>
          <a:xfrm>
            <a:off x="1151255" y="1794510"/>
            <a:ext cx="770255" cy="705485"/>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solidFill>
                <a:latin typeface="+mn-ea"/>
              </a:rPr>
              <a:t>01</a:t>
            </a:r>
            <a:endParaRPr lang="en-US" altLang="zh-CN" sz="2000" b="1" dirty="0">
              <a:solidFill>
                <a:schemeClr val="bg2"/>
              </a:solidFill>
              <a:latin typeface="+mn-ea"/>
            </a:endParaRPr>
          </a:p>
        </p:txBody>
      </p:sp>
      <p:sp>
        <p:nvSpPr>
          <p:cNvPr id="4" name="文本框 3"/>
          <p:cNvSpPr txBox="1"/>
          <p:nvPr/>
        </p:nvSpPr>
        <p:spPr>
          <a:xfrm>
            <a:off x="2061579" y="1905915"/>
            <a:ext cx="5400675" cy="483235"/>
          </a:xfrm>
          <a:prstGeom prst="rect">
            <a:avLst/>
          </a:prstGeom>
          <a:noFill/>
        </p:spPr>
        <p:txBody>
          <a:bodyPr wrap="square" rtlCol="0">
            <a:spAutoFit/>
          </a:bodyPr>
          <a:lstStyle/>
          <a:p>
            <a:r>
              <a:rPr lang="zh-CN" altLang="en-US" sz="2400" b="1" dirty="0">
                <a:solidFill>
                  <a:schemeClr val="accent1"/>
                </a:solidFill>
                <a:latin typeface="微软雅黑" panose="020B0503020204020204" charset="-122"/>
              </a:rPr>
              <a:t>推文撰写</a:t>
            </a:r>
            <a:endParaRPr lang="zh-CN" altLang="en-US" sz="2400" b="1" dirty="0">
              <a:solidFill>
                <a:schemeClr val="accent1"/>
              </a:solidFill>
              <a:latin typeface="微软雅黑" panose="020B0503020204020204" charset="-122"/>
            </a:endParaRPr>
          </a:p>
        </p:txBody>
      </p:sp>
      <p:grpSp>
        <p:nvGrpSpPr>
          <p:cNvPr id="5" name="组合 4"/>
          <p:cNvGrpSpPr/>
          <p:nvPr/>
        </p:nvGrpSpPr>
        <p:grpSpPr>
          <a:xfrm>
            <a:off x="1931404" y="2502381"/>
            <a:ext cx="9767106" cy="1327090"/>
            <a:chOff x="1859743" y="2101910"/>
            <a:chExt cx="9767106" cy="1327090"/>
          </a:xfrm>
        </p:grpSpPr>
        <p:sp>
          <p:nvSpPr>
            <p:cNvPr id="6" name="矩形 5"/>
            <p:cNvSpPr/>
            <p:nvPr/>
          </p:nvSpPr>
          <p:spPr>
            <a:xfrm>
              <a:off x="1859743" y="2101910"/>
              <a:ext cx="9636932" cy="132709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989919" y="2135704"/>
              <a:ext cx="9636930" cy="1259840"/>
            </a:xfrm>
            <a:prstGeom prst="rect">
              <a:avLst/>
            </a:prstGeom>
          </p:spPr>
          <p:txBody>
            <a:bodyPr wrap="square">
              <a:spAutoFit/>
            </a:bodyPr>
            <a:lstStyle/>
            <a:p>
              <a:pPr fontAlgn="auto">
                <a:lnSpc>
                  <a:spcPts val="2300"/>
                </a:lnSpc>
              </a:pPr>
              <a:r>
                <a:rPr lang="en-US" altLang="zh-CN" sz="1600" dirty="0">
                  <a:sym typeface="+mn-ea"/>
                </a:rPr>
                <a:t>1</a:t>
              </a:r>
              <a:r>
                <a:rPr lang="zh-CN" altLang="en-US" sz="1600" dirty="0">
                  <a:sym typeface="+mn-ea"/>
                </a:rPr>
                <a:t>、</a:t>
              </a:r>
              <a:r>
                <a:rPr lang="zh-CN" altLang="zh-CN" sz="1600" dirty="0">
                  <a:sym typeface="+mn-ea"/>
                </a:rPr>
                <a:t>取标题</a:t>
              </a:r>
              <a:r>
                <a:rPr lang="en-US" altLang="zh-CN" sz="1600" dirty="0">
                  <a:sym typeface="+mn-ea"/>
                </a:rPr>
                <a:t>——</a:t>
              </a:r>
              <a:r>
                <a:rPr lang="zh-CN" altLang="zh-CN" sz="1600" dirty="0">
                  <a:sym typeface="+mn-ea"/>
                </a:rPr>
                <a:t>抓住阅读者的眼球</a:t>
              </a:r>
              <a:endParaRPr lang="en-US" altLang="zh-CN" sz="1600" dirty="0">
                <a:sym typeface="+mn-ea"/>
              </a:endParaRPr>
            </a:p>
            <a:p>
              <a:pPr fontAlgn="auto">
                <a:lnSpc>
                  <a:spcPts val="2300"/>
                </a:lnSpc>
              </a:pPr>
              <a:r>
                <a:rPr lang="en-US" altLang="zh-CN" sz="1600" dirty="0">
                  <a:sym typeface="+mn-ea"/>
                </a:rPr>
                <a:t>2</a:t>
              </a:r>
              <a:r>
                <a:rPr lang="zh-CN" altLang="en-US" sz="1600" dirty="0">
                  <a:sym typeface="+mn-ea"/>
                </a:rPr>
                <a:t>、</a:t>
              </a:r>
              <a:r>
                <a:rPr lang="zh-CN" altLang="zh-CN" sz="1600" dirty="0">
                  <a:sym typeface="+mn-ea"/>
                </a:rPr>
                <a:t>善于利用大家的好奇心理</a:t>
              </a:r>
              <a:r>
                <a:rPr lang="en-US" altLang="zh-CN" sz="1600" dirty="0">
                  <a:sym typeface="+mn-ea"/>
                </a:rPr>
                <a:t>——</a:t>
              </a:r>
              <a:r>
                <a:rPr lang="zh-CN" altLang="zh-CN" sz="1600" dirty="0">
                  <a:sym typeface="+mn-ea"/>
                </a:rPr>
                <a:t>放大好奇的内容</a:t>
              </a:r>
              <a:endParaRPr lang="en-US" altLang="zh-CN" sz="1600" dirty="0">
                <a:sym typeface="+mn-ea"/>
              </a:endParaRPr>
            </a:p>
            <a:p>
              <a:pPr fontAlgn="auto">
                <a:lnSpc>
                  <a:spcPts val="2300"/>
                </a:lnSpc>
              </a:pPr>
              <a:r>
                <a:rPr lang="en-US" altLang="zh-CN" sz="1600" dirty="0">
                  <a:sym typeface="+mn-ea"/>
                </a:rPr>
                <a:t>3</a:t>
              </a:r>
              <a:r>
                <a:rPr lang="zh-CN" altLang="en-US" sz="1600" dirty="0">
                  <a:sym typeface="+mn-ea"/>
                </a:rPr>
                <a:t>、</a:t>
              </a:r>
              <a:r>
                <a:rPr lang="zh-CN" altLang="zh-CN" sz="1600" dirty="0">
                  <a:sym typeface="+mn-ea"/>
                </a:rPr>
                <a:t>内容介绍</a:t>
              </a:r>
              <a:r>
                <a:rPr lang="en-US" altLang="zh-CN" sz="1600" dirty="0">
                  <a:sym typeface="+mn-ea"/>
                </a:rPr>
                <a:t>——</a:t>
              </a:r>
              <a:r>
                <a:rPr lang="zh-CN" altLang="zh-CN" sz="1600" dirty="0">
                  <a:sym typeface="+mn-ea"/>
                </a:rPr>
                <a:t>社会实践项目的亮点</a:t>
              </a:r>
              <a:endParaRPr lang="en-US" altLang="zh-CN" sz="1600" dirty="0">
                <a:sym typeface="+mn-ea"/>
              </a:endParaRPr>
            </a:p>
            <a:p>
              <a:pPr fontAlgn="auto">
                <a:lnSpc>
                  <a:spcPts val="2300"/>
                </a:lnSpc>
              </a:pPr>
              <a:r>
                <a:rPr lang="en-US" altLang="zh-CN" sz="1600" dirty="0">
                  <a:sym typeface="+mn-ea"/>
                </a:rPr>
                <a:t>4</a:t>
              </a:r>
              <a:r>
                <a:rPr lang="zh-CN" altLang="en-US" sz="1600" dirty="0">
                  <a:sym typeface="+mn-ea"/>
                </a:rPr>
                <a:t>、</a:t>
              </a:r>
              <a:r>
                <a:rPr lang="zh-CN" altLang="zh-CN" sz="1600" dirty="0">
                  <a:sym typeface="+mn-ea"/>
                </a:rPr>
                <a:t>尽量采用短句式</a:t>
              </a:r>
              <a:endParaRPr lang="zh-CN" altLang="zh-CN" sz="1600" dirty="0">
                <a:sym typeface="+mn-ea"/>
              </a:endParaRPr>
            </a:p>
          </p:txBody>
        </p:sp>
      </p:grpSp>
      <p:sp>
        <p:nvSpPr>
          <p:cNvPr id="13" name="椭圆 12"/>
          <p:cNvSpPr/>
          <p:nvPr/>
        </p:nvSpPr>
        <p:spPr>
          <a:xfrm>
            <a:off x="1141730" y="4001770"/>
            <a:ext cx="789940" cy="732155"/>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solidFill>
                <a:latin typeface="+mn-ea"/>
              </a:rPr>
              <a:t>02</a:t>
            </a:r>
            <a:endParaRPr lang="zh-CN" altLang="en-US" sz="2000" b="1" dirty="0">
              <a:solidFill>
                <a:schemeClr val="bg2"/>
              </a:solidFill>
              <a:latin typeface="+mn-ea"/>
            </a:endParaRPr>
          </a:p>
        </p:txBody>
      </p:sp>
      <p:sp>
        <p:nvSpPr>
          <p:cNvPr id="14" name="文本框 13"/>
          <p:cNvSpPr txBox="1"/>
          <p:nvPr/>
        </p:nvSpPr>
        <p:spPr>
          <a:xfrm>
            <a:off x="2061579" y="4126222"/>
            <a:ext cx="5400675" cy="483235"/>
          </a:xfrm>
          <a:prstGeom prst="rect">
            <a:avLst/>
          </a:prstGeom>
          <a:noFill/>
        </p:spPr>
        <p:txBody>
          <a:bodyPr wrap="square" rtlCol="0">
            <a:spAutoFit/>
          </a:bodyPr>
          <a:lstStyle/>
          <a:p>
            <a:r>
              <a:rPr lang="zh-CN" altLang="en-US" sz="2400" b="1" dirty="0">
                <a:solidFill>
                  <a:schemeClr val="accent1"/>
                </a:solidFill>
                <a:latin typeface="微软雅黑" panose="020B0503020204020204" charset="-122"/>
              </a:rPr>
              <a:t>推送排版（以秀米为例）</a:t>
            </a:r>
            <a:endParaRPr lang="zh-CN" altLang="en-US" sz="2400" b="1" dirty="0">
              <a:solidFill>
                <a:schemeClr val="accent1"/>
              </a:solidFill>
              <a:latin typeface="微软雅黑" panose="020B0503020204020204" charset="-122"/>
            </a:endParaRPr>
          </a:p>
        </p:txBody>
      </p:sp>
      <p:grpSp>
        <p:nvGrpSpPr>
          <p:cNvPr id="15" name="组合 14"/>
          <p:cNvGrpSpPr/>
          <p:nvPr/>
        </p:nvGrpSpPr>
        <p:grpSpPr>
          <a:xfrm>
            <a:off x="1931670" y="4734569"/>
            <a:ext cx="9650730" cy="1724016"/>
            <a:chOff x="1859743" y="2101910"/>
            <a:chExt cx="9650901" cy="1327090"/>
          </a:xfrm>
        </p:grpSpPr>
        <p:sp>
          <p:nvSpPr>
            <p:cNvPr id="16" name="矩形 15"/>
            <p:cNvSpPr/>
            <p:nvPr/>
          </p:nvSpPr>
          <p:spPr>
            <a:xfrm>
              <a:off x="1859743" y="2101910"/>
              <a:ext cx="9636932" cy="132709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73714" y="2155671"/>
              <a:ext cx="9636930" cy="1194632"/>
            </a:xfrm>
            <a:prstGeom prst="rect">
              <a:avLst/>
            </a:prstGeom>
          </p:spPr>
          <p:txBody>
            <a:bodyPr wrap="square">
              <a:spAutoFit/>
            </a:bodyPr>
            <a:lstStyle/>
            <a:p>
              <a:pPr algn="l">
                <a:lnSpc>
                  <a:spcPts val="2300"/>
                </a:lnSpc>
                <a:buNone/>
              </a:pPr>
              <a:r>
                <a:rPr lang="zh-CN" altLang="zh-CN" sz="1600" dirty="0">
                  <a:sym typeface="+mn-ea"/>
                </a:rPr>
                <a:t>1、字体字号：正文字号选择</a:t>
              </a:r>
              <a:r>
                <a:rPr lang="zh-CN" altLang="zh-CN" sz="1600" b="1" dirty="0">
                  <a:sym typeface="+mn-ea"/>
                </a:rPr>
                <a:t>14PX</a:t>
              </a:r>
              <a:r>
                <a:rPr lang="zh-CN" altLang="zh-CN" sz="1600" dirty="0">
                  <a:sym typeface="+mn-ea"/>
                </a:rPr>
                <a:t>是最适合阅读体验。</a:t>
              </a:r>
              <a:endParaRPr lang="zh-CN" altLang="zh-CN" sz="1600" dirty="0"/>
            </a:p>
            <a:p>
              <a:pPr algn="l">
                <a:lnSpc>
                  <a:spcPts val="2300"/>
                </a:lnSpc>
                <a:buNone/>
              </a:pPr>
              <a:r>
                <a:rPr lang="zh-CN" altLang="zh-CN" sz="1600" dirty="0">
                  <a:sym typeface="+mn-ea"/>
                </a:rPr>
                <a:t>如果文章字数比较多，可以往下缩小一个字号，选择12PX；标题字号一般选择16PX。</a:t>
              </a:r>
              <a:endParaRPr lang="zh-CN" altLang="zh-CN" sz="1600" dirty="0"/>
            </a:p>
            <a:p>
              <a:pPr algn="l">
                <a:lnSpc>
                  <a:spcPts val="2300"/>
                </a:lnSpc>
                <a:buNone/>
              </a:pPr>
              <a:r>
                <a:rPr lang="zh-CN" altLang="zh-CN" sz="1600" dirty="0">
                  <a:sym typeface="+mn-ea"/>
                </a:rPr>
                <a:t>2、字体颜色：建议使用</a:t>
              </a:r>
              <a:r>
                <a:rPr lang="zh-CN" altLang="zh-CN" sz="1600" b="1" dirty="0">
                  <a:sym typeface="+mn-ea"/>
                </a:rPr>
                <a:t>#545454</a:t>
              </a:r>
              <a:r>
                <a:rPr lang="zh-CN" altLang="zh-CN" sz="1600" dirty="0">
                  <a:sym typeface="+mn-ea"/>
                </a:rPr>
                <a:t>浅灰色，而强调部分使用</a:t>
              </a:r>
              <a:r>
                <a:rPr lang="zh-CN" altLang="zh-CN" sz="1600" b="1" dirty="0">
                  <a:sym typeface="+mn-ea"/>
                </a:rPr>
                <a:t>#363636</a:t>
              </a:r>
              <a:r>
                <a:rPr lang="zh-CN" altLang="zh-CN" sz="1600" dirty="0">
                  <a:sym typeface="+mn-ea"/>
                </a:rPr>
                <a:t>深灰色，颜色柔和，有利于阅读。</a:t>
              </a:r>
              <a:endParaRPr lang="zh-CN" altLang="zh-CN" sz="1600" dirty="0"/>
            </a:p>
            <a:p>
              <a:pPr algn="l">
                <a:lnSpc>
                  <a:spcPts val="2300"/>
                </a:lnSpc>
                <a:buNone/>
              </a:pPr>
              <a:r>
                <a:rPr lang="zh-CN" altLang="zh-CN" sz="1600" dirty="0">
                  <a:sym typeface="+mn-ea"/>
                </a:rPr>
                <a:t>3、段落间距及行距：最佳的段落间距是段前、段后距15，行间距选择1.75，页间距16。</a:t>
              </a:r>
              <a:endParaRPr lang="zh-CN" altLang="zh-CN" sz="1600" dirty="0"/>
            </a:p>
            <a:p>
              <a:pPr algn="l">
                <a:lnSpc>
                  <a:spcPts val="2300"/>
                </a:lnSpc>
                <a:buNone/>
              </a:pPr>
              <a:r>
                <a:rPr lang="en-US" altLang="zh-CN" sz="1600" dirty="0">
                  <a:sym typeface="+mn-ea"/>
                </a:rPr>
                <a:t>4</a:t>
              </a:r>
              <a:r>
                <a:rPr lang="zh-CN" altLang="en-US" sz="1600" dirty="0">
                  <a:sym typeface="+mn-ea"/>
                </a:rPr>
                <a:t>、</a:t>
              </a:r>
              <a:r>
                <a:rPr lang="zh-CN" altLang="zh-CN" sz="1600" dirty="0">
                  <a:sym typeface="+mn-ea"/>
                </a:rPr>
                <a:t>为了适合手机阅读习惯，微信上的排版段前不需要空格两个字符。</a:t>
              </a:r>
              <a:endParaRPr lang="zh-CN" altLang="zh-CN" sz="1600" dirty="0"/>
            </a:p>
          </p:txBody>
        </p:sp>
      </p:grpSp>
      <p:grpSp>
        <p:nvGrpSpPr>
          <p:cNvPr id="8" name="组合 7"/>
          <p:cNvGrpSpPr/>
          <p:nvPr/>
        </p:nvGrpSpPr>
        <p:grpSpPr>
          <a:xfrm>
            <a:off x="0" y="331837"/>
            <a:ext cx="12192000" cy="720626"/>
            <a:chOff x="0" y="331837"/>
            <a:chExt cx="12192000" cy="720626"/>
          </a:xfrm>
        </p:grpSpPr>
        <p:sp>
          <p:nvSpPr>
            <p:cNvPr id="18" name="矩形 17"/>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22120" y="368985"/>
              <a:ext cx="2304256" cy="678815"/>
            </a:xfrm>
            <a:prstGeom prst="rect">
              <a:avLst/>
            </a:prstGeom>
            <a:noFill/>
          </p:spPr>
          <p:txBody>
            <a:bodyPr wrap="square" rtlCol="0">
              <a:spAutoFit/>
            </a:bodyPr>
            <a:lstStyle/>
            <a:p>
              <a:r>
                <a:rPr lang="zh-CN" altLang="en-US" sz="3600" dirty="0"/>
                <a:t>宣传成果</a:t>
              </a:r>
              <a:endParaRPr lang="zh-CN" altLang="en-US" sz="3600" dirty="0"/>
            </a:p>
          </p:txBody>
        </p:sp>
        <p:sp>
          <p:nvSpPr>
            <p:cNvPr id="21" name="矩形 20"/>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125104" y="430540"/>
              <a:ext cx="4555072" cy="548640"/>
            </a:xfrm>
            <a:prstGeom prst="rect">
              <a:avLst/>
            </a:prstGeom>
            <a:noFill/>
          </p:spPr>
          <p:txBody>
            <a:bodyPr wrap="square" rtlCol="0">
              <a:spAutoFit/>
            </a:bodyPr>
            <a:lstStyle/>
            <a:p>
              <a:r>
                <a:rPr lang="en-US" altLang="zh-CN" sz="2800" dirty="0">
                  <a:solidFill>
                    <a:schemeClr val="bg2"/>
                  </a:solidFill>
                </a:rPr>
                <a:t>2.3</a:t>
              </a:r>
              <a:r>
                <a:rPr lang="zh-CN" altLang="en-US" sz="2800" dirty="0">
                  <a:solidFill>
                    <a:schemeClr val="bg2"/>
                  </a:solidFill>
                </a:rPr>
                <a:t>新媒体宣传方式</a:t>
              </a:r>
              <a:endParaRPr lang="zh-CN" altLang="en-US" sz="2800" dirty="0">
                <a:solidFill>
                  <a:schemeClr val="bg2"/>
                </a:solidFill>
              </a:endParaRPr>
            </a:p>
          </p:txBody>
        </p:sp>
      </p:grpSp>
      <p:sp>
        <p:nvSpPr>
          <p:cNvPr id="9" name="文本框 8"/>
          <p:cNvSpPr txBox="1"/>
          <p:nvPr/>
        </p:nvSpPr>
        <p:spPr>
          <a:xfrm>
            <a:off x="1034415" y="1193800"/>
            <a:ext cx="1821180" cy="483235"/>
          </a:xfrm>
          <a:prstGeom prst="rect">
            <a:avLst/>
          </a:prstGeom>
          <a:noFill/>
        </p:spPr>
        <p:txBody>
          <a:bodyPr wrap="square" rtlCol="0">
            <a:spAutoFit/>
          </a:bodyPr>
          <a:lstStyle/>
          <a:p>
            <a:r>
              <a:rPr lang="en-US" sz="2400">
                <a:latin typeface="微软雅黑" panose="020B0503020204020204" charset="-122"/>
                <a:ea typeface="微软雅黑" panose="020B0503020204020204" charset="-122"/>
              </a:rPr>
              <a:t>2.3.2 </a:t>
            </a:r>
            <a:r>
              <a:rPr lang="zh-CN" altLang="en-US" sz="2400">
                <a:latin typeface="微软雅黑" panose="020B0503020204020204" charset="-122"/>
                <a:ea typeface="微软雅黑" panose="020B0503020204020204" charset="-122"/>
              </a:rPr>
              <a:t>微信</a:t>
            </a:r>
            <a:endParaRPr lang="zh-CN" altLang="en-US" sz="24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2366">
        <p14:flip dir="r"/>
      </p:transition>
    </mc:Choice>
    <mc:Fallback>
      <p:transition spd="slow" advTm="23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22" presetClass="entr" presetSubtype="8" fill="hold" grpId="0" nodeType="withEffect">
                                  <p:stCondLst>
                                    <p:cond delay="3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nodeType="withEffect">
                                  <p:stCondLst>
                                    <p:cond delay="6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22" presetClass="entr" presetSubtype="8" fill="hold" grpId="0" nodeType="withEffect">
                                  <p:stCondLst>
                                    <p:cond delay="30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22" presetClass="entr" presetSubtype="8" fill="hold" nodeType="withEffect">
                                  <p:stCondLst>
                                    <p:cond delay="60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13" grpId="0" bldLvl="0" animBg="1"/>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704465" y="1338580"/>
            <a:ext cx="2914650" cy="51816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2980" y="1329690"/>
            <a:ext cx="2919095" cy="5189855"/>
          </a:xfrm>
          <a:prstGeom prst="rect">
            <a:avLst/>
          </a:prstGeom>
        </p:spPr>
      </p:pic>
      <p:sp>
        <p:nvSpPr>
          <p:cNvPr id="6" name="TextBox 5"/>
          <p:cNvSpPr txBox="1"/>
          <p:nvPr/>
        </p:nvSpPr>
        <p:spPr>
          <a:xfrm>
            <a:off x="862330" y="2639060"/>
            <a:ext cx="1620520" cy="1214755"/>
          </a:xfrm>
          <a:prstGeom prst="rect">
            <a:avLst/>
          </a:prstGeom>
          <a:noFill/>
        </p:spPr>
        <p:txBody>
          <a:bodyPr wrap="square" rtlCol="0">
            <a:spAutoFit/>
          </a:bodyPr>
          <a:lstStyle/>
          <a:p>
            <a:r>
              <a:rPr lang="en-US" sz="2400">
                <a:latin typeface="微软雅黑" panose="020B0503020204020204" charset="-122"/>
                <a:ea typeface="微软雅黑" panose="020B0503020204020204" charset="-122"/>
              </a:rPr>
              <a:t>2.3.2微信——</a:t>
            </a:r>
            <a:r>
              <a:rPr lang="zh-CN" altLang="en-US" sz="2400">
                <a:latin typeface="微软雅黑" panose="020B0503020204020204" charset="-122"/>
                <a:ea typeface="微软雅黑" panose="020B0503020204020204" charset="-122"/>
              </a:rPr>
              <a:t>截图示例</a:t>
            </a:r>
            <a:endParaRPr lang="zh-CN" altLang="en-US" sz="2400" b="1" dirty="0">
              <a:latin typeface="微软雅黑" panose="020B0503020204020204" charset="-122"/>
              <a:ea typeface="微软雅黑" panose="020B0503020204020204" charset="-122"/>
            </a:endParaRPr>
          </a:p>
        </p:txBody>
      </p:sp>
      <p:sp>
        <p:nvSpPr>
          <p:cNvPr id="8" name="TextBox 7"/>
          <p:cNvSpPr txBox="1"/>
          <p:nvPr/>
        </p:nvSpPr>
        <p:spPr>
          <a:xfrm>
            <a:off x="3935760" y="6021288"/>
            <a:ext cx="2016224" cy="762000"/>
          </a:xfrm>
          <a:prstGeom prst="rect">
            <a:avLst/>
          </a:prstGeom>
          <a:noFill/>
        </p:spPr>
        <p:txBody>
          <a:bodyPr wrap="square" rtlCol="0">
            <a:spAutoFit/>
          </a:bodyPr>
          <a:lstStyle/>
          <a:p>
            <a:r>
              <a:rPr lang="zh-CN" altLang="en-US" sz="4400" dirty="0"/>
              <a:t>√</a:t>
            </a:r>
            <a:endParaRPr lang="zh-CN" altLang="en-US" sz="4400" dirty="0"/>
          </a:p>
        </p:txBody>
      </p:sp>
      <p:sp>
        <p:nvSpPr>
          <p:cNvPr id="9" name="TextBox 8"/>
          <p:cNvSpPr txBox="1"/>
          <p:nvPr/>
        </p:nvSpPr>
        <p:spPr>
          <a:xfrm>
            <a:off x="7213466" y="5896220"/>
            <a:ext cx="1908212" cy="808990"/>
          </a:xfrm>
          <a:prstGeom prst="rect">
            <a:avLst/>
          </a:prstGeom>
          <a:noFill/>
        </p:spPr>
        <p:txBody>
          <a:bodyPr wrap="square" rtlCol="0">
            <a:spAutoFit/>
          </a:bodyPr>
          <a:lstStyle/>
          <a:p>
            <a:r>
              <a:rPr lang="en-US" altLang="zh-CN" sz="4400" dirty="0"/>
              <a:t>×</a:t>
            </a:r>
            <a:endParaRPr lang="zh-CN" altLang="en-US" sz="4400" dirty="0"/>
          </a:p>
        </p:txBody>
      </p:sp>
      <p:sp>
        <p:nvSpPr>
          <p:cNvPr id="10" name="TextBox 9"/>
          <p:cNvSpPr txBox="1"/>
          <p:nvPr/>
        </p:nvSpPr>
        <p:spPr>
          <a:xfrm>
            <a:off x="9416415" y="2825115"/>
            <a:ext cx="2509520" cy="1207770"/>
          </a:xfrm>
          <a:prstGeom prst="rect">
            <a:avLst/>
          </a:prstGeom>
          <a:noFill/>
        </p:spPr>
        <p:txBody>
          <a:bodyPr wrap="square" rtlCol="0">
            <a:spAutoFit/>
          </a:bodyPr>
          <a:lstStyle/>
          <a:p>
            <a:r>
              <a:rPr lang="zh-CN" altLang="en-US" dirty="0"/>
              <a:t>字体颜色：</a:t>
            </a:r>
            <a:r>
              <a:rPr lang="en-US" altLang="zh-CN" dirty="0"/>
              <a:t>#545454</a:t>
            </a:r>
            <a:endParaRPr lang="en-US" altLang="zh-CN" dirty="0"/>
          </a:p>
          <a:p>
            <a:r>
              <a:rPr lang="zh-CN" altLang="en-US" dirty="0"/>
              <a:t>页间距：</a:t>
            </a:r>
            <a:r>
              <a:rPr lang="en-US" altLang="zh-CN" dirty="0"/>
              <a:t>16</a:t>
            </a:r>
            <a:endParaRPr lang="en-US" altLang="zh-CN" dirty="0"/>
          </a:p>
          <a:p>
            <a:r>
              <a:rPr lang="zh-CN" altLang="en-US" dirty="0"/>
              <a:t>段间距：</a:t>
            </a:r>
            <a:r>
              <a:rPr lang="en-US" altLang="zh-CN" dirty="0"/>
              <a:t>15</a:t>
            </a:r>
            <a:endParaRPr lang="en-US" altLang="zh-CN" dirty="0"/>
          </a:p>
          <a:p>
            <a:r>
              <a:rPr lang="zh-CN" altLang="en-US" dirty="0"/>
              <a:t>行间距：</a:t>
            </a:r>
            <a:r>
              <a:rPr lang="en-US" altLang="zh-CN" dirty="0"/>
              <a:t>1.75</a:t>
            </a:r>
            <a:endParaRPr lang="en-US" altLang="zh-CN" dirty="0"/>
          </a:p>
        </p:txBody>
      </p:sp>
      <p:grpSp>
        <p:nvGrpSpPr>
          <p:cNvPr id="2" name="组合 1"/>
          <p:cNvGrpSpPr/>
          <p:nvPr/>
        </p:nvGrpSpPr>
        <p:grpSpPr>
          <a:xfrm>
            <a:off x="23495" y="326757"/>
            <a:ext cx="12192000" cy="720626"/>
            <a:chOff x="0" y="331837"/>
            <a:chExt cx="12192000" cy="720626"/>
          </a:xfrm>
        </p:grpSpPr>
        <p:sp>
          <p:nvSpPr>
            <p:cNvPr id="84" name="矩形 83"/>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722120" y="368985"/>
              <a:ext cx="2304256" cy="678815"/>
            </a:xfrm>
            <a:prstGeom prst="rect">
              <a:avLst/>
            </a:prstGeom>
            <a:noFill/>
          </p:spPr>
          <p:txBody>
            <a:bodyPr wrap="square" rtlCol="0">
              <a:spAutoFit/>
            </a:bodyPr>
            <a:lstStyle/>
            <a:p>
              <a:r>
                <a:rPr lang="zh-CN" altLang="en-US" sz="3600" dirty="0"/>
                <a:t>宣传成果</a:t>
              </a:r>
              <a:endParaRPr lang="zh-CN" altLang="en-US" sz="3600" dirty="0"/>
            </a:p>
          </p:txBody>
        </p:sp>
        <p:sp>
          <p:nvSpPr>
            <p:cNvPr id="87" name="矩形 86"/>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3125104" y="430540"/>
              <a:ext cx="4555072" cy="548640"/>
            </a:xfrm>
            <a:prstGeom prst="rect">
              <a:avLst/>
            </a:prstGeom>
            <a:noFill/>
          </p:spPr>
          <p:txBody>
            <a:bodyPr wrap="square" rtlCol="0">
              <a:spAutoFit/>
            </a:bodyPr>
            <a:lstStyle/>
            <a:p>
              <a:r>
                <a:rPr lang="en-US" altLang="zh-CN" sz="2800" dirty="0">
                  <a:solidFill>
                    <a:schemeClr val="bg2"/>
                  </a:solidFill>
                </a:rPr>
                <a:t>2.3</a:t>
              </a:r>
              <a:r>
                <a:rPr lang="zh-CN" altLang="en-US" sz="2800" dirty="0">
                  <a:solidFill>
                    <a:schemeClr val="bg2"/>
                  </a:solidFill>
                </a:rPr>
                <a:t>新媒体宣传方式</a:t>
              </a:r>
              <a:endParaRPr lang="zh-CN" altLang="en-US" sz="2800" dirty="0">
                <a:solidFill>
                  <a:schemeClr val="bg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82725" y="1609090"/>
            <a:ext cx="9227185" cy="4374515"/>
          </a:xfrm>
          <a:prstGeom prst="rect">
            <a:avLst/>
          </a:prstGeom>
          <a:noFill/>
        </p:spPr>
        <p:txBody>
          <a:bodyPr wrap="square" rtlCol="0">
            <a:spAutoFit/>
          </a:bodyPr>
          <a:lstStyle/>
          <a:p>
            <a:pPr fontAlgn="auto">
              <a:lnSpc>
                <a:spcPts val="2400"/>
              </a:lnSpc>
            </a:pPr>
            <a:r>
              <a:rPr lang="en-US" altLang="zh-CN" sz="2400" dirty="0">
                <a:latin typeface="微软雅黑" panose="020B0503020204020204" charset="-122"/>
                <a:ea typeface="微软雅黑" panose="020B0503020204020204" charset="-122"/>
              </a:rPr>
              <a:t>1.</a:t>
            </a:r>
            <a:r>
              <a:rPr lang="zh-CN" altLang="en-US" sz="2400" dirty="0">
                <a:latin typeface="微软雅黑" panose="020B0503020204020204" charset="-122"/>
                <a:ea typeface="微软雅黑" panose="020B0503020204020204" charset="-122"/>
              </a:rPr>
              <a:t>新闻宣传的政治敏感性</a:t>
            </a:r>
            <a:endParaRPr lang="zh-CN" altLang="en-US" sz="2400" dirty="0">
              <a:latin typeface="微软雅黑" panose="020B0503020204020204" charset="-122"/>
              <a:ea typeface="微软雅黑" panose="020B0503020204020204" charset="-122"/>
            </a:endParaRPr>
          </a:p>
          <a:p>
            <a:pPr fontAlgn="auto">
              <a:lnSpc>
                <a:spcPts val="2400"/>
              </a:lnSpc>
            </a:pPr>
            <a:endParaRPr lang="zh-CN" altLang="en-US" sz="2800" dirty="0">
              <a:latin typeface="微软雅黑" panose="020B0503020204020204" charset="-122"/>
              <a:ea typeface="微软雅黑" panose="020B0503020204020204" charset="-122"/>
            </a:endParaRPr>
          </a:p>
          <a:p>
            <a:pPr fontAlgn="auto">
              <a:lnSpc>
                <a:spcPts val="2400"/>
              </a:lnSpc>
            </a:pP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校外媒体报道注意事项</a:t>
            </a:r>
            <a:endParaRPr lang="zh-CN" altLang="en-US" sz="2400" dirty="0">
              <a:latin typeface="微软雅黑" panose="020B0503020204020204" charset="-122"/>
              <a:ea typeface="微软雅黑" panose="020B0503020204020204" charset="-122"/>
            </a:endParaRPr>
          </a:p>
          <a:p>
            <a:pPr indent="457200" fontAlgn="auto">
              <a:lnSpc>
                <a:spcPct val="150000"/>
              </a:lnSpc>
            </a:pPr>
            <a:r>
              <a:rPr lang="zh-CN" altLang="zh-CN"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1</a:t>
            </a:r>
            <a:r>
              <a:rPr lang="zh-CN" altLang="zh-CN" dirty="0">
                <a:latin typeface="微软雅黑" panose="020B0503020204020204" charset="-122"/>
                <a:ea typeface="微软雅黑" panose="020B0503020204020204" charset="-122"/>
              </a:rPr>
              <a:t>）宣传质量</a:t>
            </a:r>
            <a:endParaRPr lang="zh-CN" altLang="zh-CN" dirty="0">
              <a:latin typeface="微软雅黑" panose="020B0503020204020204" charset="-122"/>
              <a:ea typeface="微软雅黑" panose="020B0503020204020204" charset="-122"/>
            </a:endParaRPr>
          </a:p>
          <a:p>
            <a:pPr indent="457200" fontAlgn="auto">
              <a:lnSpc>
                <a:spcPct val="150000"/>
              </a:lnSpc>
            </a:pPr>
            <a:r>
              <a:rPr lang="zh-CN" altLang="zh-CN" dirty="0">
                <a:latin typeface="微软雅黑" panose="020B0503020204020204" charset="-122"/>
                <a:ea typeface="微软雅黑" panose="020B0503020204020204" charset="-122"/>
              </a:rPr>
              <a:t>单反相机拍摄的高质量照片，</a:t>
            </a:r>
            <a:r>
              <a:rPr lang="en-US" altLang="zh-CN" dirty="0">
                <a:latin typeface="微软雅黑" panose="020B0503020204020204" charset="-122"/>
                <a:ea typeface="微软雅黑" panose="020B0503020204020204" charset="-122"/>
              </a:rPr>
              <a:t>JPG</a:t>
            </a:r>
            <a:r>
              <a:rPr lang="zh-CN" altLang="zh-CN" dirty="0">
                <a:latin typeface="微软雅黑" panose="020B0503020204020204" charset="-122"/>
                <a:ea typeface="微软雅黑" panose="020B0503020204020204" charset="-122"/>
              </a:rPr>
              <a:t>格式，大小不要超过</a:t>
            </a:r>
            <a:r>
              <a:rPr lang="en-US" altLang="zh-CN" dirty="0">
                <a:latin typeface="微软雅黑" panose="020B0503020204020204" charset="-122"/>
                <a:ea typeface="微软雅黑" panose="020B0503020204020204" charset="-122"/>
              </a:rPr>
              <a:t>5M</a:t>
            </a:r>
            <a:r>
              <a:rPr lang="zh-CN" altLang="zh-CN" dirty="0">
                <a:latin typeface="微软雅黑" panose="020B0503020204020204" charset="-122"/>
                <a:ea typeface="微软雅黑" panose="020B0503020204020204" charset="-122"/>
              </a:rPr>
              <a:t>。</a:t>
            </a:r>
            <a:endParaRPr lang="zh-CN" altLang="zh-CN" dirty="0">
              <a:latin typeface="微软雅黑" panose="020B0503020204020204" charset="-122"/>
              <a:ea typeface="微软雅黑" panose="020B0503020204020204" charset="-122"/>
            </a:endParaRPr>
          </a:p>
          <a:p>
            <a:pPr indent="457200" fontAlgn="auto">
              <a:lnSpc>
                <a:spcPct val="150000"/>
              </a:lnSpc>
            </a:pPr>
            <a:r>
              <a:rPr lang="zh-CN" altLang="zh-CN" dirty="0">
                <a:latin typeface="微软雅黑" panose="020B0503020204020204" charset="-122"/>
                <a:ea typeface="微软雅黑" panose="020B0503020204020204" charset="-122"/>
              </a:rPr>
              <a:t>文字稿应保证能贴合投递的新闻媒体平台对宣传作品的质量要求。</a:t>
            </a:r>
            <a:endParaRPr lang="zh-CN" altLang="zh-CN" dirty="0">
              <a:latin typeface="微软雅黑" panose="020B0503020204020204" charset="-122"/>
              <a:ea typeface="微软雅黑" panose="020B0503020204020204" charset="-122"/>
            </a:endParaRPr>
          </a:p>
          <a:p>
            <a:pPr indent="457200" fontAlgn="auto">
              <a:lnSpc>
                <a:spcPct val="150000"/>
              </a:lnSpc>
            </a:pPr>
            <a:r>
              <a:rPr lang="zh-CN" altLang="zh-CN"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2</a:t>
            </a:r>
            <a:r>
              <a:rPr lang="zh-CN" altLang="zh-CN" dirty="0">
                <a:latin typeface="微软雅黑" panose="020B0503020204020204" charset="-122"/>
                <a:ea typeface="微软雅黑" panose="020B0503020204020204" charset="-122"/>
              </a:rPr>
              <a:t>）受众对象</a:t>
            </a:r>
            <a:endParaRPr lang="zh-CN" altLang="zh-CN" dirty="0">
              <a:latin typeface="微软雅黑" panose="020B0503020204020204" charset="-122"/>
              <a:ea typeface="微软雅黑" panose="020B0503020204020204" charset="-122"/>
            </a:endParaRPr>
          </a:p>
          <a:p>
            <a:pPr indent="457200" fontAlgn="auto">
              <a:lnSpc>
                <a:spcPct val="150000"/>
              </a:lnSpc>
            </a:pPr>
            <a:r>
              <a:rPr lang="zh-CN" altLang="zh-CN" dirty="0">
                <a:latin typeface="微软雅黑" panose="020B0503020204020204" charset="-122"/>
                <a:ea typeface="微软雅黑" panose="020B0503020204020204" charset="-122"/>
              </a:rPr>
              <a:t>在投递到不同级别的媒体平台时，</a:t>
            </a:r>
            <a:r>
              <a:rPr lang="zh-CN" altLang="zh-CN" dirty="0">
                <a:latin typeface="微软雅黑" panose="020B0503020204020204" charset="-122"/>
                <a:ea typeface="微软雅黑" panose="020B0503020204020204" charset="-122"/>
                <a:sym typeface="+mn-ea"/>
              </a:rPr>
              <a:t>应考虑到读者受众的年龄、背景、爱好等相关信息进行作品修改。</a:t>
            </a:r>
            <a:endParaRPr lang="zh-CN" altLang="zh-CN" dirty="0">
              <a:latin typeface="微软雅黑" panose="020B0503020204020204" charset="-122"/>
              <a:ea typeface="微软雅黑" panose="020B0503020204020204" charset="-122"/>
            </a:endParaRPr>
          </a:p>
          <a:p>
            <a:pPr lvl="0" indent="457200" fontAlgn="auto">
              <a:lnSpc>
                <a:spcPct val="150000"/>
              </a:lnSpc>
            </a:pP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校内报备</a:t>
            </a:r>
            <a:endParaRPr lang="zh-CN" altLang="zh-CN" dirty="0">
              <a:latin typeface="微软雅黑" panose="020B0503020204020204" charset="-122"/>
              <a:ea typeface="微软雅黑" panose="020B0503020204020204" charset="-122"/>
            </a:endParaRPr>
          </a:p>
          <a:p>
            <a:pPr indent="457200" fontAlgn="auto">
              <a:lnSpc>
                <a:spcPct val="150000"/>
              </a:lnSpc>
            </a:pPr>
            <a:r>
              <a:rPr lang="zh-CN" altLang="zh-CN" dirty="0">
                <a:latin typeface="微软雅黑" panose="020B0503020204020204" charset="-122"/>
                <a:ea typeface="微软雅黑" panose="020B0503020204020204" charset="-122"/>
              </a:rPr>
              <a:t>先征得校党委宣传部同意后方可接受社会媒体报道。</a:t>
            </a:r>
            <a:endParaRPr lang="zh-CN" altLang="en-US" dirty="0"/>
          </a:p>
        </p:txBody>
      </p:sp>
      <p:grpSp>
        <p:nvGrpSpPr>
          <p:cNvPr id="5" name="组合 4"/>
          <p:cNvGrpSpPr/>
          <p:nvPr/>
        </p:nvGrpSpPr>
        <p:grpSpPr>
          <a:xfrm>
            <a:off x="23495" y="326757"/>
            <a:ext cx="12192000" cy="720626"/>
            <a:chOff x="0" y="331837"/>
            <a:chExt cx="12192000" cy="720626"/>
          </a:xfrm>
        </p:grpSpPr>
        <p:sp>
          <p:nvSpPr>
            <p:cNvPr id="84" name="矩形 83"/>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722120" y="368985"/>
              <a:ext cx="2304256" cy="678815"/>
            </a:xfrm>
            <a:prstGeom prst="rect">
              <a:avLst/>
            </a:prstGeom>
            <a:noFill/>
          </p:spPr>
          <p:txBody>
            <a:bodyPr wrap="square" rtlCol="0">
              <a:spAutoFit/>
            </a:bodyPr>
            <a:lstStyle/>
            <a:p>
              <a:r>
                <a:rPr lang="zh-CN" altLang="en-US" sz="3600" dirty="0"/>
                <a:t>宣传成果</a:t>
              </a:r>
              <a:endParaRPr lang="zh-CN" altLang="en-US" sz="3600" dirty="0"/>
            </a:p>
          </p:txBody>
        </p:sp>
        <p:sp>
          <p:nvSpPr>
            <p:cNvPr id="87" name="矩形 86"/>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3125104" y="430540"/>
              <a:ext cx="4555072" cy="548640"/>
            </a:xfrm>
            <a:prstGeom prst="rect">
              <a:avLst/>
            </a:prstGeom>
            <a:noFill/>
          </p:spPr>
          <p:txBody>
            <a:bodyPr wrap="square" rtlCol="0">
              <a:spAutoFit/>
            </a:bodyPr>
            <a:lstStyle/>
            <a:p>
              <a:r>
                <a:rPr lang="en-US" altLang="zh-CN" sz="2800" dirty="0">
                  <a:solidFill>
                    <a:schemeClr val="bg2"/>
                  </a:solidFill>
                </a:rPr>
                <a:t>2.</a:t>
              </a:r>
              <a:r>
                <a:rPr lang="en-US" sz="2800" dirty="0">
                  <a:solidFill>
                    <a:schemeClr val="bg2"/>
                  </a:solidFill>
                </a:rPr>
                <a:t>4</a:t>
              </a:r>
              <a:r>
                <a:rPr lang="zh-CN" altLang="en-US" sz="2800" dirty="0">
                  <a:solidFill>
                    <a:schemeClr val="bg2"/>
                  </a:solidFill>
                </a:rPr>
                <a:t>注意事项</a:t>
              </a:r>
              <a:endParaRPr lang="zh-CN" altLang="en-US" sz="2800" dirty="0">
                <a:solidFill>
                  <a:schemeClr val="bg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873"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87312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a:solidFill>
                  <a:srgbClr val="FFFFFF"/>
                </a:solidFill>
                <a:latin typeface="微软雅黑" panose="020B0503020204020204" charset="-122"/>
              </a:rPr>
              <a:t>如何形成标志性成果</a:t>
            </a:r>
            <a:endParaRPr lang="zh-CN" altLang="en-US" sz="4800" b="1" dirty="0">
              <a:solidFill>
                <a:srgbClr val="FFFFFF"/>
              </a:solidFill>
              <a:latin typeface="微软雅黑" panose="020B0503020204020204" charset="-122"/>
            </a:endParaRPr>
          </a:p>
        </p:txBody>
      </p:sp>
      <p:cxnSp>
        <p:nvCxnSpPr>
          <p:cNvPr id="8" name="原创设计小乖qq:2013440355"/>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
          <p:cNvGrpSpPr/>
          <p:nvPr/>
        </p:nvGrpSpPr>
        <p:grpSpPr>
          <a:xfrm>
            <a:off x="3694794" y="4766139"/>
            <a:ext cx="5757558" cy="821105"/>
            <a:chOff x="4014199" y="4796619"/>
            <a:chExt cx="5757558" cy="821105"/>
          </a:xfrm>
        </p:grpSpPr>
        <p:sp>
          <p:nvSpPr>
            <p:cNvPr id="12" name="TextBox 39"/>
            <p:cNvSpPr txBox="1"/>
            <p:nvPr/>
          </p:nvSpPr>
          <p:spPr>
            <a:xfrm>
              <a:off x="4014199" y="4796619"/>
              <a:ext cx="2396490"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3.1</a:t>
              </a:r>
              <a:r>
                <a:rPr lang="zh-CN" altLang="en-US" sz="2000" dirty="0">
                  <a:solidFill>
                    <a:srgbClr val="FFFFFF"/>
                  </a:solidFill>
                  <a:latin typeface="微软雅黑" panose="020B0503020204020204" charset="-122"/>
                </a:rPr>
                <a:t>央媒报道</a:t>
              </a:r>
              <a:endParaRPr lang="zh-CN" altLang="en-US" sz="2000" dirty="0">
                <a:solidFill>
                  <a:srgbClr val="FFFFFF"/>
                </a:solidFill>
                <a:latin typeface="微软雅黑" panose="020B0503020204020204" charset="-122"/>
              </a:endParaRPr>
            </a:p>
          </p:txBody>
        </p:sp>
        <p:sp>
          <p:nvSpPr>
            <p:cNvPr id="24" name="TextBox 39"/>
            <p:cNvSpPr txBox="1"/>
            <p:nvPr/>
          </p:nvSpPr>
          <p:spPr>
            <a:xfrm>
              <a:off x="6747252" y="4796619"/>
              <a:ext cx="3024505"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3.2</a:t>
              </a:r>
              <a:r>
                <a:rPr lang="zh-CN" altLang="en-US" sz="2000" dirty="0">
                  <a:solidFill>
                    <a:srgbClr val="FFFFFF"/>
                  </a:solidFill>
                  <a:latin typeface="微软雅黑" panose="020B0503020204020204" charset="-122"/>
                </a:rPr>
                <a:t>参赛获奖</a:t>
              </a:r>
              <a:endParaRPr lang="zh-CN" altLang="en-US" sz="2000" dirty="0">
                <a:solidFill>
                  <a:srgbClr val="FFFFFF"/>
                </a:solidFill>
                <a:latin typeface="微软雅黑" panose="020B0503020204020204" charset="-122"/>
              </a:endParaRPr>
            </a:p>
          </p:txBody>
        </p:sp>
        <p:sp>
          <p:nvSpPr>
            <p:cNvPr id="27" name="原创设计小乖qq:2013440355"/>
            <p:cNvSpPr txBox="1"/>
            <p:nvPr/>
          </p:nvSpPr>
          <p:spPr>
            <a:xfrm>
              <a:off x="4014690" y="5199894"/>
              <a:ext cx="1749334"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3.3</a:t>
              </a:r>
              <a:r>
                <a:rPr lang="zh-CN" altLang="en-US" sz="2000" dirty="0">
                  <a:solidFill>
                    <a:srgbClr val="FFFFFF"/>
                  </a:solidFill>
                  <a:latin typeface="微软雅黑" panose="020B0503020204020204" charset="-122"/>
                  <a:sym typeface="+mn-ea"/>
                </a:rPr>
                <a:t>论文发表</a:t>
              </a:r>
              <a:endParaRPr lang="zh-CN" altLang="en-US" sz="2000" dirty="0">
                <a:solidFill>
                  <a:srgbClr val="FFFFFF"/>
                </a:solidFill>
                <a:latin typeface="微软雅黑" panose="020B0503020204020204" charset="-122"/>
              </a:endParaRPr>
            </a:p>
          </p:txBody>
        </p:sp>
        <p:sp>
          <p:nvSpPr>
            <p:cNvPr id="30" name="TextBox 39"/>
            <p:cNvSpPr txBox="1"/>
            <p:nvPr/>
          </p:nvSpPr>
          <p:spPr>
            <a:xfrm>
              <a:off x="6747108" y="5201164"/>
              <a:ext cx="1749334"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3.4</a:t>
              </a:r>
              <a:endParaRPr lang="zh-CN" altLang="en-US" sz="2000" dirty="0">
                <a:solidFill>
                  <a:srgbClr val="FFFFFF"/>
                </a:solidFill>
                <a:latin typeface="微软雅黑" panose="020B0503020204020204" charset="-122"/>
              </a:endParaRPr>
            </a:p>
          </p:txBody>
        </p:sp>
      </p:grpSp>
      <p:sp>
        <p:nvSpPr>
          <p:cNvPr id="32" name="原创设计小乖qq:201344035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6784975" y="5169535"/>
            <a:ext cx="2077085" cy="417830"/>
          </a:xfrm>
          <a:prstGeom prst="rect">
            <a:avLst/>
          </a:prstGeom>
          <a:noFill/>
        </p:spPr>
        <p:txBody>
          <a:bodyPr wrap="square" rtlCol="0">
            <a:spAutoFit/>
          </a:bodyPr>
          <a:lstStyle/>
          <a:p>
            <a:r>
              <a:rPr lang="zh-CN" altLang="en-US" sz="2000" dirty="0">
                <a:solidFill>
                  <a:srgbClr val="FFFFFF"/>
                </a:solidFill>
                <a:latin typeface="微软雅黑" panose="020B0503020204020204" charset="-122"/>
              </a:rPr>
              <a:t>领导批示与肯定</a:t>
            </a:r>
            <a:endParaRPr lang="zh-CN" altLang="en-US" sz="2000" dirty="0">
              <a:solidFill>
                <a:srgbClr val="FFFFFF"/>
              </a:solidFill>
              <a:latin typeface="微软雅黑" panose="020B0503020204020204" charset="-122"/>
            </a:endParaRPr>
          </a:p>
        </p:txBody>
      </p:sp>
      <p:sp>
        <p:nvSpPr>
          <p:cNvPr id="10" name="原创设计小乖qq:2013440355"/>
          <p:cNvSpPr txBox="1"/>
          <p:nvPr/>
        </p:nvSpPr>
        <p:spPr>
          <a:xfrm>
            <a:off x="3695065" y="5587365"/>
            <a:ext cx="3089910"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3.5</a:t>
            </a:r>
            <a:r>
              <a:rPr lang="zh-CN" altLang="en-US" sz="2000" dirty="0">
                <a:solidFill>
                  <a:srgbClr val="FFFFFF"/>
                </a:solidFill>
                <a:latin typeface="微软雅黑" panose="020B0503020204020204" charset="-122"/>
                <a:sym typeface="+mn-ea"/>
              </a:rPr>
              <a:t>专利发表及经济效益</a:t>
            </a:r>
            <a:endParaRPr lang="zh-CN" altLang="en-US" sz="2000" dirty="0">
              <a:solidFill>
                <a:srgbClr val="FFFFFF"/>
              </a:solidFill>
              <a:latin typeface="微软雅黑" panose="020B0503020204020204" charset="-122"/>
            </a:endParaRPr>
          </a:p>
        </p:txBody>
      </p:sp>
      <p:sp>
        <p:nvSpPr>
          <p:cNvPr id="36" name="Freeform 38"/>
          <p:cNvSpPr>
            <a:spLocks noEditPoints="1"/>
          </p:cNvSpPr>
          <p:nvPr/>
        </p:nvSpPr>
        <p:spPr bwMode="auto">
          <a:xfrm>
            <a:off x="5577205" y="1848485"/>
            <a:ext cx="1037590" cy="1267460"/>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2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30 h 631"/>
              <a:gd name="T68" fmla="*/ 409 w 491"/>
              <a:gd name="T69" fmla="*/ 630 h 631"/>
              <a:gd name="T70" fmla="*/ 409 w 491"/>
              <a:gd name="T71" fmla="*/ 560 h 631"/>
              <a:gd name="T72" fmla="*/ 303 w 491"/>
              <a:gd name="T73" fmla="*/ 560 h 631"/>
              <a:gd name="T74" fmla="*/ 303 w 491"/>
              <a:gd name="T75" fmla="*/ 63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9"/>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2"/>
                  <a:pt x="198" y="319"/>
                  <a:pt x="198" y="305"/>
                </a:cubicBezTo>
                <a:cubicBezTo>
                  <a:pt x="198" y="288"/>
                  <a:pt x="205" y="272"/>
                  <a:pt x="217" y="262"/>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6"/>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6"/>
                  <a:pt x="455" y="270"/>
                  <a:pt x="436" y="270"/>
                </a:cubicBezTo>
                <a:lnTo>
                  <a:pt x="349" y="270"/>
                </a:lnTo>
                <a:lnTo>
                  <a:pt x="265" y="270"/>
                </a:lnTo>
                <a:lnTo>
                  <a:pt x="256" y="270"/>
                </a:lnTo>
                <a:close/>
                <a:moveTo>
                  <a:pt x="349" y="366"/>
                </a:moveTo>
                <a:lnTo>
                  <a:pt x="221" y="366"/>
                </a:lnTo>
                <a:cubicBezTo>
                  <a:pt x="209" y="366"/>
                  <a:pt x="198" y="372"/>
                  <a:pt x="192" y="382"/>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30"/>
                </a:moveTo>
                <a:lnTo>
                  <a:pt x="315" y="630"/>
                </a:lnTo>
                <a:lnTo>
                  <a:pt x="409" y="630"/>
                </a:lnTo>
                <a:cubicBezTo>
                  <a:pt x="429" y="630"/>
                  <a:pt x="444" y="614"/>
                  <a:pt x="444" y="595"/>
                </a:cubicBezTo>
                <a:cubicBezTo>
                  <a:pt x="444" y="575"/>
                  <a:pt x="429" y="560"/>
                  <a:pt x="409" y="560"/>
                </a:cubicBezTo>
                <a:lnTo>
                  <a:pt x="315" y="560"/>
                </a:lnTo>
                <a:lnTo>
                  <a:pt x="303" y="560"/>
                </a:lnTo>
                <a:cubicBezTo>
                  <a:pt x="283" y="560"/>
                  <a:pt x="268" y="575"/>
                  <a:pt x="268" y="595"/>
                </a:cubicBezTo>
                <a:cubicBezTo>
                  <a:pt x="268" y="614"/>
                  <a:pt x="283" y="630"/>
                  <a:pt x="303" y="63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11" name="原创设计小乖qq:2013440355"/>
          <p:cNvSpPr txBox="1"/>
          <p:nvPr/>
        </p:nvSpPr>
        <p:spPr>
          <a:xfrm>
            <a:off x="6461125" y="5587365"/>
            <a:ext cx="3089910" cy="41656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charset="-122"/>
              </a:rPr>
              <a:t>3.6</a:t>
            </a:r>
            <a:r>
              <a:rPr lang="zh-CN" altLang="en-US" sz="2000" dirty="0">
                <a:solidFill>
                  <a:srgbClr val="FFFFFF"/>
                </a:solidFill>
                <a:latin typeface="微软雅黑" panose="020B0503020204020204" charset="-122"/>
                <a:sym typeface="+mn-ea"/>
              </a:rPr>
              <a:t>案例分析</a:t>
            </a:r>
            <a:endParaRPr lang="zh-CN" altLang="en-US" sz="2000" dirty="0">
              <a:solidFill>
                <a:srgbClr val="FFFFFF"/>
              </a:solidFill>
              <a:latin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3470">
        <p14:flip dir="r"/>
      </p:transition>
    </mc:Choice>
    <mc:Fallback>
      <p:transition spd="slow" advTm="347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outVertical)">
                                          <p:cBhvr>
                                            <p:cTn id="24" dur="500"/>
                                            <p:tgtEl>
                                              <p:spTgt spid="8"/>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5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5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000"/>
                                            <p:tgtEl>
                                              <p:spTgt spid="36"/>
                                            </p:tgtEl>
                                          </p:cBhvr>
                                        </p:animEffect>
                                        <p:anim calcmode="lin" valueType="num">
                                          <p:cBhvr>
                                            <p:cTn id="44" dur="1000" fill="hold"/>
                                            <p:tgtEl>
                                              <p:spTgt spid="36"/>
                                            </p:tgtEl>
                                            <p:attrNameLst>
                                              <p:attrName>ppt_x</p:attrName>
                                            </p:attrNameLst>
                                          </p:cBhvr>
                                          <p:tavLst>
                                            <p:tav tm="0">
                                              <p:val>
                                                <p:strVal val="#ppt_x"/>
                                              </p:val>
                                            </p:tav>
                                            <p:tav tm="100000">
                                              <p:val>
                                                <p:strVal val="#ppt_x"/>
                                              </p:val>
                                            </p:tav>
                                          </p:tavLst>
                                        </p:anim>
                                        <p:anim calcmode="lin" valueType="num">
                                          <p:cBhvr>
                                            <p:cTn id="45" dur="1000" fill="hold"/>
                                            <p:tgtEl>
                                              <p:spTgt spid="36"/>
                                            </p:tgtEl>
                                            <p:attrNameLst>
                                              <p:attrName>ppt_y</p:attrName>
                                            </p:attrNameLst>
                                          </p:cBhvr>
                                          <p:tavLst>
                                            <p:tav tm="0">
                                              <p:val>
                                                <p:strVal val="#ppt_y+.1"/>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33" grpId="0" bldLvl="0" animBg="1"/>
          <p:bldP spid="34" grpId="0" bldLvl="0" animBg="1"/>
          <p:bldP spid="9" grpId="0"/>
          <p:bldP spid="10" grpId="0" uiExpand="1"/>
          <p:bldP spid="36" grpId="0" bldLvl="0" animBg="1"/>
          <p:bldP spid="1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outVertical)">
                                          <p:cBhvr>
                                            <p:cTn id="24" dur="500"/>
                                            <p:tgtEl>
                                              <p:spTgt spid="8"/>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5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5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000"/>
                                            <p:tgtEl>
                                              <p:spTgt spid="36"/>
                                            </p:tgtEl>
                                          </p:cBhvr>
                                        </p:animEffect>
                                        <p:anim calcmode="lin" valueType="num">
                                          <p:cBhvr>
                                            <p:cTn id="44" dur="1000" fill="hold"/>
                                            <p:tgtEl>
                                              <p:spTgt spid="36"/>
                                            </p:tgtEl>
                                            <p:attrNameLst>
                                              <p:attrName>ppt_x</p:attrName>
                                            </p:attrNameLst>
                                          </p:cBhvr>
                                          <p:tavLst>
                                            <p:tav tm="0">
                                              <p:val>
                                                <p:strVal val="#ppt_x"/>
                                              </p:val>
                                            </p:tav>
                                            <p:tav tm="100000">
                                              <p:val>
                                                <p:strVal val="#ppt_x"/>
                                              </p:val>
                                            </p:tav>
                                          </p:tavLst>
                                        </p:anim>
                                        <p:anim calcmode="lin" valueType="num">
                                          <p:cBhvr>
                                            <p:cTn id="45" dur="1000" fill="hold"/>
                                            <p:tgtEl>
                                              <p:spTgt spid="36"/>
                                            </p:tgtEl>
                                            <p:attrNameLst>
                                              <p:attrName>ppt_y</p:attrName>
                                            </p:attrNameLst>
                                          </p:cBhvr>
                                          <p:tavLst>
                                            <p:tav tm="0">
                                              <p:val>
                                                <p:strVal val="#ppt_y+.1"/>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33" grpId="0" bldLvl="0" animBg="1"/>
          <p:bldP spid="34" grpId="0" bldLvl="0" animBg="1"/>
          <p:bldP spid="9" grpId="0"/>
          <p:bldP spid="10" grpId="0" uiExpand="1"/>
          <p:bldP spid="36" grpId="0" bldLvl="0" animBg="1"/>
          <p:bldP spid="11"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948157" y="870549"/>
            <a:ext cx="137160" cy="137160"/>
            <a:chOff x="6164580" y="2205556"/>
            <a:chExt cx="426720" cy="426720"/>
          </a:xfrm>
        </p:grpSpPr>
        <p:cxnSp>
          <p:nvCxnSpPr>
            <p:cNvPr id="36" name="直接连接符 35"/>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298677" y="2196429"/>
            <a:ext cx="137160" cy="137160"/>
            <a:chOff x="6164580" y="2205556"/>
            <a:chExt cx="426720" cy="426720"/>
          </a:xfrm>
        </p:grpSpPr>
        <p:cxnSp>
          <p:nvCxnSpPr>
            <p:cNvPr id="40" name="直接连接符 39"/>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1153229" y="2135469"/>
            <a:ext cx="137160" cy="137160"/>
            <a:chOff x="6164580" y="2205556"/>
            <a:chExt cx="426720" cy="426720"/>
          </a:xfrm>
        </p:grpSpPr>
        <p:cxnSp>
          <p:nvCxnSpPr>
            <p:cNvPr id="43" name="直接连接符 42"/>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2230097" y="3811869"/>
            <a:ext cx="68580" cy="68580"/>
            <a:chOff x="6164580" y="2205556"/>
            <a:chExt cx="426720" cy="426720"/>
          </a:xfrm>
        </p:grpSpPr>
        <p:cxnSp>
          <p:nvCxnSpPr>
            <p:cNvPr id="46" name="直接连接符 45"/>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 name="Freeform 5"/>
          <p:cNvSpPr/>
          <p:nvPr/>
        </p:nvSpPr>
        <p:spPr bwMode="auto">
          <a:xfrm>
            <a:off x="6510570" y="-1438128"/>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52" name="Freeform 5"/>
          <p:cNvSpPr/>
          <p:nvPr/>
        </p:nvSpPr>
        <p:spPr bwMode="auto">
          <a:xfrm>
            <a:off x="7341595" y="-1299007"/>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53" name="Freeform 5"/>
          <p:cNvSpPr/>
          <p:nvPr/>
        </p:nvSpPr>
        <p:spPr bwMode="auto">
          <a:xfrm>
            <a:off x="8152337" y="-885914"/>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54" name="Freeform 5"/>
          <p:cNvSpPr/>
          <p:nvPr/>
        </p:nvSpPr>
        <p:spPr bwMode="auto">
          <a:xfrm>
            <a:off x="8795745" y="-242505"/>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55" name="Freeform 5"/>
          <p:cNvSpPr/>
          <p:nvPr/>
        </p:nvSpPr>
        <p:spPr bwMode="auto">
          <a:xfrm>
            <a:off x="9208839" y="568236"/>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56" name="Freeform 5"/>
          <p:cNvSpPr/>
          <p:nvPr/>
        </p:nvSpPr>
        <p:spPr bwMode="auto">
          <a:xfrm>
            <a:off x="9351181" y="1466951"/>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57" name="Freeform 5"/>
          <p:cNvSpPr/>
          <p:nvPr/>
        </p:nvSpPr>
        <p:spPr bwMode="auto">
          <a:xfrm>
            <a:off x="9073463" y="2136047"/>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58" name="Freeform 5"/>
          <p:cNvSpPr/>
          <p:nvPr/>
        </p:nvSpPr>
        <p:spPr bwMode="auto">
          <a:xfrm>
            <a:off x="8795745" y="3176407"/>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59" name="Freeform 5"/>
          <p:cNvSpPr/>
          <p:nvPr/>
        </p:nvSpPr>
        <p:spPr bwMode="auto">
          <a:xfrm>
            <a:off x="3760140" y="2115191"/>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0" name="Freeform 5"/>
          <p:cNvSpPr/>
          <p:nvPr/>
        </p:nvSpPr>
        <p:spPr bwMode="auto">
          <a:xfrm>
            <a:off x="7341595" y="4232908"/>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2" name="Freeform 5"/>
          <p:cNvSpPr/>
          <p:nvPr/>
        </p:nvSpPr>
        <p:spPr bwMode="auto">
          <a:xfrm>
            <a:off x="6281213" y="4536307"/>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3" name="Freeform 5"/>
          <p:cNvSpPr/>
          <p:nvPr/>
        </p:nvSpPr>
        <p:spPr bwMode="auto">
          <a:xfrm>
            <a:off x="5544167" y="4232908"/>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4" name="Freeform 5"/>
          <p:cNvSpPr/>
          <p:nvPr/>
        </p:nvSpPr>
        <p:spPr bwMode="auto">
          <a:xfrm>
            <a:off x="4733426" y="3819815"/>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5" name="Freeform 5"/>
          <p:cNvSpPr/>
          <p:nvPr/>
        </p:nvSpPr>
        <p:spPr bwMode="auto">
          <a:xfrm>
            <a:off x="3515391" y="3220430"/>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6" name="Freeform 5"/>
          <p:cNvSpPr/>
          <p:nvPr/>
        </p:nvSpPr>
        <p:spPr bwMode="auto">
          <a:xfrm>
            <a:off x="4316694" y="2272629"/>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7" name="Freeform 5"/>
          <p:cNvSpPr/>
          <p:nvPr/>
        </p:nvSpPr>
        <p:spPr bwMode="auto">
          <a:xfrm>
            <a:off x="3515390" y="1167621"/>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8" name="Freeform 5"/>
          <p:cNvSpPr/>
          <p:nvPr/>
        </p:nvSpPr>
        <p:spPr bwMode="auto">
          <a:xfrm>
            <a:off x="2967063" y="568236"/>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9" name="Freeform 5"/>
          <p:cNvSpPr/>
          <p:nvPr/>
        </p:nvSpPr>
        <p:spPr bwMode="auto">
          <a:xfrm>
            <a:off x="4100092" y="-59026"/>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70" name="Freeform 5"/>
          <p:cNvSpPr/>
          <p:nvPr/>
        </p:nvSpPr>
        <p:spPr bwMode="auto">
          <a:xfrm>
            <a:off x="4354815" y="-1085944"/>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71" name="Freeform 5"/>
          <p:cNvSpPr/>
          <p:nvPr/>
        </p:nvSpPr>
        <p:spPr bwMode="auto">
          <a:xfrm>
            <a:off x="3563211" y="-1922322"/>
            <a:ext cx="6951637" cy="61592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74" name="文本框 73"/>
          <p:cNvSpPr txBox="1"/>
          <p:nvPr/>
        </p:nvSpPr>
        <p:spPr>
          <a:xfrm>
            <a:off x="2933700" y="2931609"/>
            <a:ext cx="9620250" cy="830997"/>
          </a:xfrm>
          <a:prstGeom prst="rect">
            <a:avLst/>
          </a:prstGeom>
          <a:noFill/>
        </p:spPr>
        <p:txBody>
          <a:bodyPr wrap="square" rtlCol="0">
            <a:spAutoFit/>
          </a:bodyPr>
          <a:lstStyle/>
          <a:p>
            <a:r>
              <a:rPr lang="zh-CN" altLang="en-US" sz="4800" b="1" dirty="0" smtClean="0">
                <a:solidFill>
                  <a:srgbClr val="002060"/>
                </a:solidFill>
                <a:latin typeface="微软雅黑" panose="020B0503020204020204" charset="-122"/>
                <a:ea typeface="微软雅黑" panose="020B0503020204020204" charset="-122"/>
              </a:rPr>
              <a:t>一、如何组建一支社会实践队伍？</a:t>
            </a:r>
            <a:endParaRPr lang="zh-CN" altLang="en-US" sz="4800" b="1" dirty="0">
              <a:solidFill>
                <a:srgbClr val="00206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3512" y="1988840"/>
            <a:ext cx="2448272" cy="24482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87488" y="1772816"/>
            <a:ext cx="1872208" cy="1872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2"/>
              </a:solidFill>
            </a:endParaRPr>
          </a:p>
        </p:txBody>
      </p:sp>
      <p:sp>
        <p:nvSpPr>
          <p:cNvPr id="5" name="矩形 4"/>
          <p:cNvSpPr/>
          <p:nvPr/>
        </p:nvSpPr>
        <p:spPr>
          <a:xfrm>
            <a:off x="3863975" y="1514475"/>
            <a:ext cx="705485" cy="834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2"/>
                </a:solidFill>
              </a:rPr>
              <a:t>1</a:t>
            </a:r>
            <a:endParaRPr lang="zh-CN" altLang="en-US" sz="3200" dirty="0">
              <a:solidFill>
                <a:schemeClr val="bg2"/>
              </a:solidFill>
            </a:endParaRPr>
          </a:p>
        </p:txBody>
      </p:sp>
      <p:sp>
        <p:nvSpPr>
          <p:cNvPr id="6" name="矩形 5"/>
          <p:cNvSpPr/>
          <p:nvPr/>
        </p:nvSpPr>
        <p:spPr>
          <a:xfrm>
            <a:off x="3863752" y="4077072"/>
            <a:ext cx="57606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2"/>
              </a:solidFill>
            </a:endParaRPr>
          </a:p>
        </p:txBody>
      </p:sp>
      <p:sp>
        <p:nvSpPr>
          <p:cNvPr id="7" name="矩形 6"/>
          <p:cNvSpPr/>
          <p:nvPr/>
        </p:nvSpPr>
        <p:spPr>
          <a:xfrm>
            <a:off x="1320800" y="4077335"/>
            <a:ext cx="742950" cy="733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2"/>
                </a:solidFill>
              </a:rPr>
              <a:t>2</a:t>
            </a:r>
            <a:endParaRPr lang="zh-CN" altLang="en-US" sz="3200" dirty="0">
              <a:solidFill>
                <a:schemeClr val="bg2"/>
              </a:solidFill>
            </a:endParaRPr>
          </a:p>
        </p:txBody>
      </p:sp>
      <p:sp>
        <p:nvSpPr>
          <p:cNvPr id="8" name="文本框 7"/>
          <p:cNvSpPr txBox="1"/>
          <p:nvPr/>
        </p:nvSpPr>
        <p:spPr>
          <a:xfrm>
            <a:off x="4569460" y="1772920"/>
            <a:ext cx="7173595" cy="3520440"/>
          </a:xfrm>
          <a:prstGeom prst="rect">
            <a:avLst/>
          </a:prstGeom>
          <a:noFill/>
        </p:spPr>
        <p:txBody>
          <a:bodyPr wrap="square" rtlCol="0">
            <a:spAutoFit/>
          </a:bodyPr>
          <a:lstStyle/>
          <a:p>
            <a:pPr>
              <a:lnSpc>
                <a:spcPct val="125000"/>
              </a:lnSpc>
            </a:pPr>
            <a:r>
              <a:rPr lang="zh-CN" altLang="en-US" dirty="0">
                <a:latin typeface="Times New Roman" panose="02020603050405020304" pitchFamily="18" charset="0"/>
                <a:cs typeface="Times New Roman" panose="02020603050405020304" pitchFamily="18" charset="0"/>
              </a:rPr>
              <a:t>中央媒体只能是隶属（直属）于</a:t>
            </a:r>
            <a:r>
              <a:rPr lang="zh-CN" altLang="en-US" b="1" dirty="0">
                <a:latin typeface="Times New Roman" panose="02020603050405020304" pitchFamily="18" charset="0"/>
                <a:cs typeface="Times New Roman" panose="02020603050405020304" pitchFamily="18" charset="0"/>
              </a:rPr>
              <a:t>中宣部、广电总局</a:t>
            </a:r>
            <a:r>
              <a:rPr lang="zh-CN" altLang="en-US" dirty="0">
                <a:latin typeface="Times New Roman" panose="02020603050405020304" pitchFamily="18" charset="0"/>
                <a:cs typeface="Times New Roman" panose="02020603050405020304" pitchFamily="18" charset="0"/>
              </a:rPr>
              <a:t>和</a:t>
            </a:r>
            <a:r>
              <a:rPr lang="zh-CN" altLang="en-US" b="1" dirty="0">
                <a:latin typeface="Times New Roman" panose="02020603050405020304" pitchFamily="18" charset="0"/>
                <a:cs typeface="Times New Roman" panose="02020603050405020304" pitchFamily="18" charset="0"/>
              </a:rPr>
              <a:t>国家新闻出版总署</a:t>
            </a:r>
            <a:r>
              <a:rPr lang="zh-CN" altLang="en-US" dirty="0">
                <a:latin typeface="Times New Roman" panose="02020603050405020304" pitchFamily="18" charset="0"/>
                <a:cs typeface="Times New Roman" panose="02020603050405020304" pitchFamily="18" charset="0"/>
              </a:rPr>
              <a:t>的新闻媒体</a:t>
            </a:r>
            <a:endParaRPr lang="en-US" altLang="zh-CN" dirty="0">
              <a:latin typeface="Times New Roman" panose="02020603050405020304" pitchFamily="18" charset="0"/>
              <a:cs typeface="Times New Roman" panose="02020603050405020304" pitchFamily="18" charset="0"/>
            </a:endParaRPr>
          </a:p>
          <a:p>
            <a:pPr>
              <a:lnSpc>
                <a:spcPct val="125000"/>
              </a:lnSpc>
            </a:pPr>
            <a:r>
              <a:rPr lang="en-US" altLang="zh-CN" b="1" dirty="0">
                <a:latin typeface="Times New Roman" panose="02020603050405020304" pitchFamily="18" charset="0"/>
                <a:cs typeface="Times New Roman" panose="02020603050405020304" pitchFamily="18" charset="0"/>
              </a:rPr>
              <a:t>报纸类中央媒体</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25000"/>
              </a:lnSpc>
            </a:pPr>
            <a:r>
              <a:rPr lang="en-US" altLang="zh-CN" dirty="0">
                <a:latin typeface="Times New Roman" panose="02020603050405020304" pitchFamily="18" charset="0"/>
                <a:cs typeface="Times New Roman" panose="02020603050405020304" pitchFamily="18" charset="0"/>
              </a:rPr>
              <a:t>人民日报、中国日报、经济日报、光明日报、解放军报、工人日报、农民日报、中国青年报、科技日报；</a:t>
            </a:r>
            <a:endParaRPr lang="en-US" altLang="zh-CN" dirty="0">
              <a:latin typeface="Times New Roman" panose="02020603050405020304" pitchFamily="18" charset="0"/>
              <a:cs typeface="Times New Roman" panose="02020603050405020304" pitchFamily="18" charset="0"/>
            </a:endParaRPr>
          </a:p>
          <a:p>
            <a:pPr>
              <a:lnSpc>
                <a:spcPct val="125000"/>
              </a:lnSpc>
            </a:pPr>
            <a:r>
              <a:rPr lang="en-US" altLang="zh-CN" b="1" dirty="0">
                <a:latin typeface="Times New Roman" panose="02020603050405020304" pitchFamily="18" charset="0"/>
                <a:cs typeface="Times New Roman" panose="02020603050405020304" pitchFamily="18" charset="0"/>
              </a:rPr>
              <a:t>通讯社类中央媒体</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25000"/>
              </a:lnSpc>
            </a:pPr>
            <a:r>
              <a:rPr lang="en-US" altLang="zh-CN" dirty="0">
                <a:latin typeface="Times New Roman" panose="02020603050405020304" pitchFamily="18" charset="0"/>
                <a:cs typeface="Times New Roman" panose="02020603050405020304" pitchFamily="18" charset="0"/>
              </a:rPr>
              <a:t>新华社、中国新闻社（中新社）；</a:t>
            </a:r>
            <a:endParaRPr lang="en-US" altLang="zh-CN" dirty="0">
              <a:latin typeface="Times New Roman" panose="02020603050405020304" pitchFamily="18" charset="0"/>
              <a:cs typeface="Times New Roman" panose="02020603050405020304" pitchFamily="18" charset="0"/>
            </a:endParaRPr>
          </a:p>
          <a:p>
            <a:pPr>
              <a:lnSpc>
                <a:spcPct val="125000"/>
              </a:lnSpc>
            </a:pPr>
            <a:r>
              <a:rPr lang="en-US" altLang="zh-CN" b="1" dirty="0">
                <a:latin typeface="Times New Roman" panose="02020603050405020304" pitchFamily="18" charset="0"/>
                <a:cs typeface="Times New Roman" panose="02020603050405020304" pitchFamily="18" charset="0"/>
              </a:rPr>
              <a:t>广电类中央媒体</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25000"/>
              </a:lnSpc>
            </a:pPr>
            <a:r>
              <a:rPr lang="en-US" altLang="zh-CN" dirty="0">
                <a:latin typeface="Times New Roman" panose="02020603050405020304" pitchFamily="18" charset="0"/>
                <a:cs typeface="Times New Roman" panose="02020603050405020304" pitchFamily="18" charset="0"/>
              </a:rPr>
              <a:t>中央人民广播电台、中国国际广播电台、中央电视台；另外，中国妇女报、法制日报勉强可算</a:t>
            </a:r>
            <a:endParaRPr lang="en-US" altLang="zh-CN"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4439682" y="1289394"/>
            <a:ext cx="2570234" cy="483235"/>
          </a:xfrm>
          <a:prstGeom prst="rect">
            <a:avLst/>
          </a:prstGeom>
          <a:noFill/>
        </p:spPr>
        <p:txBody>
          <a:bodyPr wrap="square" rtlCol="0">
            <a:spAutoFit/>
          </a:bodyPr>
          <a:lstStyle/>
          <a:p>
            <a:pPr algn="ctr"/>
            <a:r>
              <a:rPr lang="zh-CN" altLang="en-US" sz="2400" b="1" dirty="0">
                <a:solidFill>
                  <a:schemeClr val="accent1"/>
                </a:solidFill>
                <a:latin typeface="Times New Roman" panose="02020603050405020304" pitchFamily="18" charset="0"/>
                <a:cs typeface="Times New Roman" panose="02020603050405020304" pitchFamily="18" charset="0"/>
              </a:rPr>
              <a:t>中央媒体定义</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346690" y="5293296"/>
            <a:ext cx="5772790" cy="1463040"/>
          </a:xfrm>
          <a:prstGeom prst="rect">
            <a:avLst/>
          </a:prstGeom>
          <a:noFill/>
        </p:spPr>
        <p:txBody>
          <a:bodyPr wrap="square" rtlCol="0">
            <a:spAutoFit/>
          </a:bodyPr>
          <a:lstStyle/>
          <a:p>
            <a:pPr algn="l">
              <a:lnSpc>
                <a:spcPct val="125000"/>
              </a:lnSpc>
            </a:pPr>
            <a:r>
              <a:rPr lang="zh-CN" altLang="en-US" b="1" dirty="0">
                <a:latin typeface="Times New Roman" panose="02020603050405020304" pitchFamily="18" charset="0"/>
                <a:cs typeface="Times New Roman" panose="02020603050405020304" pitchFamily="18" charset="0"/>
              </a:rPr>
              <a:t>打电话</a:t>
            </a:r>
            <a:r>
              <a:rPr lang="zh-CN" altLang="en-US" dirty="0">
                <a:latin typeface="Times New Roman" panose="02020603050405020304" pitchFamily="18" charset="0"/>
                <a:cs typeface="Times New Roman" panose="02020603050405020304" pitchFamily="18" charset="0"/>
              </a:rPr>
              <a:t>给央视的媒体，寻求报道</a:t>
            </a:r>
            <a:endParaRPr lang="zh-CN" altLang="en-US" dirty="0">
              <a:latin typeface="Times New Roman" panose="02020603050405020304" pitchFamily="18" charset="0"/>
              <a:cs typeface="Times New Roman" panose="02020603050405020304" pitchFamily="18" charset="0"/>
            </a:endParaRPr>
          </a:p>
          <a:p>
            <a:pPr algn="l">
              <a:lnSpc>
                <a:spcPct val="125000"/>
              </a:lnSpc>
            </a:pPr>
            <a:r>
              <a:rPr lang="zh-CN" altLang="en-US" dirty="0">
                <a:latin typeface="Times New Roman" panose="02020603050405020304" pitchFamily="18" charset="0"/>
                <a:cs typeface="Times New Roman" panose="02020603050405020304" pitchFamily="18" charset="0"/>
              </a:rPr>
              <a:t>关注人民网、新华网、团中央学校部等央视媒体的微博，</a:t>
            </a:r>
            <a:r>
              <a:rPr lang="zh-CN" altLang="en-US" b="1" dirty="0">
                <a:latin typeface="Times New Roman" panose="02020603050405020304" pitchFamily="18" charset="0"/>
                <a:cs typeface="Times New Roman" panose="02020603050405020304" pitchFamily="18" charset="0"/>
              </a:rPr>
              <a:t>发微博</a:t>
            </a:r>
            <a:r>
              <a:rPr lang="zh-CN" altLang="en-US" dirty="0">
                <a:latin typeface="Times New Roman" panose="02020603050405020304" pitchFamily="18" charset="0"/>
                <a:cs typeface="Times New Roman" panose="02020603050405020304" pitchFamily="18" charset="0"/>
              </a:rPr>
              <a:t>并主动@以上央级微博</a:t>
            </a:r>
            <a:endParaRPr lang="zh-CN" altLang="en-US" dirty="0">
              <a:latin typeface="Times New Roman" panose="02020603050405020304" pitchFamily="18" charset="0"/>
              <a:cs typeface="Times New Roman" panose="02020603050405020304" pitchFamily="18" charset="0"/>
            </a:endParaRPr>
          </a:p>
          <a:p>
            <a:pPr algn="l">
              <a:lnSpc>
                <a:spcPct val="125000"/>
              </a:lnSpc>
            </a:pPr>
            <a:r>
              <a:rPr lang="zh-CN" altLang="en-US" b="1" dirty="0">
                <a:latin typeface="Times New Roman" panose="02020603050405020304" pitchFamily="18" charset="0"/>
                <a:cs typeface="Times New Roman" panose="02020603050405020304" pitchFamily="18" charset="0"/>
              </a:rPr>
              <a:t>自主准备稿件</a:t>
            </a:r>
            <a:r>
              <a:rPr lang="zh-CN" altLang="en-US" dirty="0">
                <a:latin typeface="Times New Roman" panose="02020603050405020304" pitchFamily="18" charset="0"/>
                <a:cs typeface="Times New Roman" panose="02020603050405020304" pitchFamily="18" charset="0"/>
              </a:rPr>
              <a:t>，交给新闻代发机构帮你发布</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622696" y="4810041"/>
            <a:ext cx="2570234" cy="483235"/>
          </a:xfrm>
          <a:prstGeom prst="rect">
            <a:avLst/>
          </a:prstGeom>
          <a:noFill/>
        </p:spPr>
        <p:txBody>
          <a:bodyPr wrap="square" rtlCol="0">
            <a:spAutoFit/>
          </a:bodyPr>
          <a:lstStyle/>
          <a:p>
            <a:pPr algn="ctr"/>
            <a:r>
              <a:rPr lang="zh-CN" altLang="en-US" sz="2400" b="1" dirty="0">
                <a:solidFill>
                  <a:schemeClr val="accent1"/>
                </a:solidFill>
                <a:latin typeface="Times New Roman" panose="02020603050405020304" pitchFamily="18" charset="0"/>
                <a:cs typeface="Times New Roman" panose="02020603050405020304" pitchFamily="18" charset="0"/>
              </a:rPr>
              <a:t>央媒报道途径</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0" y="331837"/>
            <a:ext cx="12192000" cy="720626"/>
            <a:chOff x="0" y="331837"/>
            <a:chExt cx="12192000" cy="720626"/>
          </a:xfrm>
        </p:grpSpPr>
        <p:sp>
          <p:nvSpPr>
            <p:cNvPr id="15" name="矩形 14"/>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23060" y="398195"/>
              <a:ext cx="2304256" cy="613410"/>
            </a:xfrm>
            <a:prstGeom prst="rect">
              <a:avLst/>
            </a:prstGeom>
            <a:noFill/>
          </p:spPr>
          <p:txBody>
            <a:bodyPr wrap="square" rtlCol="0">
              <a:spAutoFit/>
            </a:bodyPr>
            <a:lstStyle/>
            <a:p>
              <a:r>
                <a:rPr lang="zh-CN" altLang="en-US" sz="3200" dirty="0">
                  <a:sym typeface="+mn-ea"/>
                </a:rPr>
                <a:t>标志性成果</a:t>
              </a:r>
              <a:endParaRPr lang="zh-CN" altLang="en-US" sz="3200" b="1" dirty="0">
                <a:solidFill>
                  <a:schemeClr val="bg1"/>
                </a:solidFill>
                <a:latin typeface="微软雅黑" panose="020B0503020204020204" charset="-122"/>
                <a:sym typeface="+mn-ea"/>
              </a:endParaRPr>
            </a:p>
          </p:txBody>
        </p:sp>
        <p:sp>
          <p:nvSpPr>
            <p:cNvPr id="18" name="矩形 17"/>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125104" y="430540"/>
              <a:ext cx="4555072" cy="548640"/>
            </a:xfrm>
            <a:prstGeom prst="rect">
              <a:avLst/>
            </a:prstGeom>
            <a:noFill/>
          </p:spPr>
          <p:txBody>
            <a:bodyPr wrap="square" rtlCol="0">
              <a:spAutoFit/>
            </a:bodyPr>
            <a:lstStyle/>
            <a:p>
              <a:pPr algn="l"/>
              <a:r>
                <a:rPr lang="en-US" altLang="zh-CN" sz="2800" dirty="0">
                  <a:solidFill>
                    <a:schemeClr val="bg2"/>
                  </a:solidFill>
                  <a:sym typeface="+mn-ea"/>
                </a:rPr>
                <a:t>3.1央媒报道</a:t>
              </a:r>
              <a:endParaRPr lang="en-US" altLang="zh-CN" sz="2800" dirty="0">
                <a:solidFill>
                  <a:schemeClr val="bg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400">
        <p14:flip dir="r"/>
      </p:transition>
    </mc:Choice>
    <mc:Fallback>
      <p:transition spd="slow" advTm="2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2" presetClass="entr" presetSubtype="1"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p:tgtEl>
                                          <p:spTgt spid="8"/>
                                        </p:tgtEl>
                                        <p:attrNameLst>
                                          <p:attrName>ppt_y</p:attrName>
                                        </p:attrNameLst>
                                      </p:cBhvr>
                                      <p:tavLst>
                                        <p:tav tm="0">
                                          <p:val>
                                            <p:strVal val="#ppt_y-#ppt_h*1.125000"/>
                                          </p:val>
                                        </p:tav>
                                        <p:tav tm="100000">
                                          <p:val>
                                            <p:strVal val="#ppt_y"/>
                                          </p:val>
                                        </p:tav>
                                      </p:tavLst>
                                    </p:anim>
                                    <p:animEffect transition="in" filter="wipe(down)">
                                      <p:cBhvr>
                                        <p:cTn id="11" dur="500"/>
                                        <p:tgtEl>
                                          <p:spTgt spid="8"/>
                                        </p:tgtEl>
                                      </p:cBhvr>
                                    </p:animEffect>
                                  </p:childTnLst>
                                </p:cTn>
                              </p:par>
                              <p:par>
                                <p:cTn id="12" presetID="12" presetClass="entr" presetSubtype="4"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p:tgtEl>
                                          <p:spTgt spid="9"/>
                                        </p:tgtEl>
                                        <p:attrNameLst>
                                          <p:attrName>ppt_y</p:attrName>
                                        </p:attrNameLst>
                                      </p:cBhvr>
                                      <p:tavLst>
                                        <p:tav tm="0">
                                          <p:val>
                                            <p:strVal val="#ppt_y+#ppt_h*1.125000"/>
                                          </p:val>
                                        </p:tav>
                                        <p:tav tm="100000">
                                          <p:val>
                                            <p:strVal val="#ppt_y"/>
                                          </p:val>
                                        </p:tav>
                                      </p:tavLst>
                                    </p:anim>
                                    <p:animEffect transition="in" filter="wipe(up)">
                                      <p:cBhvr>
                                        <p:cTn id="15" dur="500"/>
                                        <p:tgtEl>
                                          <p:spTgt spid="9"/>
                                        </p:tgtEl>
                                      </p:cBhvr>
                                    </p:animEffect>
                                  </p:childTnLst>
                                </p:cTn>
                              </p:par>
                              <p:par>
                                <p:cTn id="16" presetID="12" presetClass="entr" presetSubtype="1" fill="hold" grpId="0" nodeType="withEffect">
                                  <p:stCondLst>
                                    <p:cond delay="50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ppt_y</p:attrName>
                                        </p:attrNameLst>
                                      </p:cBhvr>
                                      <p:tavLst>
                                        <p:tav tm="0">
                                          <p:val>
                                            <p:strVal val="#ppt_y-#ppt_h*1.125000"/>
                                          </p:val>
                                        </p:tav>
                                        <p:tav tm="100000">
                                          <p:val>
                                            <p:strVal val="#ppt_y"/>
                                          </p:val>
                                        </p:tav>
                                      </p:tavLst>
                                    </p:anim>
                                    <p:animEffect transition="in" filter="wipe(down)">
                                      <p:cBhvr>
                                        <p:cTn id="19" dur="500"/>
                                        <p:tgtEl>
                                          <p:spTgt spid="13"/>
                                        </p:tgtEl>
                                      </p:cBhvr>
                                    </p:animEffect>
                                  </p:childTnLst>
                                </p:cTn>
                              </p:par>
                              <p:par>
                                <p:cTn id="20" presetID="12" presetClass="entr" presetSubtype="4"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p:tgtEl>
                                          <p:spTgt spid="14"/>
                                        </p:tgtEl>
                                        <p:attrNameLst>
                                          <p:attrName>ppt_y</p:attrName>
                                        </p:attrNameLst>
                                      </p:cBhvr>
                                      <p:tavLst>
                                        <p:tav tm="0">
                                          <p:val>
                                            <p:strVal val="#ppt_y+#ppt_h*1.125000"/>
                                          </p:val>
                                        </p:tav>
                                        <p:tav tm="100000">
                                          <p:val>
                                            <p:strVal val="#ppt_y"/>
                                          </p:val>
                                        </p:tav>
                                      </p:tavLst>
                                    </p:anim>
                                    <p:animEffect transition="in" filter="wipe(up)">
                                      <p:cBhvr>
                                        <p:cTn id="23" dur="500"/>
                                        <p:tgtEl>
                                          <p:spTgt spid="14"/>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6" presetClass="emph" presetSubtype="0" autoRev="1" fill="hold" grpId="1" nodeType="withEffect">
                                  <p:stCondLst>
                                    <p:cond delay="800"/>
                                  </p:stCondLst>
                                  <p:childTnLst>
                                    <p:animScale>
                                      <p:cBhvr>
                                        <p:cTn id="30" dur="250" fill="hold"/>
                                        <p:tgtEl>
                                          <p:spTgt spid="3"/>
                                        </p:tgtEl>
                                      </p:cBhvr>
                                      <p:by x="115000" y="115000"/>
                                    </p:animScale>
                                  </p:childTnLst>
                                </p:cTn>
                              </p:par>
                              <p:par>
                                <p:cTn id="31" presetID="53" presetClass="entr" presetSubtype="16" fill="hold" grpId="0" nodeType="withEffect">
                                  <p:stCondLst>
                                    <p:cond delay="40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par>
                                <p:cTn id="36" presetID="6" presetClass="emph" presetSubtype="0" autoRev="1" fill="hold" grpId="1" nodeType="withEffect">
                                  <p:stCondLst>
                                    <p:cond delay="800"/>
                                  </p:stCondLst>
                                  <p:childTnLst>
                                    <p:animScale>
                                      <p:cBhvr>
                                        <p:cTn id="37" dur="250" fill="hold"/>
                                        <p:tgtEl>
                                          <p:spTgt spid="5"/>
                                        </p:tgtEl>
                                      </p:cBhvr>
                                      <p:by x="115000" y="115000"/>
                                    </p:animScale>
                                  </p:childTnLst>
                                </p:cTn>
                              </p:par>
                              <p:par>
                                <p:cTn id="38" presetID="53" presetClass="entr" presetSubtype="16" fill="hold" grpId="0" nodeType="withEffect">
                                  <p:stCondLst>
                                    <p:cond delay="40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par>
                                <p:cTn id="43" presetID="6" presetClass="emph" presetSubtype="0" autoRev="1" fill="hold" grpId="1" nodeType="withEffect">
                                  <p:stCondLst>
                                    <p:cond delay="800"/>
                                  </p:stCondLst>
                                  <p:childTnLst>
                                    <p:animScale>
                                      <p:cBhvr>
                                        <p:cTn id="44" dur="250" fill="hold"/>
                                        <p:tgtEl>
                                          <p:spTgt spid="6"/>
                                        </p:tgtEl>
                                      </p:cBhvr>
                                      <p:by x="115000" y="115000"/>
                                    </p:animScale>
                                  </p:childTnLst>
                                </p:cTn>
                              </p:par>
                              <p:par>
                                <p:cTn id="45" presetID="53" presetClass="entr" presetSubtype="16" fill="hold" grpId="0" nodeType="withEffect">
                                  <p:stCondLst>
                                    <p:cond delay="4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6" presetClass="emph" presetSubtype="0" autoRev="1" fill="hold" grpId="1" nodeType="withEffect">
                                  <p:stCondLst>
                                    <p:cond delay="800"/>
                                  </p:stCondLst>
                                  <p:childTnLst>
                                    <p:animScale>
                                      <p:cBhvr>
                                        <p:cTn id="51" dur="250" fill="hold"/>
                                        <p:tgtEl>
                                          <p:spTgt spid="7"/>
                                        </p:tgtEl>
                                      </p:cBhvr>
                                      <p:by x="115000" y="115000"/>
                                    </p:animScale>
                                  </p:childTnLst>
                                </p:cTn>
                              </p:par>
                              <p:par>
                                <p:cTn id="52" presetID="53" presetClass="entr" presetSubtype="16" fill="hold" grpId="0" nodeType="withEffect">
                                  <p:stCondLst>
                                    <p:cond delay="400"/>
                                  </p:stCondLst>
                                  <p:childTnLst>
                                    <p:set>
                                      <p:cBhvr>
                                        <p:cTn id="53" dur="1" fill="hold">
                                          <p:stCondLst>
                                            <p:cond delay="0"/>
                                          </p:stCondLst>
                                        </p:cTn>
                                        <p:tgtEl>
                                          <p:spTgt spid="4"/>
                                        </p:tgtEl>
                                        <p:attrNameLst>
                                          <p:attrName>style.visibility</p:attrName>
                                        </p:attrNameLst>
                                      </p:cBhvr>
                                      <p:to>
                                        <p:strVal val="visible"/>
                                      </p:to>
                                    </p:set>
                                    <p:anim calcmode="lin" valueType="num">
                                      <p:cBhvr>
                                        <p:cTn id="54" dur="500" fill="hold"/>
                                        <p:tgtEl>
                                          <p:spTgt spid="4"/>
                                        </p:tgtEl>
                                        <p:attrNameLst>
                                          <p:attrName>ppt_w</p:attrName>
                                        </p:attrNameLst>
                                      </p:cBhvr>
                                      <p:tavLst>
                                        <p:tav tm="0">
                                          <p:val>
                                            <p:fltVal val="0"/>
                                          </p:val>
                                        </p:tav>
                                        <p:tav tm="100000">
                                          <p:val>
                                            <p:strVal val="#ppt_w"/>
                                          </p:val>
                                        </p:tav>
                                      </p:tavLst>
                                    </p:anim>
                                    <p:anim calcmode="lin" valueType="num">
                                      <p:cBhvr>
                                        <p:cTn id="55" dur="500" fill="hold"/>
                                        <p:tgtEl>
                                          <p:spTgt spid="4"/>
                                        </p:tgtEl>
                                        <p:attrNameLst>
                                          <p:attrName>ppt_h</p:attrName>
                                        </p:attrNameLst>
                                      </p:cBhvr>
                                      <p:tavLst>
                                        <p:tav tm="0">
                                          <p:val>
                                            <p:fltVal val="0"/>
                                          </p:val>
                                        </p:tav>
                                        <p:tav tm="100000">
                                          <p:val>
                                            <p:strVal val="#ppt_h"/>
                                          </p:val>
                                        </p:tav>
                                      </p:tavLst>
                                    </p:anim>
                                    <p:animEffect transition="in" filter="fade">
                                      <p:cBhvr>
                                        <p:cTn id="56" dur="500"/>
                                        <p:tgtEl>
                                          <p:spTgt spid="4"/>
                                        </p:tgtEl>
                                      </p:cBhvr>
                                    </p:animEffect>
                                  </p:childTnLst>
                                </p:cTn>
                              </p:par>
                              <p:par>
                                <p:cTn id="57" presetID="6" presetClass="emph" presetSubtype="0" autoRev="1" fill="hold" grpId="1" nodeType="withEffect">
                                  <p:stCondLst>
                                    <p:cond delay="800"/>
                                  </p:stCondLst>
                                  <p:childTnLst>
                                    <p:animScale>
                                      <p:cBhvr>
                                        <p:cTn id="58" dur="250" fill="hold"/>
                                        <p:tgtEl>
                                          <p:spTgt spid="4"/>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3" grpId="0" bldLvl="0" animBg="1"/>
      <p:bldP spid="3" grpId="1" bldLvl="0" animBg="1"/>
      <p:bldP spid="5" grpId="0" bldLvl="0" animBg="1"/>
      <p:bldP spid="5" grpId="1" bldLvl="0" animBg="1"/>
      <p:bldP spid="6" grpId="0" bldLvl="0" animBg="1"/>
      <p:bldP spid="6" grpId="1" bldLvl="0" animBg="1"/>
      <p:bldP spid="7" grpId="0" bldLvl="0" animBg="1"/>
      <p:bldP spid="7" grpId="1" bldLvl="0" animBg="1"/>
      <p:bldP spid="8" grpId="0"/>
      <p:bldP spid="9" grpId="0"/>
      <p:bldP spid="13"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080" y="887095"/>
            <a:ext cx="5904230" cy="4732020"/>
          </a:xfrm>
          <a:prstGeom prst="rect">
            <a:avLst/>
          </a:prstGeom>
        </p:spPr>
      </p:pic>
      <p:pic>
        <p:nvPicPr>
          <p:cNvPr id="4" name="图片 3"/>
          <p:cNvPicPr>
            <a:picLocks noChangeAspect="1"/>
          </p:cNvPicPr>
          <p:nvPr/>
        </p:nvPicPr>
        <p:blipFill>
          <a:blip r:embed="rId2"/>
          <a:stretch>
            <a:fillRect/>
          </a:stretch>
        </p:blipFill>
        <p:spPr>
          <a:xfrm>
            <a:off x="6013450" y="887095"/>
            <a:ext cx="6186805" cy="4732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6" name="矩形 65"/>
          <p:cNvSpPr/>
          <p:nvPr/>
        </p:nvSpPr>
        <p:spPr>
          <a:xfrm>
            <a:off x="2045970" y="1212850"/>
            <a:ext cx="2407285" cy="407035"/>
          </a:xfrm>
          <a:prstGeom prst="rect">
            <a:avLst/>
          </a:pr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rgbClr val="FFFFFF"/>
                </a:solidFill>
                <a:effectLst/>
                <a:uLnTx/>
                <a:uFillTx/>
                <a:latin typeface="微软雅黑" panose="020B0503020204020204" charset="-122"/>
                <a:ea typeface="微软雅黑" panose="020B0503020204020204" charset="-122"/>
                <a:cs typeface="Levenim MT" panose="02010502060101010101" pitchFamily="2" charset="-79"/>
                <a:sym typeface="+mn-ea"/>
              </a:rPr>
              <a:t>大学生创新创业项目</a:t>
            </a:r>
            <a:endParaRPr kumimoji="0" lang="zh-CN" altLang="en-US"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Levenim MT" panose="02010502060101010101" pitchFamily="2" charset="-79"/>
              <a:sym typeface="+mn-ea"/>
            </a:endParaRPr>
          </a:p>
        </p:txBody>
      </p:sp>
      <p:sp>
        <p:nvSpPr>
          <p:cNvPr id="67" name="TextBox 18"/>
          <p:cNvSpPr txBox="1"/>
          <p:nvPr/>
        </p:nvSpPr>
        <p:spPr>
          <a:xfrm>
            <a:off x="1833245" y="1463675"/>
            <a:ext cx="9475470" cy="30931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升华杯</a:t>
            </a:r>
            <a:r>
              <a:rPr kumimoji="0" lang="zh-CN" altLang="en-US" sz="14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由中南大学主办，校团委学生科协承办的传统大型校级竞赛，也是全国和全省"挑战杯"竞赛的选拔赛</a:t>
            </a:r>
            <a:endParaRPr kumimoji="0" lang="zh-CN" altLang="en-US" sz="14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挑战杯</a:t>
            </a:r>
            <a:r>
              <a:rPr kumimoji="0" lang="zh-CN" altLang="en-US" sz="140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创业计划竞赛和课外学术科技作品竞赛交叉轮流开展，采取学校、省（自治区、直辖市）和全国三级赛制</a:t>
            </a:r>
            <a:endParaRPr kumimoji="0" lang="zh-CN" altLang="en-US" sz="140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互联网＋</a:t>
            </a:r>
            <a:r>
              <a:rPr kumimoji="0" lang="zh-CN" altLang="en-US" sz="140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将移动互联网、云计算、大数据、物联网等新一代信息技术与经济社会各领域紧密结合，大赛分为创意组、初创组和成长组</a:t>
            </a:r>
            <a:endParaRPr kumimoji="0" lang="zh-CN" altLang="en-US" sz="140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电子商务三创赛</a:t>
            </a:r>
            <a:r>
              <a:rPr kumimoji="0" lang="zh-CN" altLang="en-US" sz="140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“创新、创意及创业”挑战赛</a:t>
            </a:r>
            <a:endParaRPr kumimoji="0" lang="zh-CN" altLang="en-US" sz="140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奥图泰</a:t>
            </a:r>
            <a:r>
              <a:rPr kumimoji="0" lang="zh-CN" altLang="en-US" sz="140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比赛围绕“可持续发展”这一主题构建的创意</a:t>
            </a:r>
            <a:endParaRPr kumimoji="0" lang="zh-CN" altLang="en-US" sz="12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其他比赛或立项：</a:t>
            </a:r>
            <a:r>
              <a:rPr lang="zh-CN" altLang="en-US" sz="1400" dirty="0">
                <a:solidFill>
                  <a:sysClr val="windowText" lastClr="000000">
                    <a:lumMod val="75000"/>
                    <a:lumOff val="25000"/>
                  </a:sysClr>
                </a:solidFill>
                <a:latin typeface="微软雅黑" panose="020B0503020204020204" charset="-122"/>
                <a:ea typeface="微软雅黑" panose="020B0503020204020204" charset="-122"/>
                <a:cs typeface="Levenim MT" panose="02010502060101010101" pitchFamily="2" charset="-79"/>
              </a:rPr>
              <a:t>大创、蔡田煊珠、米塔尔 等</a:t>
            </a:r>
            <a:endParaRPr lang="zh-CN" altLang="en-US" sz="1400" dirty="0">
              <a:solidFill>
                <a:sysClr val="windowText" lastClr="000000">
                  <a:lumMod val="75000"/>
                  <a:lumOff val="25000"/>
                </a:sysClr>
              </a:solidFill>
              <a:latin typeface="微软雅黑" panose="020B0503020204020204" charset="-122"/>
              <a:ea typeface="微软雅黑" panose="020B0503020204020204" charset="-122"/>
              <a:cs typeface="Levenim MT" panose="02010502060101010101" pitchFamily="2" charset="-79"/>
            </a:endParaRPr>
          </a:p>
        </p:txBody>
      </p:sp>
      <p:sp>
        <p:nvSpPr>
          <p:cNvPr id="68" name="矩形 67"/>
          <p:cNvSpPr/>
          <p:nvPr/>
        </p:nvSpPr>
        <p:spPr>
          <a:xfrm>
            <a:off x="2045970" y="1806575"/>
            <a:ext cx="2407285" cy="426085"/>
          </a:xfrm>
          <a:prstGeom prst="rect">
            <a:avLst/>
          </a:pr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rgbClr val="FFFFFF"/>
                </a:solidFill>
                <a:effectLst/>
                <a:uLnTx/>
                <a:uFillTx/>
                <a:latin typeface="微软雅黑" panose="020B0503020204020204" charset="-122"/>
                <a:ea typeface="微软雅黑" panose="020B0503020204020204" charset="-122"/>
                <a:cs typeface="Levenim MT" panose="02010502060101010101" pitchFamily="2" charset="-79"/>
                <a:sym typeface="+mn-ea"/>
              </a:rPr>
              <a:t>创新创业类竞赛</a:t>
            </a:r>
            <a:endParaRPr kumimoji="0" lang="zh-CN" altLang="en-US"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Levenim MT" panose="02010502060101010101" pitchFamily="2" charset="-79"/>
              <a:sym typeface="+mn-ea"/>
            </a:endParaRPr>
          </a:p>
        </p:txBody>
      </p:sp>
      <p:sp>
        <p:nvSpPr>
          <p:cNvPr id="70" name="矩形 69"/>
          <p:cNvSpPr/>
          <p:nvPr/>
        </p:nvSpPr>
        <p:spPr>
          <a:xfrm>
            <a:off x="2496820" y="4711065"/>
            <a:ext cx="2057400" cy="487045"/>
          </a:xfrm>
          <a:prstGeom prst="rect">
            <a:avLst/>
          </a:pr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Levenim MT" panose="02010502060101010101" pitchFamily="2" charset="-79"/>
              </a:rPr>
              <a:t>志愿服务类竞赛</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Levenim MT" panose="02010502060101010101" pitchFamily="2" charset="-79"/>
            </a:endParaRPr>
          </a:p>
        </p:txBody>
      </p:sp>
      <p:sp>
        <p:nvSpPr>
          <p:cNvPr id="71" name="TextBox 18"/>
          <p:cNvSpPr txBox="1"/>
          <p:nvPr/>
        </p:nvSpPr>
        <p:spPr>
          <a:xfrm>
            <a:off x="3098165" y="5245735"/>
            <a:ext cx="6792595" cy="14927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rPr>
              <a:t>中国青年志愿服务项目大赛</a:t>
            </a:r>
            <a:endParaRPr kumimoji="0" lang="zh-CN" altLang="en-US" sz="14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sz="140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sym typeface="+mn-ea"/>
              </a:rPr>
              <a:t>阿克苏诺贝尔中国大学生社会公益奖</a:t>
            </a:r>
            <a:endParaRPr kumimoji="0" lang="zh-CN" altLang="en-US" sz="14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sz="140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sym typeface="+mn-ea"/>
              </a:rPr>
              <a:t>芙蓉学子精英成就计划</a:t>
            </a:r>
            <a:endParaRPr kumimoji="0" lang="zh-CN" altLang="en-US" sz="14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sz="140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sym typeface="+mn-ea"/>
              </a:rPr>
              <a:t>中国公益慈善项目大赛 等</a:t>
            </a:r>
            <a:endParaRPr kumimoji="0" lang="zh-CN" altLang="en-US" sz="14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endParaRPr kumimoji="0" lang="zh-CN" altLang="en-US" sz="14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charset="-122"/>
              <a:ea typeface="微软雅黑" panose="020B0503020204020204" charset="-122"/>
              <a:cs typeface="Levenim MT" panose="02010502060101010101" pitchFamily="2" charset="-79"/>
            </a:endParaRPr>
          </a:p>
        </p:txBody>
      </p:sp>
      <p:grpSp>
        <p:nvGrpSpPr>
          <p:cNvPr id="6" name="组合 5"/>
          <p:cNvGrpSpPr/>
          <p:nvPr/>
        </p:nvGrpSpPr>
        <p:grpSpPr>
          <a:xfrm>
            <a:off x="162560" y="5605274"/>
            <a:ext cx="2686050" cy="1715642"/>
            <a:chOff x="2676703" y="5270246"/>
            <a:chExt cx="2244995" cy="1335920"/>
          </a:xfrm>
        </p:grpSpPr>
        <p:sp>
          <p:nvSpPr>
            <p:cNvPr id="79" name="直角三角形 78"/>
            <p:cNvSpPr/>
            <p:nvPr/>
          </p:nvSpPr>
          <p:spPr>
            <a:xfrm rot="8990440">
              <a:off x="2676703" y="5270246"/>
              <a:ext cx="2244995" cy="1335920"/>
            </a:xfrm>
            <a:prstGeom prst="rtTriangle">
              <a:avLst/>
            </a:prstGeom>
            <a:solidFill>
              <a:schemeClr val="bg1"/>
            </a:solidFill>
            <a:ln w="12700" cap="flat" cmpd="sng" algn="ctr">
              <a:no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2" name="矩形 81"/>
            <p:cNvSpPr>
              <a:spLocks noChangeArrowheads="1"/>
            </p:cNvSpPr>
            <p:nvPr/>
          </p:nvSpPr>
          <p:spPr bwMode="auto">
            <a:xfrm flipH="1">
              <a:off x="3462186" y="5377049"/>
              <a:ext cx="1267387" cy="325352"/>
            </a:xfrm>
            <a:prstGeom prst="rect">
              <a:avLst/>
            </a:prstGeom>
            <a:solidFill>
              <a:schemeClr val="bg1"/>
            </a:solid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400" fontAlgn="base">
                <a:spcBef>
                  <a:spcPct val="0"/>
                </a:spcBef>
                <a:spcAft>
                  <a:spcPct val="0"/>
                </a:spcAft>
              </a:pPr>
              <a:r>
                <a:rPr lang="zh-CN" altLang="en-US" sz="2000" b="1" dirty="0">
                  <a:solidFill>
                    <a:srgbClr val="EAE7D4"/>
                  </a:solidFill>
                  <a:latin typeface="Century Gothic" panose="020B0502020202020204" pitchFamily="34" charset="0"/>
                  <a:sym typeface="+mn-ea"/>
                </a:rPr>
                <a:t>志愿服务类</a:t>
              </a:r>
              <a:endParaRPr lang="zh-CN" altLang="en-US" sz="2000" b="1" dirty="0">
                <a:solidFill>
                  <a:srgbClr val="EAE7D4"/>
                </a:solidFill>
                <a:latin typeface="Century Gothic" panose="020B0502020202020204" pitchFamily="34" charset="0"/>
              </a:endParaRPr>
            </a:p>
          </p:txBody>
        </p:sp>
      </p:grpSp>
      <p:grpSp>
        <p:nvGrpSpPr>
          <p:cNvPr id="4" name="组合 3"/>
          <p:cNvGrpSpPr/>
          <p:nvPr/>
        </p:nvGrpSpPr>
        <p:grpSpPr>
          <a:xfrm>
            <a:off x="622935" y="1212850"/>
            <a:ext cx="1229360" cy="3312795"/>
            <a:chOff x="1231645" y="3215163"/>
            <a:chExt cx="1335920" cy="2244994"/>
          </a:xfrm>
        </p:grpSpPr>
        <p:sp>
          <p:nvSpPr>
            <p:cNvPr id="78" name="原创设计小乖qq:2013440355"/>
            <p:cNvSpPr/>
            <p:nvPr/>
          </p:nvSpPr>
          <p:spPr>
            <a:xfrm rot="16200000">
              <a:off x="777108" y="3669700"/>
              <a:ext cx="2244994" cy="1335920"/>
            </a:xfrm>
            <a:prstGeom prst="rtTriangle">
              <a:avLst/>
            </a:prstGeom>
            <a:solidFill>
              <a:schemeClr val="bg1"/>
            </a:solidFill>
            <a:ln w="12700" cap="flat" cmpd="sng" algn="ctr">
              <a:no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3" name="矩形 82"/>
            <p:cNvSpPr>
              <a:spLocks noChangeArrowheads="1"/>
            </p:cNvSpPr>
            <p:nvPr/>
          </p:nvSpPr>
          <p:spPr bwMode="auto">
            <a:xfrm flipH="1">
              <a:off x="2099055" y="4029974"/>
              <a:ext cx="447675" cy="1109372"/>
            </a:xfrm>
            <a:prstGeom prst="rect">
              <a:avLst/>
            </a:prstGeom>
            <a:solidFill>
              <a:schemeClr val="bg1"/>
            </a:solid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400" fontAlgn="base">
                <a:spcBef>
                  <a:spcPct val="0"/>
                </a:spcBef>
                <a:spcAft>
                  <a:spcPct val="0"/>
                </a:spcAft>
              </a:pPr>
              <a:r>
                <a:rPr lang="en-US" altLang="zh-CN" sz="2000" b="1" dirty="0">
                  <a:solidFill>
                    <a:srgbClr val="EAE7D4"/>
                  </a:solidFill>
                  <a:latin typeface="微软雅黑" panose="020B0503020204020204" charset="-122"/>
                  <a:ea typeface="微软雅黑" panose="020B0503020204020204" charset="-122"/>
                </a:rPr>
                <a:t>创新创业类</a:t>
              </a:r>
              <a:endParaRPr lang="en-US" altLang="zh-CN" sz="2000" b="1" dirty="0">
                <a:solidFill>
                  <a:srgbClr val="EAE7D4"/>
                </a:solidFill>
                <a:latin typeface="微软雅黑" panose="020B0503020204020204" charset="-122"/>
                <a:ea typeface="微软雅黑" panose="020B0503020204020204" charset="-122"/>
              </a:endParaRPr>
            </a:p>
          </p:txBody>
        </p:sp>
      </p:grpSp>
      <p:grpSp>
        <p:nvGrpSpPr>
          <p:cNvPr id="3" name="组合 2"/>
          <p:cNvGrpSpPr/>
          <p:nvPr/>
        </p:nvGrpSpPr>
        <p:grpSpPr>
          <a:xfrm>
            <a:off x="-26670" y="316597"/>
            <a:ext cx="12192000" cy="720626"/>
            <a:chOff x="0" y="331837"/>
            <a:chExt cx="12192000" cy="720626"/>
          </a:xfrm>
        </p:grpSpPr>
        <p:sp>
          <p:nvSpPr>
            <p:cNvPr id="84" name="矩形 83"/>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622935" y="397877"/>
              <a:ext cx="2475230" cy="613410"/>
            </a:xfrm>
            <a:prstGeom prst="rect">
              <a:avLst/>
            </a:prstGeom>
            <a:noFill/>
          </p:spPr>
          <p:txBody>
            <a:bodyPr wrap="square" rtlCol="0">
              <a:spAutoFit/>
            </a:bodyPr>
            <a:lstStyle/>
            <a:p>
              <a:r>
                <a:rPr lang="zh-CN" altLang="en-US" sz="3200" dirty="0">
                  <a:sym typeface="+mn-ea"/>
                </a:rPr>
                <a:t>标志性成果</a:t>
              </a:r>
              <a:endParaRPr lang="zh-CN" altLang="en-US" sz="3200" b="1" dirty="0">
                <a:solidFill>
                  <a:schemeClr val="bg1"/>
                </a:solidFill>
                <a:latin typeface="微软雅黑" panose="020B0503020204020204" charset="-122"/>
                <a:sym typeface="+mn-ea"/>
              </a:endParaRPr>
            </a:p>
          </p:txBody>
        </p:sp>
        <p:sp>
          <p:nvSpPr>
            <p:cNvPr id="87" name="矩形 86"/>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3125104" y="430540"/>
              <a:ext cx="4555072" cy="54864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en-US" altLang="zh-CN" sz="2800" dirty="0">
                  <a:solidFill>
                    <a:schemeClr val="bg2"/>
                  </a:solidFill>
                  <a:sym typeface="+mn-ea"/>
                </a:rPr>
                <a:t>3.2参赛获奖</a:t>
              </a:r>
              <a:endParaRPr lang="zh-CN" altLang="en-US" sz="2800" dirty="0">
                <a:solidFill>
                  <a:schemeClr val="bg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4075">
        <p14:flip dir="r"/>
      </p:transition>
    </mc:Choice>
    <mc:Fallback>
      <p:transition spd="slow" advTm="4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par>
                                <p:cTn id="13" presetID="6" presetClass="emph" presetSubtype="0" autoRev="1" fill="hold" nodeType="withEffect">
                                  <p:stCondLst>
                                    <p:cond delay="400"/>
                                  </p:stCondLst>
                                  <p:childTnLst>
                                    <p:animScale>
                                      <p:cBhvr>
                                        <p:cTn id="14" dur="250" fill="hold"/>
                                        <p:tgtEl>
                                          <p:spTgt spid="4"/>
                                        </p:tgtEl>
                                      </p:cBhvr>
                                      <p:by x="115000" y="115000"/>
                                    </p:animScale>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6" presetClass="emph" presetSubtype="0" autoRev="1" fill="hold" nodeType="withEffect">
                                  <p:stCondLst>
                                    <p:cond delay="400"/>
                                  </p:stCondLst>
                                  <p:childTnLst>
                                    <p:animScale>
                                      <p:cBhvr>
                                        <p:cTn id="21" dur="250" fill="hold"/>
                                        <p:tgtEl>
                                          <p:spTgt spid="6"/>
                                        </p:tgtEl>
                                      </p:cBhvr>
                                      <p:by x="115000" y="115000"/>
                                    </p:animScale>
                                  </p:childTnLst>
                                </p:cTn>
                              </p:par>
                              <p:par>
                                <p:cTn id="22" presetID="22" presetClass="entr" presetSubtype="8" fill="hold" grpId="0" nodeType="withEffect">
                                  <p:stCondLst>
                                    <p:cond delay="125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500"/>
                                        <p:tgtEl>
                                          <p:spTgt spid="66"/>
                                        </p:tgtEl>
                                      </p:cBhvr>
                                    </p:animEffect>
                                  </p:childTnLst>
                                </p:cTn>
                              </p:par>
                              <p:par>
                                <p:cTn id="25" presetID="22" presetClass="entr" presetSubtype="8" fill="hold" grpId="0"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500"/>
                                        <p:tgtEl>
                                          <p:spTgt spid="67"/>
                                        </p:tgtEl>
                                      </p:cBhvr>
                                    </p:animEffect>
                                  </p:childTnLst>
                                </p:cTn>
                              </p:par>
                              <p:par>
                                <p:cTn id="28" presetID="22" presetClass="entr" presetSubtype="8" fill="hold" grpId="0" nodeType="withEffect">
                                  <p:stCondLst>
                                    <p:cond delay="1750"/>
                                  </p:stCondLst>
                                  <p:childTnLst>
                                    <p:set>
                                      <p:cBhvr>
                                        <p:cTn id="29" dur="1" fill="hold">
                                          <p:stCondLst>
                                            <p:cond delay="0"/>
                                          </p:stCondLst>
                                        </p:cTn>
                                        <p:tgtEl>
                                          <p:spTgt spid="68"/>
                                        </p:tgtEl>
                                        <p:attrNameLst>
                                          <p:attrName>style.visibility</p:attrName>
                                        </p:attrNameLst>
                                      </p:cBhvr>
                                      <p:to>
                                        <p:strVal val="visible"/>
                                      </p:to>
                                    </p:set>
                                    <p:animEffect transition="in" filter="wipe(left)">
                                      <p:cBhvr>
                                        <p:cTn id="30" dur="500"/>
                                        <p:tgtEl>
                                          <p:spTgt spid="68"/>
                                        </p:tgtEl>
                                      </p:cBhvr>
                                    </p:animEffect>
                                  </p:childTnLst>
                                </p:cTn>
                              </p:par>
                              <p:par>
                                <p:cTn id="31" presetID="22" presetClass="entr" presetSubtype="8" fill="hold" grpId="0" nodeType="withEffect">
                                  <p:stCondLst>
                                    <p:cond delay="2250"/>
                                  </p:stCondLst>
                                  <p:childTnLst>
                                    <p:set>
                                      <p:cBhvr>
                                        <p:cTn id="32" dur="1" fill="hold">
                                          <p:stCondLst>
                                            <p:cond delay="0"/>
                                          </p:stCondLst>
                                        </p:cTn>
                                        <p:tgtEl>
                                          <p:spTgt spid="70"/>
                                        </p:tgtEl>
                                        <p:attrNameLst>
                                          <p:attrName>style.visibility</p:attrName>
                                        </p:attrNameLst>
                                      </p:cBhvr>
                                      <p:to>
                                        <p:strVal val="visible"/>
                                      </p:to>
                                    </p:set>
                                    <p:animEffect transition="in" filter="wipe(left)">
                                      <p:cBhvr>
                                        <p:cTn id="33" dur="500"/>
                                        <p:tgtEl>
                                          <p:spTgt spid="70"/>
                                        </p:tgtEl>
                                      </p:cBhvr>
                                    </p:animEffect>
                                  </p:childTnLst>
                                </p:cTn>
                              </p:par>
                              <p:par>
                                <p:cTn id="34" presetID="22" presetClass="entr" presetSubtype="8" fill="hold" grpId="0" nodeType="withEffect">
                                  <p:stCondLst>
                                    <p:cond delay="250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67" grpId="0"/>
      <p:bldP spid="68" grpId="0" bldLvl="0" animBg="1"/>
      <p:bldP spid="70" grpId="0" bldLvl="0" animBg="1"/>
      <p:bldP spid="7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203325" y="271780"/>
            <a:ext cx="9980295" cy="6206490"/>
          </a:xfrm>
          <a:prstGeom prst="rect">
            <a:avLst/>
          </a:prstGeom>
        </p:spPr>
      </p:pic>
      <p:pic>
        <p:nvPicPr>
          <p:cNvPr id="4" name="图片 3"/>
          <p:cNvPicPr>
            <a:picLocks noChangeAspect="1"/>
          </p:cNvPicPr>
          <p:nvPr/>
        </p:nvPicPr>
        <p:blipFill>
          <a:blip r:embed="rId2"/>
          <a:stretch>
            <a:fillRect/>
          </a:stretch>
        </p:blipFill>
        <p:spPr>
          <a:xfrm>
            <a:off x="1447165" y="13335"/>
            <a:ext cx="9493250" cy="6831965"/>
          </a:xfrm>
          <a:prstGeom prst="rect">
            <a:avLst/>
          </a:prstGeom>
        </p:spPr>
      </p:pic>
      <p:sp>
        <p:nvSpPr>
          <p:cNvPr id="5" name="文本框 4"/>
          <p:cNvSpPr txBox="1"/>
          <p:nvPr/>
        </p:nvSpPr>
        <p:spPr>
          <a:xfrm>
            <a:off x="2999656" y="2564904"/>
            <a:ext cx="5737944" cy="369332"/>
          </a:xfrm>
          <a:prstGeom prst="rect">
            <a:avLst/>
          </a:prstGeom>
          <a:noFill/>
        </p:spPr>
        <p:txBody>
          <a:bodyPr wrap="square" rtlCol="0">
            <a:spAutoFit/>
          </a:bodyPr>
          <a:lstStyle/>
          <a:p>
            <a:r>
              <a:rPr lang="en-US" altLang="zh-CN" dirty="0">
                <a:hlinkClick r:id="rId3"/>
              </a:rPr>
              <a:t>http://news.csu.edu.cn/info/1002/124837.htm</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淘宝网chenying0907出品 3"/>
          <p:cNvSpPr/>
          <p:nvPr/>
        </p:nvSpPr>
        <p:spPr>
          <a:xfrm>
            <a:off x="9991573" y="3550285"/>
            <a:ext cx="1678350" cy="1641233"/>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7" name="淘宝网chenying0907出品 3"/>
          <p:cNvSpPr/>
          <p:nvPr/>
        </p:nvSpPr>
        <p:spPr>
          <a:xfrm>
            <a:off x="8730463" y="3578860"/>
            <a:ext cx="1678350" cy="1641233"/>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3" name="组合 72"/>
          <p:cNvGrpSpPr/>
          <p:nvPr/>
        </p:nvGrpSpPr>
        <p:grpSpPr>
          <a:xfrm>
            <a:off x="8066405" y="1474470"/>
            <a:ext cx="2516505" cy="1718310"/>
            <a:chOff x="7975172" y="2145251"/>
            <a:chExt cx="2973384" cy="3501136"/>
          </a:xfrm>
        </p:grpSpPr>
        <p:grpSp>
          <p:nvGrpSpPr>
            <p:cNvPr id="8" name="淘宝网chenying0907出品 1"/>
            <p:cNvGrpSpPr/>
            <p:nvPr/>
          </p:nvGrpSpPr>
          <p:grpSpPr>
            <a:xfrm>
              <a:off x="7975172" y="2145251"/>
              <a:ext cx="2967255" cy="3501136"/>
              <a:chOff x="4832531" y="1500201"/>
              <a:chExt cx="2966869" cy="3501947"/>
            </a:xfrm>
          </p:grpSpPr>
          <p:sp>
            <p:nvSpPr>
              <p:cNvPr id="9"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淘宝网chenying0907出品 3"/>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5" name="淘宝网chenying0907出品 35"/>
            <p:cNvSpPr txBox="1"/>
            <p:nvPr/>
          </p:nvSpPr>
          <p:spPr>
            <a:xfrm>
              <a:off x="9876604" y="2570537"/>
              <a:ext cx="836016" cy="1179984"/>
            </a:xfrm>
            <a:prstGeom prst="rect">
              <a:avLst/>
            </a:prstGeom>
            <a:noFill/>
            <a:scene3d>
              <a:camera prst="perspectiveLeft">
                <a:rot lat="0" lon="1200000" rev="0"/>
              </a:camera>
              <a:lightRig rig="threePt" dir="t"/>
            </a:scene3d>
          </p:spPr>
          <p:txBody>
            <a:bodyPr wrap="square" rtlCol="0">
              <a:spAutoFit/>
            </a:bodyPr>
            <a:lstStyle/>
            <a:p>
              <a:pPr algn="ctr"/>
              <a:r>
                <a:rPr lang="en-US" altLang="zh-CN" sz="3200" dirty="0">
                  <a:solidFill>
                    <a:srgbClr val="663A77"/>
                  </a:solidFill>
                  <a:latin typeface="Hiragino Sans GB W6" panose="020B0600000000000000" pitchFamily="34" charset="-122"/>
                  <a:ea typeface="Hiragino Sans GB W6" panose="020B0600000000000000" pitchFamily="34" charset="-122"/>
                </a:rPr>
                <a:t>05</a:t>
              </a:r>
              <a:endParaRPr lang="zh-CN" altLang="en-US" sz="3200" dirty="0">
                <a:solidFill>
                  <a:srgbClr val="663A77"/>
                </a:solidFill>
                <a:latin typeface="Hiragino Sans GB W6" panose="020B0600000000000000" pitchFamily="34" charset="-122"/>
                <a:ea typeface="Hiragino Sans GB W6" panose="020B0600000000000000" pitchFamily="34" charset="-122"/>
              </a:endParaRPr>
            </a:p>
          </p:txBody>
        </p:sp>
        <p:sp>
          <p:nvSpPr>
            <p:cNvPr id="36" name="淘宝网chenying0907出品 27"/>
            <p:cNvSpPr/>
            <p:nvPr/>
          </p:nvSpPr>
          <p:spPr>
            <a:xfrm>
              <a:off x="9981199" y="2544713"/>
              <a:ext cx="635863" cy="88567"/>
            </a:xfrm>
            <a:prstGeom prst="rect">
              <a:avLst/>
            </a:prstGeom>
            <a:solidFill>
              <a:srgbClr val="663A77"/>
            </a:solidFill>
            <a:ln>
              <a:noFill/>
            </a:ln>
            <a:scene3d>
              <a:camera prst="perspectiveLef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57" name="淘宝网chenying0907出品 66"/>
            <p:cNvSpPr txBox="1"/>
            <p:nvPr/>
          </p:nvSpPr>
          <p:spPr>
            <a:xfrm>
              <a:off x="9332175" y="3388389"/>
              <a:ext cx="1616381" cy="1676819"/>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663A77"/>
                  </a:solidFill>
                  <a:latin typeface="时尚中黑简体" panose="01010104010101010101" pitchFamily="2" charset="-122"/>
                  <a:ea typeface="时尚中黑简体" panose="01010104010101010101" pitchFamily="2" charset="-122"/>
                </a:rPr>
                <a:t>校友访谈类</a:t>
              </a:r>
              <a:endParaRPr lang="zh-CN" altLang="en-US" sz="2400" dirty="0">
                <a:solidFill>
                  <a:srgbClr val="663A77"/>
                </a:solidFill>
                <a:latin typeface="时尚中黑简体" panose="01010104010101010101" pitchFamily="2" charset="-122"/>
                <a:ea typeface="时尚中黑简体" panose="01010104010101010101" pitchFamily="2" charset="-122"/>
              </a:endParaRPr>
            </a:p>
          </p:txBody>
        </p:sp>
      </p:grpSp>
      <p:grpSp>
        <p:nvGrpSpPr>
          <p:cNvPr id="74" name="组合 73"/>
          <p:cNvGrpSpPr/>
          <p:nvPr/>
        </p:nvGrpSpPr>
        <p:grpSpPr>
          <a:xfrm>
            <a:off x="6443345" y="1475105"/>
            <a:ext cx="2558415" cy="1718310"/>
            <a:chOff x="6365460" y="2145251"/>
            <a:chExt cx="3022878" cy="3501136"/>
          </a:xfrm>
        </p:grpSpPr>
        <p:grpSp>
          <p:nvGrpSpPr>
            <p:cNvPr id="72" name="组合 71"/>
            <p:cNvGrpSpPr/>
            <p:nvPr/>
          </p:nvGrpSpPr>
          <p:grpSpPr>
            <a:xfrm>
              <a:off x="6365460" y="2145251"/>
              <a:ext cx="3022878" cy="3501136"/>
              <a:chOff x="6365460" y="2145251"/>
              <a:chExt cx="3022878" cy="3501136"/>
            </a:xfrm>
          </p:grpSpPr>
          <p:grpSp>
            <p:nvGrpSpPr>
              <p:cNvPr id="12" name="淘宝网chenying0907出品 5"/>
              <p:cNvGrpSpPr/>
              <p:nvPr/>
            </p:nvGrpSpPr>
            <p:grpSpPr>
              <a:xfrm>
                <a:off x="6365460" y="2145251"/>
                <a:ext cx="2967255" cy="3501136"/>
                <a:chOff x="4832531" y="1500201"/>
                <a:chExt cx="2966869" cy="3501947"/>
              </a:xfrm>
            </p:grpSpPr>
            <p:sp>
              <p:nvSpPr>
                <p:cNvPr id="13"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淘宝网chenying0907出品 7"/>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淘宝网chenying0907出品 33"/>
              <p:cNvSpPr txBox="1"/>
              <p:nvPr/>
            </p:nvSpPr>
            <p:spPr>
              <a:xfrm>
                <a:off x="8328518" y="2570537"/>
                <a:ext cx="836016" cy="1179984"/>
              </a:xfrm>
              <a:prstGeom prst="rect">
                <a:avLst/>
              </a:prstGeom>
              <a:noFill/>
              <a:scene3d>
                <a:camera prst="perspectiveLeft"/>
                <a:lightRig rig="threePt" dir="t"/>
              </a:scene3d>
            </p:spPr>
            <p:txBody>
              <a:bodyPr wrap="square" rtlCol="0">
                <a:spAutoFit/>
              </a:bodyPr>
              <a:lstStyle/>
              <a:p>
                <a:pPr algn="ctr"/>
                <a:r>
                  <a:rPr lang="en-US" altLang="zh-CN" sz="3200" dirty="0">
                    <a:solidFill>
                      <a:srgbClr val="00AF92"/>
                    </a:solidFill>
                    <a:latin typeface="Hiragino Sans GB W6" panose="020B0600000000000000" pitchFamily="34" charset="-122"/>
                    <a:ea typeface="Hiragino Sans GB W6" panose="020B0600000000000000" pitchFamily="34" charset="-122"/>
                  </a:rPr>
                  <a:t>04</a:t>
                </a:r>
                <a:endParaRPr lang="zh-CN" altLang="en-US" sz="3200" dirty="0">
                  <a:solidFill>
                    <a:srgbClr val="00AF92"/>
                  </a:solidFill>
                  <a:latin typeface="Hiragino Sans GB W6" panose="020B0600000000000000" pitchFamily="34" charset="-122"/>
                  <a:ea typeface="Hiragino Sans GB W6" panose="020B0600000000000000" pitchFamily="34" charset="-122"/>
                </a:endParaRPr>
              </a:p>
            </p:txBody>
          </p:sp>
          <p:sp>
            <p:nvSpPr>
              <p:cNvPr id="56" name="淘宝网chenying0907出品 59"/>
              <p:cNvSpPr txBox="1"/>
              <p:nvPr/>
            </p:nvSpPr>
            <p:spPr>
              <a:xfrm>
                <a:off x="7771957" y="3387754"/>
                <a:ext cx="1616381" cy="1676819"/>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00AF92"/>
                    </a:solidFill>
                    <a:latin typeface="时尚中黑简体" panose="01010104010101010101" pitchFamily="2" charset="-122"/>
                    <a:ea typeface="时尚中黑简体" panose="01010104010101010101" pitchFamily="2" charset="-122"/>
                  </a:rPr>
                  <a:t>实习见习类</a:t>
                </a:r>
                <a:endParaRPr lang="zh-CN" altLang="en-US" sz="2400" dirty="0">
                  <a:solidFill>
                    <a:srgbClr val="00AF92"/>
                  </a:solidFill>
                  <a:latin typeface="时尚中黑简体" panose="01010104010101010101" pitchFamily="2" charset="-122"/>
                  <a:ea typeface="时尚中黑简体" panose="01010104010101010101" pitchFamily="2" charset="-122"/>
                </a:endParaRPr>
              </a:p>
            </p:txBody>
          </p:sp>
        </p:grpSp>
        <p:sp>
          <p:nvSpPr>
            <p:cNvPr id="34" name="淘宝网chenying0907出品 25"/>
            <p:cNvSpPr/>
            <p:nvPr/>
          </p:nvSpPr>
          <p:spPr>
            <a:xfrm>
              <a:off x="8431933" y="2544713"/>
              <a:ext cx="635863" cy="88567"/>
            </a:xfrm>
            <a:prstGeom prst="rect">
              <a:avLst/>
            </a:prstGeom>
            <a:solidFill>
              <a:srgbClr val="00AF92"/>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6858"/>
                </a:solidFill>
              </a:endParaRPr>
            </a:p>
          </p:txBody>
        </p:sp>
      </p:grpSp>
      <p:grpSp>
        <p:nvGrpSpPr>
          <p:cNvPr id="71" name="组合 70"/>
          <p:cNvGrpSpPr/>
          <p:nvPr/>
        </p:nvGrpSpPr>
        <p:grpSpPr>
          <a:xfrm>
            <a:off x="4874895" y="1474470"/>
            <a:ext cx="2518410" cy="1718310"/>
            <a:chOff x="4783169" y="2145251"/>
            <a:chExt cx="2975707" cy="3501136"/>
          </a:xfrm>
        </p:grpSpPr>
        <p:grpSp>
          <p:nvGrpSpPr>
            <p:cNvPr id="15" name="淘宝网chenying0907出品 8"/>
            <p:cNvGrpSpPr/>
            <p:nvPr/>
          </p:nvGrpSpPr>
          <p:grpSpPr>
            <a:xfrm>
              <a:off x="4783169" y="2145251"/>
              <a:ext cx="2967255" cy="3501136"/>
              <a:chOff x="4832531" y="1500201"/>
              <a:chExt cx="2966869" cy="3501947"/>
            </a:xfrm>
          </p:grpSpPr>
          <p:sp>
            <p:nvSpPr>
              <p:cNvPr id="16"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淘宝网chenying0907出品 10"/>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1" name="淘宝网chenying0907出品 31"/>
            <p:cNvSpPr txBox="1"/>
            <p:nvPr/>
          </p:nvSpPr>
          <p:spPr>
            <a:xfrm>
              <a:off x="6711003" y="2570537"/>
              <a:ext cx="836016" cy="1179984"/>
            </a:xfrm>
            <a:prstGeom prst="rect">
              <a:avLst/>
            </a:prstGeom>
            <a:noFill/>
            <a:scene3d>
              <a:camera prst="perspectiveLeft"/>
              <a:lightRig rig="threePt" dir="t"/>
            </a:scene3d>
          </p:spPr>
          <p:txBody>
            <a:bodyPr wrap="square" rtlCol="0">
              <a:spAutoFit/>
            </a:bodyPr>
            <a:lstStyle/>
            <a:p>
              <a:pPr algn="ctr"/>
              <a:r>
                <a:rPr lang="en-US" altLang="zh-CN" sz="3200" dirty="0">
                  <a:solidFill>
                    <a:srgbClr val="E87071"/>
                  </a:solidFill>
                  <a:latin typeface="Hiragino Sans GB W6" panose="020B0600000000000000" pitchFamily="34" charset="-122"/>
                  <a:ea typeface="Hiragino Sans GB W6" panose="020B0600000000000000" pitchFamily="34" charset="-122"/>
                </a:rPr>
                <a:t>03</a:t>
              </a:r>
              <a:endParaRPr lang="zh-CN" altLang="en-US" sz="3200" dirty="0">
                <a:solidFill>
                  <a:srgbClr val="E87071"/>
                </a:solidFill>
                <a:latin typeface="Hiragino Sans GB W6" panose="020B0600000000000000" pitchFamily="34" charset="-122"/>
                <a:ea typeface="Hiragino Sans GB W6" panose="020B0600000000000000" pitchFamily="34" charset="-122"/>
              </a:endParaRPr>
            </a:p>
          </p:txBody>
        </p:sp>
        <p:sp>
          <p:nvSpPr>
            <p:cNvPr id="32" name="淘宝网chenying0907出品 23"/>
            <p:cNvSpPr/>
            <p:nvPr/>
          </p:nvSpPr>
          <p:spPr>
            <a:xfrm>
              <a:off x="6809700" y="2544713"/>
              <a:ext cx="635863" cy="88567"/>
            </a:xfrm>
            <a:prstGeom prst="rect">
              <a:avLst/>
            </a:prstGeom>
            <a:solidFill>
              <a:srgbClr val="E87071"/>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4F1ED"/>
                </a:solidFill>
              </a:endParaRPr>
            </a:p>
          </p:txBody>
        </p:sp>
        <p:sp>
          <p:nvSpPr>
            <p:cNvPr id="55" name="淘宝网chenying0907出品 57"/>
            <p:cNvSpPr txBox="1"/>
            <p:nvPr/>
          </p:nvSpPr>
          <p:spPr>
            <a:xfrm>
              <a:off x="6142495" y="3419504"/>
              <a:ext cx="1616381" cy="1676819"/>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E87071"/>
                  </a:solidFill>
                  <a:latin typeface="时尚中黑简体" panose="01010104010101010101" pitchFamily="2" charset="-122"/>
                  <a:ea typeface="时尚中黑简体" panose="01010104010101010101" pitchFamily="2" charset="-122"/>
                </a:rPr>
                <a:t>志愿服务类</a:t>
              </a:r>
              <a:endParaRPr lang="zh-CN" altLang="en-US" sz="2400" dirty="0">
                <a:solidFill>
                  <a:srgbClr val="E87071"/>
                </a:solidFill>
                <a:latin typeface="时尚中黑简体" panose="01010104010101010101" pitchFamily="2" charset="-122"/>
                <a:ea typeface="时尚中黑简体" panose="01010104010101010101" pitchFamily="2" charset="-122"/>
              </a:endParaRPr>
            </a:p>
          </p:txBody>
        </p:sp>
      </p:grpSp>
      <p:grpSp>
        <p:nvGrpSpPr>
          <p:cNvPr id="70" name="组合 69"/>
          <p:cNvGrpSpPr/>
          <p:nvPr/>
        </p:nvGrpSpPr>
        <p:grpSpPr>
          <a:xfrm>
            <a:off x="3253740" y="1474470"/>
            <a:ext cx="2522220" cy="1718310"/>
            <a:chOff x="3162560" y="2145251"/>
            <a:chExt cx="2980318" cy="3501136"/>
          </a:xfrm>
        </p:grpSpPr>
        <p:grpSp>
          <p:nvGrpSpPr>
            <p:cNvPr id="18" name="淘宝网chenying0907出品 11"/>
            <p:cNvGrpSpPr/>
            <p:nvPr/>
          </p:nvGrpSpPr>
          <p:grpSpPr>
            <a:xfrm>
              <a:off x="3162560" y="2145251"/>
              <a:ext cx="2967255" cy="3501136"/>
              <a:chOff x="4832531" y="1500201"/>
              <a:chExt cx="2966869" cy="3501947"/>
            </a:xfrm>
          </p:grpSpPr>
          <p:sp>
            <p:nvSpPr>
              <p:cNvPr id="19"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淘宝网chenying0907出品 13"/>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rgbClr val="CFCFCF"/>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9" name="淘宝网chenying0907出品 29"/>
            <p:cNvSpPr txBox="1"/>
            <p:nvPr/>
          </p:nvSpPr>
          <p:spPr>
            <a:xfrm>
              <a:off x="5050678" y="2570537"/>
              <a:ext cx="836016" cy="1179984"/>
            </a:xfrm>
            <a:prstGeom prst="rect">
              <a:avLst/>
            </a:prstGeom>
            <a:noFill/>
            <a:scene3d>
              <a:camera prst="perspectiveLeft"/>
              <a:lightRig rig="threePt" dir="t"/>
            </a:scene3d>
          </p:spPr>
          <p:txBody>
            <a:bodyPr wrap="square" rtlCol="0">
              <a:spAutoFit/>
            </a:bodyPr>
            <a:lstStyle/>
            <a:p>
              <a:pPr algn="ctr"/>
              <a:r>
                <a:rPr lang="en-US" altLang="zh-CN" sz="3200" dirty="0">
                  <a:solidFill>
                    <a:srgbClr val="01ACBE"/>
                  </a:solidFill>
                  <a:latin typeface="Hiragino Sans GB W6" panose="020B0600000000000000" pitchFamily="34" charset="-122"/>
                  <a:ea typeface="Hiragino Sans GB W6" panose="020B0600000000000000" pitchFamily="34" charset="-122"/>
                </a:rPr>
                <a:t>02</a:t>
              </a:r>
              <a:endParaRPr lang="zh-CN" altLang="en-US" sz="3200" dirty="0">
                <a:solidFill>
                  <a:srgbClr val="01ACBE"/>
                </a:solidFill>
                <a:latin typeface="Hiragino Sans GB W6" panose="020B0600000000000000" pitchFamily="34" charset="-122"/>
                <a:ea typeface="Hiragino Sans GB W6" panose="020B0600000000000000" pitchFamily="34" charset="-122"/>
              </a:endParaRPr>
            </a:p>
          </p:txBody>
        </p:sp>
        <p:sp>
          <p:nvSpPr>
            <p:cNvPr id="30" name="淘宝网chenying0907出品 21"/>
            <p:cNvSpPr/>
            <p:nvPr/>
          </p:nvSpPr>
          <p:spPr>
            <a:xfrm>
              <a:off x="5155383" y="2544713"/>
              <a:ext cx="635863" cy="88567"/>
            </a:xfrm>
            <a:prstGeom prst="rect">
              <a:avLst/>
            </a:prstGeom>
            <a:solidFill>
              <a:srgbClr val="01ACBE"/>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0" name="Group 9"/>
            <p:cNvGrpSpPr>
              <a:grpSpLocks noChangeAspect="1"/>
            </p:cNvGrpSpPr>
            <p:nvPr/>
          </p:nvGrpSpPr>
          <p:grpSpPr bwMode="auto">
            <a:xfrm>
              <a:off x="4745378" y="3672574"/>
              <a:ext cx="69544" cy="53779"/>
              <a:chOff x="3810" y="2110"/>
              <a:chExt cx="53" cy="41"/>
            </a:xfrm>
            <a:solidFill>
              <a:schemeClr val="bg2"/>
            </a:solidFill>
            <a:scene3d>
              <a:camera prst="perspectiveLeft"/>
              <a:lightRig rig="threePt" dir="t"/>
            </a:scene3d>
          </p:grpSpPr>
          <p:sp>
            <p:nvSpPr>
              <p:cNvPr id="41" name="淘宝网chenying0907出品 10"/>
              <p:cNvSpPr/>
              <p:nvPr/>
            </p:nvSpPr>
            <p:spPr bwMode="auto">
              <a:xfrm>
                <a:off x="3810" y="2110"/>
                <a:ext cx="21" cy="32"/>
              </a:xfrm>
              <a:custGeom>
                <a:avLst/>
                <a:gdLst>
                  <a:gd name="T0" fmla="*/ 1 w 9"/>
                  <a:gd name="T1" fmla="*/ 5 h 13"/>
                  <a:gd name="T2" fmla="*/ 2 w 9"/>
                  <a:gd name="T3" fmla="*/ 13 h 13"/>
                  <a:gd name="T4" fmla="*/ 8 w 9"/>
                  <a:gd name="T5" fmla="*/ 8 h 13"/>
                  <a:gd name="T6" fmla="*/ 6 w 9"/>
                  <a:gd name="T7" fmla="*/ 0 h 13"/>
                  <a:gd name="T8" fmla="*/ 1 w 9"/>
                  <a:gd name="T9" fmla="*/ 5 h 13"/>
                </a:gdLst>
                <a:ahLst/>
                <a:cxnLst>
                  <a:cxn ang="0">
                    <a:pos x="T0" y="T1"/>
                  </a:cxn>
                  <a:cxn ang="0">
                    <a:pos x="T2" y="T3"/>
                  </a:cxn>
                  <a:cxn ang="0">
                    <a:pos x="T4" y="T5"/>
                  </a:cxn>
                  <a:cxn ang="0">
                    <a:pos x="T6" y="T7"/>
                  </a:cxn>
                  <a:cxn ang="0">
                    <a:pos x="T8" y="T9"/>
                  </a:cxn>
                </a:cxnLst>
                <a:rect l="0" t="0" r="r" b="b"/>
                <a:pathLst>
                  <a:path w="9" h="13">
                    <a:moveTo>
                      <a:pt x="1" y="5"/>
                    </a:moveTo>
                    <a:cubicBezTo>
                      <a:pt x="0" y="9"/>
                      <a:pt x="0" y="12"/>
                      <a:pt x="2" y="13"/>
                    </a:cubicBezTo>
                    <a:cubicBezTo>
                      <a:pt x="4" y="13"/>
                      <a:pt x="6" y="10"/>
                      <a:pt x="8" y="8"/>
                    </a:cubicBezTo>
                    <a:cubicBezTo>
                      <a:pt x="9" y="4"/>
                      <a:pt x="8" y="1"/>
                      <a:pt x="6" y="0"/>
                    </a:cubicBezTo>
                    <a:cubicBezTo>
                      <a:pt x="4" y="0"/>
                      <a:pt x="2" y="2"/>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淘宝网chenying0907出品 11"/>
              <p:cNvSpPr/>
              <p:nvPr/>
            </p:nvSpPr>
            <p:spPr bwMode="auto">
              <a:xfrm>
                <a:off x="3844" y="2125"/>
                <a:ext cx="19" cy="26"/>
              </a:xfrm>
              <a:custGeom>
                <a:avLst/>
                <a:gdLst>
                  <a:gd name="T0" fmla="*/ 5 w 8"/>
                  <a:gd name="T1" fmla="*/ 0 h 11"/>
                  <a:gd name="T2" fmla="*/ 1 w 8"/>
                  <a:gd name="T3" fmla="*/ 4 h 11"/>
                  <a:gd name="T4" fmla="*/ 3 w 8"/>
                  <a:gd name="T5" fmla="*/ 11 h 11"/>
                  <a:gd name="T6" fmla="*/ 7 w 8"/>
                  <a:gd name="T7" fmla="*/ 7 h 11"/>
                  <a:gd name="T8" fmla="*/ 5 w 8"/>
                  <a:gd name="T9" fmla="*/ 0 h 11"/>
                </a:gdLst>
                <a:ahLst/>
                <a:cxnLst>
                  <a:cxn ang="0">
                    <a:pos x="T0" y="T1"/>
                  </a:cxn>
                  <a:cxn ang="0">
                    <a:pos x="T2" y="T3"/>
                  </a:cxn>
                  <a:cxn ang="0">
                    <a:pos x="T4" y="T5"/>
                  </a:cxn>
                  <a:cxn ang="0">
                    <a:pos x="T6" y="T7"/>
                  </a:cxn>
                  <a:cxn ang="0">
                    <a:pos x="T8" y="T9"/>
                  </a:cxn>
                </a:cxnLst>
                <a:rect l="0" t="0" r="r" b="b"/>
                <a:pathLst>
                  <a:path w="8" h="11">
                    <a:moveTo>
                      <a:pt x="5" y="0"/>
                    </a:moveTo>
                    <a:cubicBezTo>
                      <a:pt x="4" y="0"/>
                      <a:pt x="3" y="2"/>
                      <a:pt x="1" y="4"/>
                    </a:cubicBezTo>
                    <a:cubicBezTo>
                      <a:pt x="0" y="7"/>
                      <a:pt x="1" y="9"/>
                      <a:pt x="3" y="11"/>
                    </a:cubicBezTo>
                    <a:cubicBezTo>
                      <a:pt x="4" y="11"/>
                      <a:pt x="5" y="9"/>
                      <a:pt x="7" y="7"/>
                    </a:cubicBezTo>
                    <a:cubicBezTo>
                      <a:pt x="8" y="4"/>
                      <a:pt x="8"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54" name="淘宝网chenying0907出品 55"/>
            <p:cNvSpPr txBox="1"/>
            <p:nvPr/>
          </p:nvSpPr>
          <p:spPr>
            <a:xfrm>
              <a:off x="4526497" y="3393469"/>
              <a:ext cx="1616381" cy="1729867"/>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01ACBE"/>
                  </a:solidFill>
                  <a:latin typeface="微软雅黑" panose="020B0503020204020204" charset="-122"/>
                  <a:ea typeface="微软雅黑" panose="020B0503020204020204" charset="-122"/>
                </a:rPr>
                <a:t>调查研究类</a:t>
              </a:r>
              <a:endParaRPr lang="zh-CN" altLang="en-US" sz="2400" dirty="0">
                <a:solidFill>
                  <a:srgbClr val="01ACBE"/>
                </a:solidFill>
                <a:latin typeface="微软雅黑" panose="020B0503020204020204" charset="-122"/>
                <a:ea typeface="微软雅黑" panose="020B0503020204020204" charset="-122"/>
              </a:endParaRPr>
            </a:p>
          </p:txBody>
        </p:sp>
      </p:grpSp>
      <p:grpSp>
        <p:nvGrpSpPr>
          <p:cNvPr id="2" name="组合 1"/>
          <p:cNvGrpSpPr/>
          <p:nvPr/>
        </p:nvGrpSpPr>
        <p:grpSpPr>
          <a:xfrm>
            <a:off x="0" y="331837"/>
            <a:ext cx="12192000" cy="720626"/>
            <a:chOff x="0" y="331837"/>
            <a:chExt cx="12192000" cy="720626"/>
          </a:xfrm>
        </p:grpSpPr>
        <p:sp>
          <p:nvSpPr>
            <p:cNvPr id="3" name="矩形 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22935" y="373747"/>
              <a:ext cx="2475865" cy="613410"/>
            </a:xfrm>
            <a:prstGeom prst="rect">
              <a:avLst/>
            </a:prstGeom>
            <a:noFill/>
          </p:spPr>
          <p:txBody>
            <a:bodyPr wrap="square" rtlCol="0">
              <a:spAutoFit/>
            </a:bodyPr>
            <a:lstStyle/>
            <a:p>
              <a:r>
                <a:rPr lang="zh-CN" altLang="en-US" sz="3200" dirty="0">
                  <a:sym typeface="+mn-ea"/>
                </a:rPr>
                <a:t>标志性成果</a:t>
              </a:r>
              <a:endParaRPr lang="zh-CN" altLang="en-US" sz="3200" b="1" dirty="0">
                <a:solidFill>
                  <a:schemeClr val="bg1"/>
                </a:solidFill>
                <a:latin typeface="微软雅黑" panose="020B0503020204020204" charset="-122"/>
                <a:sym typeface="+mn-ea"/>
              </a:endParaRPr>
            </a:p>
          </p:txBody>
        </p:sp>
        <p:sp>
          <p:nvSpPr>
            <p:cNvPr id="6" name="矩形 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4835" y="430262"/>
              <a:ext cx="6207125" cy="548640"/>
            </a:xfrm>
            <a:prstGeom prst="rect">
              <a:avLst/>
            </a:prstGeom>
            <a:noFill/>
          </p:spPr>
          <p:txBody>
            <a:bodyPr wrap="square" rtlCol="0">
              <a:spAutoFit/>
            </a:bodyPr>
            <a:lstStyle/>
            <a:p>
              <a:pPr algn="l"/>
              <a:r>
                <a:rPr lang="en-US" altLang="zh-CN" sz="2800" dirty="0">
                  <a:solidFill>
                    <a:schemeClr val="bg2"/>
                  </a:solidFill>
                  <a:sym typeface="+mn-ea"/>
                </a:rPr>
                <a:t>3.3论文发表</a:t>
              </a:r>
              <a:endParaRPr lang="en-US" altLang="zh-CN" sz="2800" dirty="0">
                <a:solidFill>
                  <a:schemeClr val="bg2"/>
                </a:solidFill>
              </a:endParaRPr>
            </a:p>
          </p:txBody>
        </p:sp>
      </p:grpSp>
      <p:grpSp>
        <p:nvGrpSpPr>
          <p:cNvPr id="11" name="组合 10"/>
          <p:cNvGrpSpPr/>
          <p:nvPr/>
        </p:nvGrpSpPr>
        <p:grpSpPr>
          <a:xfrm>
            <a:off x="1303020" y="1516380"/>
            <a:ext cx="1076325" cy="1569085"/>
            <a:chOff x="1251161" y="2211058"/>
            <a:chExt cx="1271753" cy="3196789"/>
          </a:xfrm>
        </p:grpSpPr>
        <p:sp>
          <p:nvSpPr>
            <p:cNvPr id="25" name="淘宝网chenying0907出品 16"/>
            <p:cNvSpPr/>
            <p:nvPr/>
          </p:nvSpPr>
          <p:spPr>
            <a:xfrm>
              <a:off x="1251161" y="2211058"/>
              <a:ext cx="1271753" cy="3196789"/>
            </a:xfrm>
            <a:custGeom>
              <a:avLst/>
              <a:gdLst>
                <a:gd name="connsiteX0" fmla="*/ 767235 w 1271587"/>
                <a:gd name="connsiteY0" fmla="*/ 0 h 3197529"/>
                <a:gd name="connsiteX1" fmla="*/ 1271587 w 1271587"/>
                <a:gd name="connsiteY1" fmla="*/ 126088 h 3197529"/>
                <a:gd name="connsiteX2" fmla="*/ 1271587 w 1271587"/>
                <a:gd name="connsiteY2" fmla="*/ 3066470 h 3197529"/>
                <a:gd name="connsiteX3" fmla="*/ 747354 w 1271587"/>
                <a:gd name="connsiteY3" fmla="*/ 3197529 h 3197529"/>
                <a:gd name="connsiteX4" fmla="*/ 605625 w 1271587"/>
                <a:gd name="connsiteY4" fmla="*/ 3068717 h 3197529"/>
                <a:gd name="connsiteX5" fmla="*/ 0 w 1271587"/>
                <a:gd name="connsiteY5" fmla="*/ 1606609 h 3197529"/>
                <a:gd name="connsiteX6" fmla="*/ 752463 w 1271587"/>
                <a:gd name="connsiteY6" fmla="*/ 11047 h 319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1587" h="3197529">
                  <a:moveTo>
                    <a:pt x="767235" y="0"/>
                  </a:moveTo>
                  <a:lnTo>
                    <a:pt x="1271587" y="126088"/>
                  </a:lnTo>
                  <a:lnTo>
                    <a:pt x="1271587" y="3066470"/>
                  </a:lnTo>
                  <a:lnTo>
                    <a:pt x="747354" y="3197529"/>
                  </a:lnTo>
                  <a:lnTo>
                    <a:pt x="605625" y="3068717"/>
                  </a:lnTo>
                  <a:cubicBezTo>
                    <a:pt x="231439" y="2694531"/>
                    <a:pt x="0" y="2177598"/>
                    <a:pt x="0" y="1606609"/>
                  </a:cubicBezTo>
                  <a:cubicBezTo>
                    <a:pt x="0" y="964247"/>
                    <a:pt x="292915" y="390299"/>
                    <a:pt x="752463" y="11047"/>
                  </a:cubicBezTo>
                  <a:close/>
                </a:path>
              </a:pathLst>
            </a:custGeom>
            <a:solidFill>
              <a:srgbClr val="01ACBE"/>
            </a:solidFill>
            <a:ln>
              <a:noFill/>
            </a:ln>
            <a:effectLst>
              <a:innerShdw blurRad="177800" dist="101600" dir="10800000">
                <a:srgbClr val="1F1F1F">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淘宝网chenying0907出品 3"/>
            <p:cNvSpPr txBox="1"/>
            <p:nvPr/>
          </p:nvSpPr>
          <p:spPr>
            <a:xfrm>
              <a:off x="1634679" y="2835784"/>
              <a:ext cx="731520" cy="1923942"/>
            </a:xfrm>
            <a:prstGeom prst="rect">
              <a:avLst/>
            </a:prstGeom>
            <a:noFill/>
          </p:spPr>
          <p:txBody>
            <a:bodyPr vert="eaVert" wrap="square" rtlCol="0">
              <a:spAutoFit/>
            </a:bodyPr>
            <a:lstStyle/>
            <a:p>
              <a:pPr algn="ctr"/>
              <a:endParaRPr lang="zh-CN" altLang="en-US" sz="3600" dirty="0">
                <a:solidFill>
                  <a:prstClr val="white"/>
                </a:solidFill>
                <a:latin typeface="方正正中黑简体" panose="02000000000000000000" pitchFamily="2" charset="-122"/>
                <a:ea typeface="方正正中黑简体" panose="02000000000000000000" pitchFamily="2" charset="-122"/>
              </a:endParaRPr>
            </a:p>
          </p:txBody>
        </p:sp>
      </p:grpSp>
      <p:grpSp>
        <p:nvGrpSpPr>
          <p:cNvPr id="69" name="组合 68"/>
          <p:cNvGrpSpPr/>
          <p:nvPr/>
        </p:nvGrpSpPr>
        <p:grpSpPr>
          <a:xfrm>
            <a:off x="1630045" y="1474470"/>
            <a:ext cx="2535555" cy="1718310"/>
            <a:chOff x="1538717" y="2145251"/>
            <a:chExt cx="2995930" cy="3501136"/>
          </a:xfrm>
        </p:grpSpPr>
        <p:grpSp>
          <p:nvGrpSpPr>
            <p:cNvPr id="21" name="淘宝网chenying0907出品 45"/>
            <p:cNvGrpSpPr/>
            <p:nvPr/>
          </p:nvGrpSpPr>
          <p:grpSpPr>
            <a:xfrm>
              <a:off x="1538717" y="2145251"/>
              <a:ext cx="2967255" cy="3501136"/>
              <a:chOff x="1538516" y="1764413"/>
              <a:chExt cx="2966869" cy="3501947"/>
            </a:xfrm>
          </p:grpSpPr>
          <p:sp>
            <p:nvSpPr>
              <p:cNvPr id="22" name="等腰三角形 16"/>
              <p:cNvSpPr/>
              <p:nvPr/>
            </p:nvSpPr>
            <p:spPr>
              <a:xfrm rot="420000" flipV="1">
                <a:off x="1538516" y="4874931"/>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淘宝网chenying0907出品 15"/>
              <p:cNvSpPr/>
              <p:nvPr/>
            </p:nvSpPr>
            <p:spPr>
              <a:xfrm>
                <a:off x="2522584" y="1764413"/>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7" name="淘宝网chenying0907出品 4"/>
            <p:cNvSpPr txBox="1"/>
            <p:nvPr/>
          </p:nvSpPr>
          <p:spPr>
            <a:xfrm>
              <a:off x="3509977" y="2570537"/>
              <a:ext cx="836016" cy="1179984"/>
            </a:xfrm>
            <a:prstGeom prst="rect">
              <a:avLst/>
            </a:prstGeom>
            <a:noFill/>
            <a:scene3d>
              <a:camera prst="perspectiveLeft"/>
              <a:lightRig rig="threePt" dir="t"/>
            </a:scene3d>
          </p:spPr>
          <p:txBody>
            <a:bodyPr wrap="square" rtlCol="0">
              <a:spAutoFit/>
            </a:bodyPr>
            <a:lstStyle/>
            <a:p>
              <a:pPr algn="ctr"/>
              <a:r>
                <a:rPr lang="en-US" altLang="zh-CN" sz="3200" dirty="0">
                  <a:solidFill>
                    <a:srgbClr val="FFB850"/>
                  </a:solidFill>
                  <a:latin typeface="Hiragino Sans GB W6" panose="020B0600000000000000" pitchFamily="34" charset="-122"/>
                  <a:ea typeface="Hiragino Sans GB W6" panose="020B0600000000000000" pitchFamily="34" charset="-122"/>
                </a:rPr>
                <a:t>01</a:t>
              </a:r>
              <a:endParaRPr lang="zh-CN" altLang="en-US" sz="3200" dirty="0">
                <a:solidFill>
                  <a:srgbClr val="FFB850"/>
                </a:solidFill>
                <a:latin typeface="Hiragino Sans GB W6" panose="020B0600000000000000" pitchFamily="34" charset="-122"/>
                <a:ea typeface="Hiragino Sans GB W6" panose="020B0600000000000000" pitchFamily="34" charset="-122"/>
              </a:endParaRPr>
            </a:p>
          </p:txBody>
        </p:sp>
        <p:sp>
          <p:nvSpPr>
            <p:cNvPr id="28" name="淘宝网chenying0907出品 19"/>
            <p:cNvSpPr/>
            <p:nvPr/>
          </p:nvSpPr>
          <p:spPr>
            <a:xfrm>
              <a:off x="3582909" y="2544713"/>
              <a:ext cx="635863" cy="88567"/>
            </a:xfrm>
            <a:prstGeom prst="rect">
              <a:avLst/>
            </a:prstGeom>
            <a:solidFill>
              <a:srgbClr val="FFB850"/>
            </a:solidFill>
            <a:ln>
              <a:noFill/>
            </a:ln>
            <a:scene3d>
              <a:camera prst="perspectiveLeft" fov="2700000"/>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B850"/>
                </a:solidFill>
              </a:endParaRPr>
            </a:p>
          </p:txBody>
        </p:sp>
        <p:sp>
          <p:nvSpPr>
            <p:cNvPr id="53" name="淘宝网chenying0907出品 53"/>
            <p:cNvSpPr txBox="1"/>
            <p:nvPr/>
          </p:nvSpPr>
          <p:spPr>
            <a:xfrm>
              <a:off x="2855707" y="3419696"/>
              <a:ext cx="1678940" cy="1729867"/>
            </a:xfrm>
            <a:prstGeom prst="rect">
              <a:avLst/>
            </a:prstGeom>
            <a:noFill/>
            <a:scene3d>
              <a:camera prst="perspectiveLeft" fov="2700000">
                <a:rot lat="0" lon="1200000" rev="0"/>
              </a:camera>
              <a:lightRig rig="threePt" dir="t"/>
            </a:scene3d>
          </p:spPr>
          <p:txBody>
            <a:bodyPr wrap="square" rtlCol="0">
              <a:spAutoFit/>
              <a:scene3d>
                <a:camera prst="perspectiveLeft" fov="2700000"/>
                <a:lightRig rig="threePt" dir="t"/>
              </a:scene3d>
            </a:bodyPr>
            <a:lstStyle/>
            <a:p>
              <a:r>
                <a:rPr lang="zh-CN" altLang="en-US" sz="2400" dirty="0">
                  <a:solidFill>
                    <a:srgbClr val="FFB850"/>
                  </a:solidFill>
                  <a:latin typeface="微软雅黑" panose="020B0503020204020204" charset="-122"/>
                  <a:ea typeface="微软雅黑" panose="020B0503020204020204" charset="-122"/>
                </a:rPr>
                <a:t>知识宣讲类</a:t>
              </a:r>
              <a:endParaRPr lang="zh-CN" altLang="en-US" sz="2400" dirty="0">
                <a:solidFill>
                  <a:srgbClr val="FFB850"/>
                </a:solidFill>
                <a:latin typeface="微软雅黑" panose="020B0503020204020204" charset="-122"/>
                <a:ea typeface="微软雅黑" panose="020B0503020204020204" charset="-122"/>
              </a:endParaRPr>
            </a:p>
          </p:txBody>
        </p:sp>
      </p:grpSp>
      <p:sp>
        <p:nvSpPr>
          <p:cNvPr id="24" name="文本框 23"/>
          <p:cNvSpPr txBox="1"/>
          <p:nvPr/>
        </p:nvSpPr>
        <p:spPr>
          <a:xfrm>
            <a:off x="1522095" y="1600200"/>
            <a:ext cx="1073785" cy="1402080"/>
          </a:xfrm>
          <a:prstGeom prst="rect">
            <a:avLst/>
          </a:prstGeom>
          <a:noFill/>
        </p:spPr>
        <p:txBody>
          <a:bodyPr wrap="square" rtlCol="0">
            <a:spAutoFit/>
          </a:bodyPr>
          <a:lstStyle/>
          <a:p>
            <a:r>
              <a:rPr lang="zh-CN" altLang="en-US" sz="2800" b="1"/>
              <a:t>易转化为论文</a:t>
            </a:r>
            <a:endParaRPr lang="zh-CN" altLang="en-US" sz="2800" b="1"/>
          </a:p>
        </p:txBody>
      </p:sp>
      <p:grpSp>
        <p:nvGrpSpPr>
          <p:cNvPr id="94" name="组合 93"/>
          <p:cNvGrpSpPr/>
          <p:nvPr/>
        </p:nvGrpSpPr>
        <p:grpSpPr>
          <a:xfrm>
            <a:off x="6553200" y="3578860"/>
            <a:ext cx="2511425" cy="1718310"/>
            <a:chOff x="7975172" y="2145251"/>
            <a:chExt cx="2967382" cy="3501136"/>
          </a:xfrm>
        </p:grpSpPr>
        <p:grpSp>
          <p:nvGrpSpPr>
            <p:cNvPr id="95" name="淘宝网chenying0907出品 1"/>
            <p:cNvGrpSpPr/>
            <p:nvPr/>
          </p:nvGrpSpPr>
          <p:grpSpPr>
            <a:xfrm>
              <a:off x="7975172" y="2145251"/>
              <a:ext cx="2967255" cy="3501136"/>
              <a:chOff x="4832531" y="1500201"/>
              <a:chExt cx="2966869" cy="3501947"/>
            </a:xfrm>
          </p:grpSpPr>
          <p:sp>
            <p:nvSpPr>
              <p:cNvPr id="96"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淘宝网chenying0907出品 3"/>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8" name="淘宝网chenying0907出品 35"/>
            <p:cNvSpPr txBox="1"/>
            <p:nvPr/>
          </p:nvSpPr>
          <p:spPr>
            <a:xfrm>
              <a:off x="9876604" y="2570537"/>
              <a:ext cx="836016" cy="1179984"/>
            </a:xfrm>
            <a:prstGeom prst="rect">
              <a:avLst/>
            </a:prstGeom>
            <a:noFill/>
            <a:scene3d>
              <a:camera prst="perspectiveLeft">
                <a:rot lat="0" lon="1200000" rev="0"/>
              </a:camera>
              <a:lightRig rig="threePt" dir="t"/>
            </a:scene3d>
          </p:spPr>
          <p:txBody>
            <a:bodyPr wrap="square" rtlCol="0">
              <a:spAutoFit/>
            </a:bodyPr>
            <a:lstStyle/>
            <a:p>
              <a:pPr algn="ctr"/>
              <a:r>
                <a:rPr lang="en-US" altLang="zh-CN" sz="3200" dirty="0">
                  <a:solidFill>
                    <a:srgbClr val="663A77"/>
                  </a:solidFill>
                  <a:latin typeface="Hiragino Sans GB W6" panose="020B0600000000000000" pitchFamily="34" charset="-122"/>
                  <a:ea typeface="Hiragino Sans GB W6" panose="020B0600000000000000" pitchFamily="34" charset="-122"/>
                </a:rPr>
                <a:t>05</a:t>
              </a:r>
              <a:endParaRPr lang="zh-CN" altLang="en-US" sz="3200" dirty="0">
                <a:solidFill>
                  <a:srgbClr val="663A77"/>
                </a:solidFill>
                <a:latin typeface="Hiragino Sans GB W6" panose="020B0600000000000000" pitchFamily="34" charset="-122"/>
                <a:ea typeface="Hiragino Sans GB W6" panose="020B0600000000000000" pitchFamily="34" charset="-122"/>
              </a:endParaRPr>
            </a:p>
          </p:txBody>
        </p:sp>
        <p:sp>
          <p:nvSpPr>
            <p:cNvPr id="99" name="淘宝网chenying0907出品 27"/>
            <p:cNvSpPr/>
            <p:nvPr/>
          </p:nvSpPr>
          <p:spPr>
            <a:xfrm>
              <a:off x="9981199" y="2544713"/>
              <a:ext cx="635863" cy="88567"/>
            </a:xfrm>
            <a:prstGeom prst="rect">
              <a:avLst/>
            </a:prstGeom>
            <a:solidFill>
              <a:srgbClr val="663A77"/>
            </a:solidFill>
            <a:ln>
              <a:noFill/>
            </a:ln>
            <a:scene3d>
              <a:camera prst="perspectiveLef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00" name="淘宝网chenying0907出品 66"/>
            <p:cNvSpPr txBox="1"/>
            <p:nvPr/>
          </p:nvSpPr>
          <p:spPr>
            <a:xfrm>
              <a:off x="9326173" y="3671741"/>
              <a:ext cx="1616381" cy="931566"/>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663A77"/>
                  </a:solidFill>
                  <a:latin typeface="时尚中黑简体" panose="01010104010101010101" pitchFamily="2" charset="-122"/>
                  <a:ea typeface="时尚中黑简体" panose="01010104010101010101" pitchFamily="2" charset="-122"/>
                </a:rPr>
                <a:t>结束语</a:t>
              </a:r>
              <a:endParaRPr lang="zh-CN" altLang="en-US" sz="2400" dirty="0">
                <a:solidFill>
                  <a:srgbClr val="663A77"/>
                </a:solidFill>
                <a:latin typeface="时尚中黑简体" panose="01010104010101010101" pitchFamily="2" charset="-122"/>
                <a:ea typeface="时尚中黑简体" panose="01010104010101010101" pitchFamily="2" charset="-122"/>
              </a:endParaRPr>
            </a:p>
          </p:txBody>
        </p:sp>
      </p:grpSp>
      <p:grpSp>
        <p:nvGrpSpPr>
          <p:cNvPr id="101" name="组合 100"/>
          <p:cNvGrpSpPr/>
          <p:nvPr/>
        </p:nvGrpSpPr>
        <p:grpSpPr>
          <a:xfrm>
            <a:off x="5179695" y="3608705"/>
            <a:ext cx="2511338" cy="1718310"/>
            <a:chOff x="6365460" y="2145251"/>
            <a:chExt cx="2967255" cy="3501136"/>
          </a:xfrm>
        </p:grpSpPr>
        <p:grpSp>
          <p:nvGrpSpPr>
            <p:cNvPr id="102" name="组合 101"/>
            <p:cNvGrpSpPr/>
            <p:nvPr/>
          </p:nvGrpSpPr>
          <p:grpSpPr>
            <a:xfrm>
              <a:off x="6365460" y="2145251"/>
              <a:ext cx="2967255" cy="3501136"/>
              <a:chOff x="6365460" y="2145251"/>
              <a:chExt cx="2967255" cy="3501136"/>
            </a:xfrm>
          </p:grpSpPr>
          <p:grpSp>
            <p:nvGrpSpPr>
              <p:cNvPr id="103" name="淘宝网chenying0907出品 5"/>
              <p:cNvGrpSpPr/>
              <p:nvPr/>
            </p:nvGrpSpPr>
            <p:grpSpPr>
              <a:xfrm>
                <a:off x="6365460" y="2145251"/>
                <a:ext cx="2967255" cy="3501136"/>
                <a:chOff x="4832531" y="1500201"/>
                <a:chExt cx="2966869" cy="3501947"/>
              </a:xfrm>
            </p:grpSpPr>
            <p:sp>
              <p:nvSpPr>
                <p:cNvPr id="104"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5" name="淘宝网chenying0907出品 7"/>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6" name="淘宝网chenying0907出品 33"/>
              <p:cNvSpPr txBox="1"/>
              <p:nvPr/>
            </p:nvSpPr>
            <p:spPr>
              <a:xfrm>
                <a:off x="8328518" y="2570537"/>
                <a:ext cx="836016" cy="1179984"/>
              </a:xfrm>
              <a:prstGeom prst="rect">
                <a:avLst/>
              </a:prstGeom>
              <a:noFill/>
              <a:scene3d>
                <a:camera prst="perspectiveLeft"/>
                <a:lightRig rig="threePt" dir="t"/>
              </a:scene3d>
            </p:spPr>
            <p:txBody>
              <a:bodyPr wrap="square" rtlCol="0">
                <a:spAutoFit/>
              </a:bodyPr>
              <a:lstStyle/>
              <a:p>
                <a:pPr algn="ctr"/>
                <a:r>
                  <a:rPr lang="en-US" altLang="zh-CN" sz="3200" dirty="0">
                    <a:solidFill>
                      <a:srgbClr val="00AF92"/>
                    </a:solidFill>
                    <a:latin typeface="Hiragino Sans GB W6" panose="020B0600000000000000" pitchFamily="34" charset="-122"/>
                    <a:ea typeface="Hiragino Sans GB W6" panose="020B0600000000000000" pitchFamily="34" charset="-122"/>
                  </a:rPr>
                  <a:t>04</a:t>
                </a:r>
                <a:endParaRPr lang="zh-CN" altLang="en-US" sz="3200" dirty="0">
                  <a:solidFill>
                    <a:srgbClr val="00AF92"/>
                  </a:solidFill>
                  <a:latin typeface="Hiragino Sans GB W6" panose="020B0600000000000000" pitchFamily="34" charset="-122"/>
                  <a:ea typeface="Hiragino Sans GB W6" panose="020B0600000000000000" pitchFamily="34" charset="-122"/>
                </a:endParaRPr>
              </a:p>
            </p:txBody>
          </p:sp>
          <p:sp>
            <p:nvSpPr>
              <p:cNvPr id="107" name="淘宝网chenying0907出品 59"/>
              <p:cNvSpPr txBox="1"/>
              <p:nvPr/>
            </p:nvSpPr>
            <p:spPr>
              <a:xfrm>
                <a:off x="7487879" y="3670690"/>
                <a:ext cx="1779664" cy="931566"/>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00AF92"/>
                    </a:solidFill>
                    <a:latin typeface="时尚中黑简体" panose="01010104010101010101" pitchFamily="2" charset="-122"/>
                    <a:ea typeface="时尚中黑简体" panose="01010104010101010101" pitchFamily="2" charset="-122"/>
                  </a:rPr>
                  <a:t>正文内容</a:t>
                </a:r>
                <a:endParaRPr lang="zh-CN" altLang="en-US" sz="2400" dirty="0">
                  <a:solidFill>
                    <a:srgbClr val="00AF92"/>
                  </a:solidFill>
                  <a:latin typeface="时尚中黑简体" panose="01010104010101010101" pitchFamily="2" charset="-122"/>
                  <a:ea typeface="时尚中黑简体" panose="01010104010101010101" pitchFamily="2" charset="-122"/>
                </a:endParaRPr>
              </a:p>
            </p:txBody>
          </p:sp>
        </p:grpSp>
        <p:sp>
          <p:nvSpPr>
            <p:cNvPr id="108" name="淘宝网chenying0907出品 25"/>
            <p:cNvSpPr/>
            <p:nvPr/>
          </p:nvSpPr>
          <p:spPr>
            <a:xfrm>
              <a:off x="8431933" y="2544713"/>
              <a:ext cx="635863" cy="88567"/>
            </a:xfrm>
            <a:prstGeom prst="rect">
              <a:avLst/>
            </a:prstGeom>
            <a:solidFill>
              <a:srgbClr val="00AF92"/>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6858"/>
                </a:solidFill>
              </a:endParaRPr>
            </a:p>
          </p:txBody>
        </p:sp>
      </p:grpSp>
      <p:grpSp>
        <p:nvGrpSpPr>
          <p:cNvPr id="109" name="组合 108"/>
          <p:cNvGrpSpPr/>
          <p:nvPr/>
        </p:nvGrpSpPr>
        <p:grpSpPr>
          <a:xfrm>
            <a:off x="3759835" y="3609340"/>
            <a:ext cx="2518410" cy="1718310"/>
            <a:chOff x="4783169" y="2145251"/>
            <a:chExt cx="2975707" cy="3501136"/>
          </a:xfrm>
        </p:grpSpPr>
        <p:grpSp>
          <p:nvGrpSpPr>
            <p:cNvPr id="110" name="淘宝网chenying0907出品 8"/>
            <p:cNvGrpSpPr/>
            <p:nvPr/>
          </p:nvGrpSpPr>
          <p:grpSpPr>
            <a:xfrm>
              <a:off x="4783169" y="2145251"/>
              <a:ext cx="2967255" cy="3501136"/>
              <a:chOff x="4832531" y="1500201"/>
              <a:chExt cx="2966869" cy="3501947"/>
            </a:xfrm>
          </p:grpSpPr>
          <p:sp>
            <p:nvSpPr>
              <p:cNvPr id="111"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淘宝网chenying0907出品 10"/>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13" name="淘宝网chenying0907出品 31"/>
            <p:cNvSpPr txBox="1"/>
            <p:nvPr/>
          </p:nvSpPr>
          <p:spPr>
            <a:xfrm>
              <a:off x="6711003" y="2570537"/>
              <a:ext cx="836016" cy="1179984"/>
            </a:xfrm>
            <a:prstGeom prst="rect">
              <a:avLst/>
            </a:prstGeom>
            <a:noFill/>
            <a:scene3d>
              <a:camera prst="perspectiveLeft"/>
              <a:lightRig rig="threePt" dir="t"/>
            </a:scene3d>
          </p:spPr>
          <p:txBody>
            <a:bodyPr wrap="square" rtlCol="0">
              <a:spAutoFit/>
            </a:bodyPr>
            <a:lstStyle/>
            <a:p>
              <a:pPr algn="ctr"/>
              <a:r>
                <a:rPr lang="en-US" altLang="zh-CN" sz="3200" dirty="0">
                  <a:solidFill>
                    <a:srgbClr val="E87071"/>
                  </a:solidFill>
                  <a:latin typeface="Hiragino Sans GB W6" panose="020B0600000000000000" pitchFamily="34" charset="-122"/>
                  <a:ea typeface="Hiragino Sans GB W6" panose="020B0600000000000000" pitchFamily="34" charset="-122"/>
                </a:rPr>
                <a:t>03</a:t>
              </a:r>
              <a:endParaRPr lang="zh-CN" altLang="en-US" sz="3200" dirty="0">
                <a:solidFill>
                  <a:srgbClr val="E87071"/>
                </a:solidFill>
                <a:latin typeface="Hiragino Sans GB W6" panose="020B0600000000000000" pitchFamily="34" charset="-122"/>
                <a:ea typeface="Hiragino Sans GB W6" panose="020B0600000000000000" pitchFamily="34" charset="-122"/>
              </a:endParaRPr>
            </a:p>
          </p:txBody>
        </p:sp>
        <p:sp>
          <p:nvSpPr>
            <p:cNvPr id="114" name="淘宝网chenying0907出品 23"/>
            <p:cNvSpPr/>
            <p:nvPr/>
          </p:nvSpPr>
          <p:spPr>
            <a:xfrm>
              <a:off x="6809700" y="2544713"/>
              <a:ext cx="635863" cy="88567"/>
            </a:xfrm>
            <a:prstGeom prst="rect">
              <a:avLst/>
            </a:prstGeom>
            <a:solidFill>
              <a:srgbClr val="E87071"/>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4F1ED"/>
                </a:solidFill>
              </a:endParaRPr>
            </a:p>
          </p:txBody>
        </p:sp>
        <p:sp>
          <p:nvSpPr>
            <p:cNvPr id="115" name="淘宝网chenying0907出品 57"/>
            <p:cNvSpPr txBox="1"/>
            <p:nvPr/>
          </p:nvSpPr>
          <p:spPr>
            <a:xfrm>
              <a:off x="6142495" y="3671804"/>
              <a:ext cx="1616381" cy="931566"/>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E87071"/>
                  </a:solidFill>
                  <a:latin typeface="时尚中黑简体" panose="01010104010101010101" pitchFamily="2" charset="-122"/>
                  <a:ea typeface="时尚中黑简体" panose="01010104010101010101" pitchFamily="2" charset="-122"/>
                </a:rPr>
                <a:t>关键词</a:t>
              </a:r>
              <a:endParaRPr lang="zh-CN" altLang="en-US" sz="2400" dirty="0">
                <a:solidFill>
                  <a:srgbClr val="E87071"/>
                </a:solidFill>
                <a:latin typeface="时尚中黑简体" panose="01010104010101010101" pitchFamily="2" charset="-122"/>
                <a:ea typeface="时尚中黑简体" panose="01010104010101010101" pitchFamily="2" charset="-122"/>
              </a:endParaRPr>
            </a:p>
          </p:txBody>
        </p:sp>
      </p:grpSp>
      <p:grpSp>
        <p:nvGrpSpPr>
          <p:cNvPr id="116" name="组合 115"/>
          <p:cNvGrpSpPr/>
          <p:nvPr/>
        </p:nvGrpSpPr>
        <p:grpSpPr>
          <a:xfrm>
            <a:off x="2650490" y="3639185"/>
            <a:ext cx="2405380" cy="1655445"/>
            <a:chOff x="3162560" y="2145251"/>
            <a:chExt cx="2967562" cy="3501136"/>
          </a:xfrm>
        </p:grpSpPr>
        <p:grpSp>
          <p:nvGrpSpPr>
            <p:cNvPr id="117" name="淘宝网chenying0907出品 11"/>
            <p:cNvGrpSpPr/>
            <p:nvPr/>
          </p:nvGrpSpPr>
          <p:grpSpPr>
            <a:xfrm>
              <a:off x="3162560" y="2145251"/>
              <a:ext cx="2967255" cy="3501136"/>
              <a:chOff x="4832531" y="1500201"/>
              <a:chExt cx="2966869" cy="3501947"/>
            </a:xfrm>
          </p:grpSpPr>
          <p:sp>
            <p:nvSpPr>
              <p:cNvPr id="118"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9" name="淘宝网chenying0907出品 13"/>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rgbClr val="CFCFCF"/>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0" name="淘宝网chenying0907出品 29"/>
            <p:cNvSpPr txBox="1"/>
            <p:nvPr/>
          </p:nvSpPr>
          <p:spPr>
            <a:xfrm>
              <a:off x="5050678" y="2570537"/>
              <a:ext cx="836016" cy="1224793"/>
            </a:xfrm>
            <a:prstGeom prst="rect">
              <a:avLst/>
            </a:prstGeom>
            <a:noFill/>
            <a:scene3d>
              <a:camera prst="perspectiveLeft"/>
              <a:lightRig rig="threePt" dir="t"/>
            </a:scene3d>
          </p:spPr>
          <p:txBody>
            <a:bodyPr wrap="square" rtlCol="0">
              <a:spAutoFit/>
            </a:bodyPr>
            <a:lstStyle/>
            <a:p>
              <a:pPr algn="ctr"/>
              <a:r>
                <a:rPr lang="en-US" altLang="zh-CN" sz="3200" dirty="0">
                  <a:solidFill>
                    <a:srgbClr val="01ACBE"/>
                  </a:solidFill>
                  <a:latin typeface="Hiragino Sans GB W6" panose="020B0600000000000000" pitchFamily="34" charset="-122"/>
                  <a:ea typeface="Hiragino Sans GB W6" panose="020B0600000000000000" pitchFamily="34" charset="-122"/>
                </a:rPr>
                <a:t>02</a:t>
              </a:r>
              <a:endParaRPr lang="zh-CN" altLang="en-US" sz="3200" dirty="0">
                <a:solidFill>
                  <a:srgbClr val="01ACBE"/>
                </a:solidFill>
                <a:latin typeface="Hiragino Sans GB W6" panose="020B0600000000000000" pitchFamily="34" charset="-122"/>
                <a:ea typeface="Hiragino Sans GB W6" panose="020B0600000000000000" pitchFamily="34" charset="-122"/>
              </a:endParaRPr>
            </a:p>
          </p:txBody>
        </p:sp>
        <p:sp>
          <p:nvSpPr>
            <p:cNvPr id="121" name="淘宝网chenying0907出品 21"/>
            <p:cNvSpPr/>
            <p:nvPr/>
          </p:nvSpPr>
          <p:spPr>
            <a:xfrm>
              <a:off x="5155383" y="2544713"/>
              <a:ext cx="635863" cy="88567"/>
            </a:xfrm>
            <a:prstGeom prst="rect">
              <a:avLst/>
            </a:prstGeom>
            <a:solidFill>
              <a:srgbClr val="01ACBE"/>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2" name="Group 9"/>
            <p:cNvGrpSpPr>
              <a:grpSpLocks noChangeAspect="1"/>
            </p:cNvGrpSpPr>
            <p:nvPr/>
          </p:nvGrpSpPr>
          <p:grpSpPr bwMode="auto">
            <a:xfrm>
              <a:off x="4745378" y="3672574"/>
              <a:ext cx="69544" cy="53779"/>
              <a:chOff x="3810" y="2110"/>
              <a:chExt cx="53" cy="41"/>
            </a:xfrm>
            <a:solidFill>
              <a:schemeClr val="bg2"/>
            </a:solidFill>
            <a:scene3d>
              <a:camera prst="perspectiveLeft"/>
              <a:lightRig rig="threePt" dir="t"/>
            </a:scene3d>
          </p:grpSpPr>
          <p:sp>
            <p:nvSpPr>
              <p:cNvPr id="123" name="淘宝网chenying0907出品 10"/>
              <p:cNvSpPr/>
              <p:nvPr/>
            </p:nvSpPr>
            <p:spPr bwMode="auto">
              <a:xfrm>
                <a:off x="3810" y="2110"/>
                <a:ext cx="21" cy="32"/>
              </a:xfrm>
              <a:custGeom>
                <a:avLst/>
                <a:gdLst>
                  <a:gd name="T0" fmla="*/ 1 w 9"/>
                  <a:gd name="T1" fmla="*/ 5 h 13"/>
                  <a:gd name="T2" fmla="*/ 2 w 9"/>
                  <a:gd name="T3" fmla="*/ 13 h 13"/>
                  <a:gd name="T4" fmla="*/ 8 w 9"/>
                  <a:gd name="T5" fmla="*/ 8 h 13"/>
                  <a:gd name="T6" fmla="*/ 6 w 9"/>
                  <a:gd name="T7" fmla="*/ 0 h 13"/>
                  <a:gd name="T8" fmla="*/ 1 w 9"/>
                  <a:gd name="T9" fmla="*/ 5 h 13"/>
                </a:gdLst>
                <a:ahLst/>
                <a:cxnLst>
                  <a:cxn ang="0">
                    <a:pos x="T0" y="T1"/>
                  </a:cxn>
                  <a:cxn ang="0">
                    <a:pos x="T2" y="T3"/>
                  </a:cxn>
                  <a:cxn ang="0">
                    <a:pos x="T4" y="T5"/>
                  </a:cxn>
                  <a:cxn ang="0">
                    <a:pos x="T6" y="T7"/>
                  </a:cxn>
                  <a:cxn ang="0">
                    <a:pos x="T8" y="T9"/>
                  </a:cxn>
                </a:cxnLst>
                <a:rect l="0" t="0" r="r" b="b"/>
                <a:pathLst>
                  <a:path w="9" h="13">
                    <a:moveTo>
                      <a:pt x="1" y="5"/>
                    </a:moveTo>
                    <a:cubicBezTo>
                      <a:pt x="0" y="9"/>
                      <a:pt x="0" y="12"/>
                      <a:pt x="2" y="13"/>
                    </a:cubicBezTo>
                    <a:cubicBezTo>
                      <a:pt x="4" y="13"/>
                      <a:pt x="6" y="10"/>
                      <a:pt x="8" y="8"/>
                    </a:cubicBezTo>
                    <a:cubicBezTo>
                      <a:pt x="9" y="4"/>
                      <a:pt x="8" y="1"/>
                      <a:pt x="6" y="0"/>
                    </a:cubicBezTo>
                    <a:cubicBezTo>
                      <a:pt x="4" y="0"/>
                      <a:pt x="2" y="2"/>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淘宝网chenying0907出品 11"/>
              <p:cNvSpPr/>
              <p:nvPr/>
            </p:nvSpPr>
            <p:spPr bwMode="auto">
              <a:xfrm>
                <a:off x="3844" y="2125"/>
                <a:ext cx="19" cy="26"/>
              </a:xfrm>
              <a:custGeom>
                <a:avLst/>
                <a:gdLst>
                  <a:gd name="T0" fmla="*/ 5 w 8"/>
                  <a:gd name="T1" fmla="*/ 0 h 11"/>
                  <a:gd name="T2" fmla="*/ 1 w 8"/>
                  <a:gd name="T3" fmla="*/ 4 h 11"/>
                  <a:gd name="T4" fmla="*/ 3 w 8"/>
                  <a:gd name="T5" fmla="*/ 11 h 11"/>
                  <a:gd name="T6" fmla="*/ 7 w 8"/>
                  <a:gd name="T7" fmla="*/ 7 h 11"/>
                  <a:gd name="T8" fmla="*/ 5 w 8"/>
                  <a:gd name="T9" fmla="*/ 0 h 11"/>
                </a:gdLst>
                <a:ahLst/>
                <a:cxnLst>
                  <a:cxn ang="0">
                    <a:pos x="T0" y="T1"/>
                  </a:cxn>
                  <a:cxn ang="0">
                    <a:pos x="T2" y="T3"/>
                  </a:cxn>
                  <a:cxn ang="0">
                    <a:pos x="T4" y="T5"/>
                  </a:cxn>
                  <a:cxn ang="0">
                    <a:pos x="T6" y="T7"/>
                  </a:cxn>
                  <a:cxn ang="0">
                    <a:pos x="T8" y="T9"/>
                  </a:cxn>
                </a:cxnLst>
                <a:rect l="0" t="0" r="r" b="b"/>
                <a:pathLst>
                  <a:path w="8" h="11">
                    <a:moveTo>
                      <a:pt x="5" y="0"/>
                    </a:moveTo>
                    <a:cubicBezTo>
                      <a:pt x="4" y="0"/>
                      <a:pt x="3" y="2"/>
                      <a:pt x="1" y="4"/>
                    </a:cubicBezTo>
                    <a:cubicBezTo>
                      <a:pt x="0" y="7"/>
                      <a:pt x="1" y="9"/>
                      <a:pt x="3" y="11"/>
                    </a:cubicBezTo>
                    <a:cubicBezTo>
                      <a:pt x="4" y="11"/>
                      <a:pt x="5" y="9"/>
                      <a:pt x="7" y="7"/>
                    </a:cubicBezTo>
                    <a:cubicBezTo>
                      <a:pt x="8" y="4"/>
                      <a:pt x="8"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25" name="淘宝网chenying0907出品 55"/>
            <p:cNvSpPr txBox="1"/>
            <p:nvPr/>
          </p:nvSpPr>
          <p:spPr>
            <a:xfrm>
              <a:off x="4513741" y="3618597"/>
              <a:ext cx="1616381" cy="1022004"/>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01ACBE"/>
                  </a:solidFill>
                  <a:latin typeface="微软雅黑" panose="020B0503020204020204" charset="-122"/>
                  <a:ea typeface="微软雅黑" panose="020B0503020204020204" charset="-122"/>
                </a:rPr>
                <a:t>摘要</a:t>
              </a:r>
              <a:endParaRPr lang="zh-CN" altLang="en-US" sz="2400" dirty="0">
                <a:solidFill>
                  <a:srgbClr val="01ACBE"/>
                </a:solidFill>
                <a:latin typeface="微软雅黑" panose="020B0503020204020204" charset="-122"/>
                <a:ea typeface="微软雅黑" panose="020B0503020204020204" charset="-122"/>
              </a:endParaRPr>
            </a:p>
          </p:txBody>
        </p:sp>
      </p:grpSp>
      <p:grpSp>
        <p:nvGrpSpPr>
          <p:cNvPr id="126" name="组合 125"/>
          <p:cNvGrpSpPr/>
          <p:nvPr/>
        </p:nvGrpSpPr>
        <p:grpSpPr>
          <a:xfrm>
            <a:off x="1304290" y="3639185"/>
            <a:ext cx="1119505" cy="1478280"/>
            <a:chOff x="1251161" y="2211058"/>
            <a:chExt cx="1271753" cy="3196789"/>
          </a:xfrm>
        </p:grpSpPr>
        <p:sp>
          <p:nvSpPr>
            <p:cNvPr id="127" name="淘宝网chenying0907出品 16"/>
            <p:cNvSpPr/>
            <p:nvPr/>
          </p:nvSpPr>
          <p:spPr>
            <a:xfrm>
              <a:off x="1251161" y="2211058"/>
              <a:ext cx="1271753" cy="3196789"/>
            </a:xfrm>
            <a:custGeom>
              <a:avLst/>
              <a:gdLst>
                <a:gd name="connsiteX0" fmla="*/ 767235 w 1271587"/>
                <a:gd name="connsiteY0" fmla="*/ 0 h 3197529"/>
                <a:gd name="connsiteX1" fmla="*/ 1271587 w 1271587"/>
                <a:gd name="connsiteY1" fmla="*/ 126088 h 3197529"/>
                <a:gd name="connsiteX2" fmla="*/ 1271587 w 1271587"/>
                <a:gd name="connsiteY2" fmla="*/ 3066470 h 3197529"/>
                <a:gd name="connsiteX3" fmla="*/ 747354 w 1271587"/>
                <a:gd name="connsiteY3" fmla="*/ 3197529 h 3197529"/>
                <a:gd name="connsiteX4" fmla="*/ 605625 w 1271587"/>
                <a:gd name="connsiteY4" fmla="*/ 3068717 h 3197529"/>
                <a:gd name="connsiteX5" fmla="*/ 0 w 1271587"/>
                <a:gd name="connsiteY5" fmla="*/ 1606609 h 3197529"/>
                <a:gd name="connsiteX6" fmla="*/ 752463 w 1271587"/>
                <a:gd name="connsiteY6" fmla="*/ 11047 h 319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1587" h="3197529">
                  <a:moveTo>
                    <a:pt x="767235" y="0"/>
                  </a:moveTo>
                  <a:lnTo>
                    <a:pt x="1271587" y="126088"/>
                  </a:lnTo>
                  <a:lnTo>
                    <a:pt x="1271587" y="3066470"/>
                  </a:lnTo>
                  <a:lnTo>
                    <a:pt x="747354" y="3197529"/>
                  </a:lnTo>
                  <a:lnTo>
                    <a:pt x="605625" y="3068717"/>
                  </a:lnTo>
                  <a:cubicBezTo>
                    <a:pt x="231439" y="2694531"/>
                    <a:pt x="0" y="2177598"/>
                    <a:pt x="0" y="1606609"/>
                  </a:cubicBezTo>
                  <a:cubicBezTo>
                    <a:pt x="0" y="964247"/>
                    <a:pt x="292915" y="390299"/>
                    <a:pt x="752463" y="11047"/>
                  </a:cubicBezTo>
                  <a:close/>
                </a:path>
              </a:pathLst>
            </a:custGeom>
            <a:solidFill>
              <a:srgbClr val="01ACBE"/>
            </a:solidFill>
            <a:ln>
              <a:noFill/>
            </a:ln>
            <a:effectLst>
              <a:innerShdw blurRad="177800" dist="101600" dir="10800000">
                <a:srgbClr val="1F1F1F">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8" name="淘宝网chenying0907出品 3"/>
            <p:cNvSpPr txBox="1"/>
            <p:nvPr/>
          </p:nvSpPr>
          <p:spPr>
            <a:xfrm>
              <a:off x="1634679" y="2835784"/>
              <a:ext cx="731520" cy="1923942"/>
            </a:xfrm>
            <a:prstGeom prst="rect">
              <a:avLst/>
            </a:prstGeom>
            <a:noFill/>
          </p:spPr>
          <p:txBody>
            <a:bodyPr vert="eaVert" wrap="square" rtlCol="0">
              <a:spAutoFit/>
            </a:bodyPr>
            <a:lstStyle/>
            <a:p>
              <a:pPr algn="ctr"/>
              <a:endParaRPr lang="zh-CN" altLang="en-US" sz="3600" dirty="0">
                <a:solidFill>
                  <a:prstClr val="white"/>
                </a:solidFill>
                <a:latin typeface="方正正中黑简体" panose="02000000000000000000" pitchFamily="2" charset="-122"/>
                <a:ea typeface="方正正中黑简体" panose="02000000000000000000" pitchFamily="2" charset="-122"/>
              </a:endParaRPr>
            </a:p>
          </p:txBody>
        </p:sp>
      </p:grpSp>
      <p:grpSp>
        <p:nvGrpSpPr>
          <p:cNvPr id="129" name="组合 128"/>
          <p:cNvGrpSpPr/>
          <p:nvPr/>
        </p:nvGrpSpPr>
        <p:grpSpPr>
          <a:xfrm>
            <a:off x="1674495" y="3639820"/>
            <a:ext cx="2413000" cy="1584960"/>
            <a:chOff x="1538717" y="2145251"/>
            <a:chExt cx="3230021" cy="3501136"/>
          </a:xfrm>
        </p:grpSpPr>
        <p:grpSp>
          <p:nvGrpSpPr>
            <p:cNvPr id="130" name="淘宝网chenying0907出品 45"/>
            <p:cNvGrpSpPr/>
            <p:nvPr/>
          </p:nvGrpSpPr>
          <p:grpSpPr>
            <a:xfrm>
              <a:off x="1538717" y="2145251"/>
              <a:ext cx="2967255" cy="3501136"/>
              <a:chOff x="1538516" y="1764413"/>
              <a:chExt cx="2966869" cy="3501947"/>
            </a:xfrm>
          </p:grpSpPr>
          <p:sp>
            <p:nvSpPr>
              <p:cNvPr id="131" name="等腰三角形 16"/>
              <p:cNvSpPr/>
              <p:nvPr/>
            </p:nvSpPr>
            <p:spPr>
              <a:xfrm rot="420000" flipV="1">
                <a:off x="1538516" y="4874931"/>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2" name="淘宝网chenying0907出品 15"/>
              <p:cNvSpPr/>
              <p:nvPr/>
            </p:nvSpPr>
            <p:spPr>
              <a:xfrm>
                <a:off x="2522584" y="1764413"/>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3" name="淘宝网chenying0907出品 4"/>
            <p:cNvSpPr txBox="1"/>
            <p:nvPr/>
          </p:nvSpPr>
          <p:spPr>
            <a:xfrm>
              <a:off x="3509977" y="2570537"/>
              <a:ext cx="836016" cy="1279261"/>
            </a:xfrm>
            <a:prstGeom prst="rect">
              <a:avLst/>
            </a:prstGeom>
            <a:noFill/>
            <a:scene3d>
              <a:camera prst="perspectiveLeft"/>
              <a:lightRig rig="threePt" dir="t"/>
            </a:scene3d>
          </p:spPr>
          <p:txBody>
            <a:bodyPr wrap="square" rtlCol="0">
              <a:spAutoFit/>
            </a:bodyPr>
            <a:lstStyle/>
            <a:p>
              <a:pPr algn="ctr"/>
              <a:r>
                <a:rPr lang="en-US" altLang="zh-CN" sz="3200" dirty="0">
                  <a:solidFill>
                    <a:srgbClr val="FFB850"/>
                  </a:solidFill>
                  <a:latin typeface="Hiragino Sans GB W6" panose="020B0600000000000000" pitchFamily="34" charset="-122"/>
                  <a:ea typeface="Hiragino Sans GB W6" panose="020B0600000000000000" pitchFamily="34" charset="-122"/>
                </a:rPr>
                <a:t>01</a:t>
              </a:r>
              <a:endParaRPr lang="zh-CN" altLang="en-US" sz="3200" dirty="0">
                <a:solidFill>
                  <a:srgbClr val="FFB850"/>
                </a:solidFill>
                <a:latin typeface="Hiragino Sans GB W6" panose="020B0600000000000000" pitchFamily="34" charset="-122"/>
                <a:ea typeface="Hiragino Sans GB W6" panose="020B0600000000000000" pitchFamily="34" charset="-122"/>
              </a:endParaRPr>
            </a:p>
          </p:txBody>
        </p:sp>
        <p:sp>
          <p:nvSpPr>
            <p:cNvPr id="134" name="淘宝网chenying0907出品 19"/>
            <p:cNvSpPr/>
            <p:nvPr/>
          </p:nvSpPr>
          <p:spPr>
            <a:xfrm>
              <a:off x="3582909" y="2544713"/>
              <a:ext cx="635863" cy="88567"/>
            </a:xfrm>
            <a:prstGeom prst="rect">
              <a:avLst/>
            </a:prstGeom>
            <a:solidFill>
              <a:srgbClr val="FFB850"/>
            </a:solidFill>
            <a:ln>
              <a:noFill/>
            </a:ln>
            <a:scene3d>
              <a:camera prst="perspectiveLeft" fov="2700000"/>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B850"/>
                </a:solidFill>
              </a:endParaRPr>
            </a:p>
          </p:txBody>
        </p:sp>
        <p:sp>
          <p:nvSpPr>
            <p:cNvPr id="135" name="淘宝网chenying0907出品 53"/>
            <p:cNvSpPr txBox="1"/>
            <p:nvPr/>
          </p:nvSpPr>
          <p:spPr>
            <a:xfrm>
              <a:off x="3089798" y="3618948"/>
              <a:ext cx="1678940" cy="1067454"/>
            </a:xfrm>
            <a:prstGeom prst="rect">
              <a:avLst/>
            </a:prstGeom>
            <a:noFill/>
            <a:scene3d>
              <a:camera prst="perspectiveLeft" fov="2700000">
                <a:rot lat="0" lon="1200000" rev="0"/>
              </a:camera>
              <a:lightRig rig="threePt" dir="t"/>
            </a:scene3d>
          </p:spPr>
          <p:txBody>
            <a:bodyPr wrap="square" rtlCol="0">
              <a:spAutoFit/>
              <a:scene3d>
                <a:camera prst="perspectiveLeft" fov="2700000"/>
                <a:lightRig rig="threePt" dir="t"/>
              </a:scene3d>
            </a:bodyPr>
            <a:lstStyle/>
            <a:p>
              <a:r>
                <a:rPr lang="zh-CN" altLang="en-US" sz="2400" dirty="0">
                  <a:solidFill>
                    <a:srgbClr val="FFB850"/>
                  </a:solidFill>
                  <a:latin typeface="微软雅黑" panose="020B0503020204020204" charset="-122"/>
                  <a:ea typeface="微软雅黑" panose="020B0503020204020204" charset="-122"/>
                </a:rPr>
                <a:t>标题</a:t>
              </a:r>
              <a:endParaRPr lang="zh-CN" altLang="en-US" sz="2400" dirty="0">
                <a:solidFill>
                  <a:srgbClr val="FFB850"/>
                </a:solidFill>
                <a:latin typeface="微软雅黑" panose="020B0503020204020204" charset="-122"/>
                <a:ea typeface="微软雅黑" panose="020B0503020204020204" charset="-122"/>
              </a:endParaRPr>
            </a:p>
          </p:txBody>
        </p:sp>
      </p:grpSp>
      <p:sp>
        <p:nvSpPr>
          <p:cNvPr id="136" name="文本框 135"/>
          <p:cNvSpPr txBox="1"/>
          <p:nvPr/>
        </p:nvSpPr>
        <p:spPr>
          <a:xfrm>
            <a:off x="1522095" y="3823970"/>
            <a:ext cx="1073785" cy="975360"/>
          </a:xfrm>
          <a:prstGeom prst="rect">
            <a:avLst/>
          </a:prstGeom>
          <a:noFill/>
        </p:spPr>
        <p:txBody>
          <a:bodyPr wrap="square" rtlCol="0">
            <a:spAutoFit/>
          </a:bodyPr>
          <a:lstStyle/>
          <a:p>
            <a:r>
              <a:rPr lang="zh-CN" altLang="en-US" sz="2800" b="1"/>
              <a:t>格式要求</a:t>
            </a:r>
            <a:endParaRPr lang="zh-CN" altLang="en-US" sz="2800" b="1"/>
          </a:p>
        </p:txBody>
      </p:sp>
      <p:sp>
        <p:nvSpPr>
          <p:cNvPr id="138" name="淘宝网chenying0907出品 27"/>
          <p:cNvSpPr/>
          <p:nvPr/>
        </p:nvSpPr>
        <p:spPr>
          <a:xfrm>
            <a:off x="9470188" y="3780626"/>
            <a:ext cx="538159" cy="43467"/>
          </a:xfrm>
          <a:prstGeom prst="rect">
            <a:avLst/>
          </a:prstGeom>
          <a:solidFill>
            <a:srgbClr val="EEECE1"/>
          </a:solidFill>
          <a:ln>
            <a:noFill/>
          </a:ln>
          <a:scene3d>
            <a:camera prst="perspectiveLef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39" name="淘宝网chenying0907出品 35"/>
          <p:cNvSpPr txBox="1"/>
          <p:nvPr/>
        </p:nvSpPr>
        <p:spPr>
          <a:xfrm>
            <a:off x="9386110" y="3823780"/>
            <a:ext cx="707557" cy="579120"/>
          </a:xfrm>
          <a:prstGeom prst="rect">
            <a:avLst/>
          </a:prstGeom>
          <a:noFill/>
          <a:scene3d>
            <a:camera prst="perspectiveLeft">
              <a:rot lat="0" lon="1200000" rev="0"/>
            </a:camera>
            <a:lightRig rig="threePt" dir="t"/>
          </a:scene3d>
        </p:spPr>
        <p:txBody>
          <a:bodyPr wrap="square" rtlCol="0">
            <a:spAutoFit/>
          </a:bodyPr>
          <a:lstStyle/>
          <a:p>
            <a:pPr algn="ctr"/>
            <a:r>
              <a:rPr lang="en-US" altLang="zh-CN" sz="3200" dirty="0">
                <a:solidFill>
                  <a:srgbClr val="FFFFFF"/>
                </a:solidFill>
                <a:latin typeface="Hiragino Sans GB W6" panose="020B0600000000000000" pitchFamily="34" charset="-122"/>
                <a:ea typeface="Hiragino Sans GB W6" panose="020B0600000000000000" pitchFamily="34" charset="-122"/>
              </a:rPr>
              <a:t>06</a:t>
            </a:r>
            <a:endParaRPr lang="en-US" altLang="zh-CN" sz="3200" dirty="0">
              <a:solidFill>
                <a:srgbClr val="FFFFFF"/>
              </a:solidFill>
              <a:latin typeface="Hiragino Sans GB W6" panose="020B0600000000000000" pitchFamily="34" charset="-122"/>
              <a:ea typeface="Hiragino Sans GB W6" panose="020B0600000000000000" pitchFamily="34" charset="-122"/>
            </a:endParaRPr>
          </a:p>
        </p:txBody>
      </p:sp>
      <p:sp>
        <p:nvSpPr>
          <p:cNvPr id="140" name="淘宝网chenying0907出品 66"/>
          <p:cNvSpPr txBox="1"/>
          <p:nvPr/>
        </p:nvSpPr>
        <p:spPr>
          <a:xfrm>
            <a:off x="9119011" y="4333121"/>
            <a:ext cx="1368014" cy="457200"/>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FFFFFF"/>
                </a:solidFill>
                <a:latin typeface="时尚中黑简体" panose="01010104010101010101" pitchFamily="2" charset="-122"/>
                <a:ea typeface="时尚中黑简体" panose="01010104010101010101" pitchFamily="2" charset="-122"/>
              </a:rPr>
              <a:t>谢辞</a:t>
            </a:r>
            <a:endParaRPr lang="zh-CN" altLang="en-US" sz="2400" dirty="0">
              <a:solidFill>
                <a:srgbClr val="FFFFFF"/>
              </a:solidFill>
              <a:latin typeface="时尚中黑简体" panose="01010104010101010101" pitchFamily="2" charset="-122"/>
              <a:ea typeface="时尚中黑简体" panose="01010104010101010101" pitchFamily="2" charset="-122"/>
            </a:endParaRPr>
          </a:p>
        </p:txBody>
      </p:sp>
      <p:sp>
        <p:nvSpPr>
          <p:cNvPr id="142" name="淘宝网chenying0907出品 66"/>
          <p:cNvSpPr txBox="1"/>
          <p:nvPr/>
        </p:nvSpPr>
        <p:spPr>
          <a:xfrm>
            <a:off x="10302016" y="4175641"/>
            <a:ext cx="1368014" cy="822960"/>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pPr algn="ctr"/>
            <a:r>
              <a:rPr lang="zh-CN" altLang="en-US" sz="2400" dirty="0">
                <a:solidFill>
                  <a:srgbClr val="FF0000"/>
                </a:solidFill>
                <a:latin typeface="时尚中黑简体" panose="01010104010101010101" pitchFamily="2" charset="-122"/>
                <a:ea typeface="时尚中黑简体" panose="01010104010101010101" pitchFamily="2" charset="-122"/>
              </a:rPr>
              <a:t>参考</a:t>
            </a:r>
            <a:endParaRPr lang="zh-CN" altLang="en-US" sz="2400" dirty="0">
              <a:solidFill>
                <a:srgbClr val="FF0000"/>
              </a:solidFill>
              <a:latin typeface="时尚中黑简体" panose="01010104010101010101" pitchFamily="2" charset="-122"/>
              <a:ea typeface="时尚中黑简体" panose="01010104010101010101" pitchFamily="2" charset="-122"/>
            </a:endParaRPr>
          </a:p>
          <a:p>
            <a:pPr algn="ctr"/>
            <a:r>
              <a:rPr lang="zh-CN" altLang="en-US" sz="2400" dirty="0">
                <a:solidFill>
                  <a:srgbClr val="FF0000"/>
                </a:solidFill>
                <a:latin typeface="时尚中黑简体" panose="01010104010101010101" pitchFamily="2" charset="-122"/>
                <a:ea typeface="时尚中黑简体" panose="01010104010101010101" pitchFamily="2" charset="-122"/>
              </a:rPr>
              <a:t>文献</a:t>
            </a:r>
            <a:endParaRPr lang="zh-CN" altLang="en-US" sz="2400" dirty="0">
              <a:solidFill>
                <a:srgbClr val="FF0000"/>
              </a:solidFill>
              <a:latin typeface="时尚中黑简体" panose="01010104010101010101" pitchFamily="2" charset="-122"/>
              <a:ea typeface="时尚中黑简体" panose="01010104010101010101" pitchFamily="2" charset="-122"/>
            </a:endParaRPr>
          </a:p>
        </p:txBody>
      </p:sp>
      <p:sp>
        <p:nvSpPr>
          <p:cNvPr id="143" name="淘宝网chenying0907出品 35"/>
          <p:cNvSpPr txBox="1"/>
          <p:nvPr/>
        </p:nvSpPr>
        <p:spPr>
          <a:xfrm>
            <a:off x="10632615" y="3727895"/>
            <a:ext cx="707557" cy="579120"/>
          </a:xfrm>
          <a:prstGeom prst="rect">
            <a:avLst/>
          </a:prstGeom>
          <a:noFill/>
          <a:ln>
            <a:noFill/>
          </a:ln>
          <a:scene3d>
            <a:camera prst="perspectiveLeft">
              <a:rot lat="0" lon="1200000" rev="0"/>
            </a:camera>
            <a:lightRig rig="threePt" dir="t"/>
          </a:scene3d>
        </p:spPr>
        <p:txBody>
          <a:bodyPr wrap="square" rtlCol="0">
            <a:spAutoFit/>
          </a:bodyPr>
          <a:lstStyle/>
          <a:p>
            <a:pPr algn="ctr"/>
            <a:r>
              <a:rPr lang="en-US" altLang="zh-CN" sz="3200" dirty="0">
                <a:solidFill>
                  <a:srgbClr val="FF0000"/>
                </a:solidFill>
                <a:latin typeface="Hiragino Sans GB W6" panose="020B0600000000000000" pitchFamily="34" charset="-122"/>
                <a:ea typeface="Hiragino Sans GB W6" panose="020B0600000000000000" pitchFamily="34" charset="-122"/>
              </a:rPr>
              <a:t>07</a:t>
            </a:r>
            <a:endParaRPr lang="en-US" altLang="zh-CN" sz="3200" dirty="0">
              <a:solidFill>
                <a:srgbClr val="FF0000"/>
              </a:solidFill>
              <a:latin typeface="Hiragino Sans GB W6" panose="020B0600000000000000" pitchFamily="34" charset="-122"/>
              <a:ea typeface="Hiragino Sans GB W6" panose="020B0600000000000000" pitchFamily="34" charset="-122"/>
            </a:endParaRPr>
          </a:p>
        </p:txBody>
      </p:sp>
      <p:sp>
        <p:nvSpPr>
          <p:cNvPr id="144" name="淘宝网chenying0907出品 27"/>
          <p:cNvSpPr/>
          <p:nvPr/>
        </p:nvSpPr>
        <p:spPr>
          <a:xfrm>
            <a:off x="10716693" y="3727921"/>
            <a:ext cx="538159" cy="43467"/>
          </a:xfrm>
          <a:prstGeom prst="rect">
            <a:avLst/>
          </a:prstGeom>
          <a:solidFill>
            <a:srgbClr val="EEECE1"/>
          </a:solidFill>
          <a:ln>
            <a:solidFill>
              <a:srgbClr val="FF0000"/>
            </a:solidFill>
          </a:ln>
          <a:scene3d>
            <a:camera prst="perspectiveLef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3703">
        <p14:flip dir="r"/>
      </p:transition>
    </mc:Choice>
    <mc:Fallback>
      <p:transition spd="slow" advTm="3703">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par>
                                    <p:cTn id="13" presetID="6" presetClass="emph" presetSubtype="0" autoRev="1" fill="hold" nodeType="withEffect">
                                      <p:stCondLst>
                                        <p:cond delay="800"/>
                                      </p:stCondLst>
                                      <p:childTnLst>
                                        <p:animScale>
                                          <p:cBhvr>
                                            <p:cTn id="14" dur="250" fill="hold"/>
                                            <p:tgtEl>
                                              <p:spTgt spid="11"/>
                                            </p:tgtEl>
                                          </p:cBhvr>
                                          <p:by x="115000" y="115000"/>
                                        </p:animScale>
                                      </p:childTnLst>
                                    </p:cTn>
                                  </p:par>
                                  <p:par>
                                    <p:cTn id="15" presetID="2" presetClass="entr" presetSubtype="8" fill="hold" nodeType="withEffect" p14:presetBounceEnd="60000">
                                      <p:stCondLst>
                                        <p:cond delay="500"/>
                                      </p:stCondLst>
                                      <p:childTnLst>
                                        <p:set>
                                          <p:cBhvr>
                                            <p:cTn id="16" dur="1" fill="hold">
                                              <p:stCondLst>
                                                <p:cond delay="0"/>
                                              </p:stCondLst>
                                            </p:cTn>
                                            <p:tgtEl>
                                              <p:spTgt spid="73"/>
                                            </p:tgtEl>
                                            <p:attrNameLst>
                                              <p:attrName>style.visibility</p:attrName>
                                            </p:attrNameLst>
                                          </p:cBhvr>
                                          <p:to>
                                            <p:strVal val="visible"/>
                                          </p:to>
                                        </p:set>
                                        <p:anim calcmode="lin" valueType="num" p14:bounceEnd="60000">
                                          <p:cBhvr additive="base">
                                            <p:cTn id="17" dur="500" fill="hold"/>
                                            <p:tgtEl>
                                              <p:spTgt spid="73"/>
                                            </p:tgtEl>
                                            <p:attrNameLst>
                                              <p:attrName>ppt_x</p:attrName>
                                            </p:attrNameLst>
                                          </p:cBhvr>
                                          <p:tavLst>
                                            <p:tav tm="0">
                                              <p:val>
                                                <p:strVal val="0-#ppt_w/2"/>
                                              </p:val>
                                            </p:tav>
                                            <p:tav tm="100000">
                                              <p:val>
                                                <p:strVal val="#ppt_x"/>
                                              </p:val>
                                            </p:tav>
                                          </p:tavLst>
                                        </p:anim>
                                        <p:anim calcmode="lin" valueType="num" p14:bounceEnd="60000">
                                          <p:cBhvr additive="base">
                                            <p:cTn id="18" dur="500" fill="hold"/>
                                            <p:tgtEl>
                                              <p:spTgt spid="7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14:presetBounceEnd="60000">
                                      <p:stCondLst>
                                        <p:cond delay="1000"/>
                                      </p:stCondLst>
                                      <p:childTnLst>
                                        <p:set>
                                          <p:cBhvr>
                                            <p:cTn id="20" dur="1" fill="hold">
                                              <p:stCondLst>
                                                <p:cond delay="0"/>
                                              </p:stCondLst>
                                            </p:cTn>
                                            <p:tgtEl>
                                              <p:spTgt spid="74"/>
                                            </p:tgtEl>
                                            <p:attrNameLst>
                                              <p:attrName>style.visibility</p:attrName>
                                            </p:attrNameLst>
                                          </p:cBhvr>
                                          <p:to>
                                            <p:strVal val="visible"/>
                                          </p:to>
                                        </p:set>
                                        <p:anim calcmode="lin" valueType="num" p14:bounceEnd="60000">
                                          <p:cBhvr additive="base">
                                            <p:cTn id="21" dur="500" fill="hold"/>
                                            <p:tgtEl>
                                              <p:spTgt spid="74"/>
                                            </p:tgtEl>
                                            <p:attrNameLst>
                                              <p:attrName>ppt_x</p:attrName>
                                            </p:attrNameLst>
                                          </p:cBhvr>
                                          <p:tavLst>
                                            <p:tav tm="0">
                                              <p:val>
                                                <p:strVal val="0-#ppt_w/2"/>
                                              </p:val>
                                            </p:tav>
                                            <p:tav tm="100000">
                                              <p:val>
                                                <p:strVal val="#ppt_x"/>
                                              </p:val>
                                            </p:tav>
                                          </p:tavLst>
                                        </p:anim>
                                        <p:anim calcmode="lin" valueType="num" p14:bounceEnd="60000">
                                          <p:cBhvr additive="base">
                                            <p:cTn id="22" dur="500" fill="hold"/>
                                            <p:tgtEl>
                                              <p:spTgt spid="7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14:presetBounceEnd="60000">
                                      <p:stCondLst>
                                        <p:cond delay="1500"/>
                                      </p:stCondLst>
                                      <p:childTnLst>
                                        <p:set>
                                          <p:cBhvr>
                                            <p:cTn id="24" dur="1" fill="hold">
                                              <p:stCondLst>
                                                <p:cond delay="0"/>
                                              </p:stCondLst>
                                            </p:cTn>
                                            <p:tgtEl>
                                              <p:spTgt spid="71"/>
                                            </p:tgtEl>
                                            <p:attrNameLst>
                                              <p:attrName>style.visibility</p:attrName>
                                            </p:attrNameLst>
                                          </p:cBhvr>
                                          <p:to>
                                            <p:strVal val="visible"/>
                                          </p:to>
                                        </p:set>
                                        <p:anim calcmode="lin" valueType="num" p14:bounceEnd="60000">
                                          <p:cBhvr additive="base">
                                            <p:cTn id="25" dur="500" fill="hold"/>
                                            <p:tgtEl>
                                              <p:spTgt spid="71"/>
                                            </p:tgtEl>
                                            <p:attrNameLst>
                                              <p:attrName>ppt_x</p:attrName>
                                            </p:attrNameLst>
                                          </p:cBhvr>
                                          <p:tavLst>
                                            <p:tav tm="0">
                                              <p:val>
                                                <p:strVal val="0-#ppt_w/2"/>
                                              </p:val>
                                            </p:tav>
                                            <p:tav tm="100000">
                                              <p:val>
                                                <p:strVal val="#ppt_x"/>
                                              </p:val>
                                            </p:tav>
                                          </p:tavLst>
                                        </p:anim>
                                        <p:anim calcmode="lin" valueType="num" p14:bounceEnd="60000">
                                          <p:cBhvr additive="base">
                                            <p:cTn id="26" dur="500" fill="hold"/>
                                            <p:tgtEl>
                                              <p:spTgt spid="7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14:presetBounceEnd="60000">
                                      <p:stCondLst>
                                        <p:cond delay="2000"/>
                                      </p:stCondLst>
                                      <p:childTnLst>
                                        <p:set>
                                          <p:cBhvr>
                                            <p:cTn id="28" dur="1" fill="hold">
                                              <p:stCondLst>
                                                <p:cond delay="0"/>
                                              </p:stCondLst>
                                            </p:cTn>
                                            <p:tgtEl>
                                              <p:spTgt spid="70"/>
                                            </p:tgtEl>
                                            <p:attrNameLst>
                                              <p:attrName>style.visibility</p:attrName>
                                            </p:attrNameLst>
                                          </p:cBhvr>
                                          <p:to>
                                            <p:strVal val="visible"/>
                                          </p:to>
                                        </p:set>
                                        <p:anim calcmode="lin" valueType="num" p14:bounceEnd="60000">
                                          <p:cBhvr additive="base">
                                            <p:cTn id="29" dur="500" fill="hold"/>
                                            <p:tgtEl>
                                              <p:spTgt spid="70"/>
                                            </p:tgtEl>
                                            <p:attrNameLst>
                                              <p:attrName>ppt_x</p:attrName>
                                            </p:attrNameLst>
                                          </p:cBhvr>
                                          <p:tavLst>
                                            <p:tav tm="0">
                                              <p:val>
                                                <p:strVal val="0-#ppt_w/2"/>
                                              </p:val>
                                            </p:tav>
                                            <p:tav tm="100000">
                                              <p:val>
                                                <p:strVal val="#ppt_x"/>
                                              </p:val>
                                            </p:tav>
                                          </p:tavLst>
                                        </p:anim>
                                        <p:anim calcmode="lin" valueType="num" p14:bounceEnd="60000">
                                          <p:cBhvr additive="base">
                                            <p:cTn id="30" dur="500" fill="hold"/>
                                            <p:tgtEl>
                                              <p:spTgt spid="70"/>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14:presetBounceEnd="60000">
                                      <p:stCondLst>
                                        <p:cond delay="2500"/>
                                      </p:stCondLst>
                                      <p:childTnLst>
                                        <p:set>
                                          <p:cBhvr>
                                            <p:cTn id="32" dur="1" fill="hold">
                                              <p:stCondLst>
                                                <p:cond delay="0"/>
                                              </p:stCondLst>
                                            </p:cTn>
                                            <p:tgtEl>
                                              <p:spTgt spid="69"/>
                                            </p:tgtEl>
                                            <p:attrNameLst>
                                              <p:attrName>style.visibility</p:attrName>
                                            </p:attrNameLst>
                                          </p:cBhvr>
                                          <p:to>
                                            <p:strVal val="visible"/>
                                          </p:to>
                                        </p:set>
                                        <p:anim calcmode="lin" valueType="num" p14:bounceEnd="60000">
                                          <p:cBhvr additive="base">
                                            <p:cTn id="33" dur="500" fill="hold"/>
                                            <p:tgtEl>
                                              <p:spTgt spid="69"/>
                                            </p:tgtEl>
                                            <p:attrNameLst>
                                              <p:attrName>ppt_x</p:attrName>
                                            </p:attrNameLst>
                                          </p:cBhvr>
                                          <p:tavLst>
                                            <p:tav tm="0">
                                              <p:val>
                                                <p:strVal val="0-#ppt_w/2"/>
                                              </p:val>
                                            </p:tav>
                                            <p:tav tm="100000">
                                              <p:val>
                                                <p:strVal val="#ppt_x"/>
                                              </p:val>
                                            </p:tav>
                                          </p:tavLst>
                                        </p:anim>
                                        <p:anim calcmode="lin" valueType="num" p14:bounceEnd="60000">
                                          <p:cBhvr additive="base">
                                            <p:cTn id="34"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par>
                                    <p:cTn id="13" presetID="6" presetClass="emph" presetSubtype="0" autoRev="1" fill="hold" nodeType="withEffect">
                                      <p:stCondLst>
                                        <p:cond delay="800"/>
                                      </p:stCondLst>
                                      <p:childTnLst>
                                        <p:animScale>
                                          <p:cBhvr>
                                            <p:cTn id="14" dur="250" fill="hold"/>
                                            <p:tgtEl>
                                              <p:spTgt spid="11"/>
                                            </p:tgtEl>
                                          </p:cBhvr>
                                          <p:by x="115000" y="115000"/>
                                        </p:animScale>
                                      </p:childTnLst>
                                    </p:cTn>
                                  </p:par>
                                  <p:par>
                                    <p:cTn id="15" presetID="2" presetClass="entr" presetSubtype="8" fill="hold" nodeType="withEffect">
                                      <p:stCondLst>
                                        <p:cond delay="50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500" fill="hold"/>
                                            <p:tgtEl>
                                              <p:spTgt spid="73"/>
                                            </p:tgtEl>
                                            <p:attrNameLst>
                                              <p:attrName>ppt_x</p:attrName>
                                            </p:attrNameLst>
                                          </p:cBhvr>
                                          <p:tavLst>
                                            <p:tav tm="0">
                                              <p:val>
                                                <p:strVal val="0-#ppt_w/2"/>
                                              </p:val>
                                            </p:tav>
                                            <p:tav tm="100000">
                                              <p:val>
                                                <p:strVal val="#ppt_x"/>
                                              </p:val>
                                            </p:tav>
                                          </p:tavLst>
                                        </p:anim>
                                        <p:anim calcmode="lin" valueType="num">
                                          <p:cBhvr additive="base">
                                            <p:cTn id="18" dur="500" fill="hold"/>
                                            <p:tgtEl>
                                              <p:spTgt spid="7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100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0-#ppt_w/2"/>
                                              </p:val>
                                            </p:tav>
                                            <p:tav tm="100000">
                                              <p:val>
                                                <p:strVal val="#ppt_x"/>
                                              </p:val>
                                            </p:tav>
                                          </p:tavLst>
                                        </p:anim>
                                        <p:anim calcmode="lin" valueType="num">
                                          <p:cBhvr additive="base">
                                            <p:cTn id="22" dur="500" fill="hold"/>
                                            <p:tgtEl>
                                              <p:spTgt spid="7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150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500" fill="hold"/>
                                            <p:tgtEl>
                                              <p:spTgt spid="71"/>
                                            </p:tgtEl>
                                            <p:attrNameLst>
                                              <p:attrName>ppt_x</p:attrName>
                                            </p:attrNameLst>
                                          </p:cBhvr>
                                          <p:tavLst>
                                            <p:tav tm="0">
                                              <p:val>
                                                <p:strVal val="0-#ppt_w/2"/>
                                              </p:val>
                                            </p:tav>
                                            <p:tav tm="100000">
                                              <p:val>
                                                <p:strVal val="#ppt_x"/>
                                              </p:val>
                                            </p:tav>
                                          </p:tavLst>
                                        </p:anim>
                                        <p:anim calcmode="lin" valueType="num">
                                          <p:cBhvr additive="base">
                                            <p:cTn id="26" dur="500" fill="hold"/>
                                            <p:tgtEl>
                                              <p:spTgt spid="7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2000"/>
                                      </p:stCondLst>
                                      <p:childTnLst>
                                        <p:set>
                                          <p:cBhvr>
                                            <p:cTn id="28" dur="1" fill="hold">
                                              <p:stCondLst>
                                                <p:cond delay="0"/>
                                              </p:stCondLst>
                                            </p:cTn>
                                            <p:tgtEl>
                                              <p:spTgt spid="70"/>
                                            </p:tgtEl>
                                            <p:attrNameLst>
                                              <p:attrName>style.visibility</p:attrName>
                                            </p:attrNameLst>
                                          </p:cBhvr>
                                          <p:to>
                                            <p:strVal val="visible"/>
                                          </p:to>
                                        </p:set>
                                        <p:anim calcmode="lin" valueType="num">
                                          <p:cBhvr additive="base">
                                            <p:cTn id="29" dur="500" fill="hold"/>
                                            <p:tgtEl>
                                              <p:spTgt spid="70"/>
                                            </p:tgtEl>
                                            <p:attrNameLst>
                                              <p:attrName>ppt_x</p:attrName>
                                            </p:attrNameLst>
                                          </p:cBhvr>
                                          <p:tavLst>
                                            <p:tav tm="0">
                                              <p:val>
                                                <p:strVal val="0-#ppt_w/2"/>
                                              </p:val>
                                            </p:tav>
                                            <p:tav tm="100000">
                                              <p:val>
                                                <p:strVal val="#ppt_x"/>
                                              </p:val>
                                            </p:tav>
                                          </p:tavLst>
                                        </p:anim>
                                        <p:anim calcmode="lin" valueType="num">
                                          <p:cBhvr additive="base">
                                            <p:cTn id="30" dur="500" fill="hold"/>
                                            <p:tgtEl>
                                              <p:spTgt spid="70"/>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250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500" fill="hold"/>
                                            <p:tgtEl>
                                              <p:spTgt spid="69"/>
                                            </p:tgtEl>
                                            <p:attrNameLst>
                                              <p:attrName>ppt_x</p:attrName>
                                            </p:attrNameLst>
                                          </p:cBhvr>
                                          <p:tavLst>
                                            <p:tav tm="0">
                                              <p:val>
                                                <p:strVal val="0-#ppt_w/2"/>
                                              </p:val>
                                            </p:tav>
                                            <p:tav tm="100000">
                                              <p:val>
                                                <p:strVal val="#ppt_x"/>
                                              </p:val>
                                            </p:tav>
                                          </p:tavLst>
                                        </p:anim>
                                        <p:anim calcmode="lin" valueType="num">
                                          <p:cBhvr additive="base">
                                            <p:cTn id="34"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31837"/>
            <a:ext cx="12192000" cy="720626"/>
            <a:chOff x="0" y="331837"/>
            <a:chExt cx="12192000" cy="720626"/>
          </a:xfrm>
        </p:grpSpPr>
        <p:sp>
          <p:nvSpPr>
            <p:cNvPr id="2" name="矩形 1"/>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22935" y="365492"/>
              <a:ext cx="2654300" cy="613410"/>
            </a:xfrm>
            <a:prstGeom prst="rect">
              <a:avLst/>
            </a:prstGeom>
            <a:noFill/>
          </p:spPr>
          <p:txBody>
            <a:bodyPr wrap="square" rtlCol="0">
              <a:spAutoFit/>
            </a:bodyPr>
            <a:lstStyle/>
            <a:p>
              <a:r>
                <a:rPr lang="zh-CN" altLang="en-US" sz="3200" dirty="0"/>
                <a:t>标志性成果</a:t>
              </a:r>
              <a:endParaRPr lang="zh-CN" altLang="en-US" sz="3200" dirty="0"/>
            </a:p>
          </p:txBody>
        </p:sp>
        <p:sp>
          <p:nvSpPr>
            <p:cNvPr id="5" name="矩形 4"/>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48640"/>
            </a:xfrm>
            <a:prstGeom prst="rect">
              <a:avLst/>
            </a:prstGeom>
            <a:noFill/>
          </p:spPr>
          <p:txBody>
            <a:bodyPr wrap="square" rtlCol="0">
              <a:spAutoFit/>
            </a:bodyPr>
            <a:lstStyle/>
            <a:p>
              <a:r>
                <a:rPr lang="en-US" altLang="zh-CN" sz="2800" dirty="0">
                  <a:solidFill>
                    <a:schemeClr val="bg2"/>
                  </a:solidFill>
                </a:rPr>
                <a:t>3.3</a:t>
              </a:r>
              <a:r>
                <a:rPr lang="zh-CN" altLang="en-US" sz="2800" dirty="0">
                  <a:solidFill>
                    <a:schemeClr val="bg2"/>
                  </a:solidFill>
                </a:rPr>
                <a:t>论文发表</a:t>
              </a:r>
              <a:endParaRPr lang="zh-CN" altLang="en-US" sz="2800" dirty="0">
                <a:solidFill>
                  <a:schemeClr val="bg2"/>
                </a:solidFill>
              </a:endParaRPr>
            </a:p>
          </p:txBody>
        </p:sp>
      </p:gr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cxnSp>
        <p:nvCxnSpPr>
          <p:cNvPr id="89" name="直接连接符 88"/>
          <p:cNvCxnSpPr/>
          <p:nvPr/>
        </p:nvCxnSpPr>
        <p:spPr>
          <a:xfrm>
            <a:off x="6096000" y="1557020"/>
            <a:ext cx="0" cy="505333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35360" y="1348105"/>
            <a:ext cx="1728470" cy="417830"/>
          </a:xfrm>
          <a:prstGeom prst="rect">
            <a:avLst/>
          </a:prstGeom>
          <a:noFill/>
        </p:spPr>
        <p:txBody>
          <a:bodyPr wrap="square" rtlCol="0">
            <a:spAutoFit/>
          </a:bodyPr>
          <a:lstStyle/>
          <a:p>
            <a:r>
              <a:rPr lang="zh-CN" altLang="en-US" sz="2000" b="1" dirty="0">
                <a:solidFill>
                  <a:schemeClr val="bg1"/>
                </a:solidFill>
              </a:rPr>
              <a:t>发表途径</a:t>
            </a:r>
            <a:endParaRPr lang="zh-CN" altLang="en-US" sz="2000" b="1" dirty="0">
              <a:solidFill>
                <a:schemeClr val="bg1"/>
              </a:solidFill>
            </a:endParaRPr>
          </a:p>
        </p:txBody>
      </p:sp>
      <p:grpSp>
        <p:nvGrpSpPr>
          <p:cNvPr id="62" name="组合 61"/>
          <p:cNvGrpSpPr/>
          <p:nvPr/>
        </p:nvGrpSpPr>
        <p:grpSpPr>
          <a:xfrm>
            <a:off x="6524841" y="2300812"/>
            <a:ext cx="5057559" cy="2956322"/>
            <a:chOff x="6524841" y="2434322"/>
            <a:chExt cx="5057559" cy="2956322"/>
          </a:xfrm>
        </p:grpSpPr>
        <p:sp>
          <p:nvSpPr>
            <p:cNvPr id="63" name="原创设计小乖qq:2013440355"/>
            <p:cNvSpPr txBox="1"/>
            <p:nvPr/>
          </p:nvSpPr>
          <p:spPr>
            <a:xfrm>
              <a:off x="6524841" y="2434322"/>
              <a:ext cx="1728192" cy="417830"/>
            </a:xfrm>
            <a:prstGeom prst="rect">
              <a:avLst/>
            </a:prstGeom>
            <a:noFill/>
          </p:spPr>
          <p:txBody>
            <a:bodyPr wrap="square" rtlCol="0">
              <a:spAutoFit/>
            </a:bodyPr>
            <a:lstStyle/>
            <a:p>
              <a:r>
                <a:rPr lang="zh-CN" altLang="en-US" sz="2000" b="1" dirty="0">
                  <a:solidFill>
                    <a:schemeClr val="bg1"/>
                  </a:solidFill>
                </a:rPr>
                <a:t>注意事项</a:t>
              </a:r>
              <a:endParaRPr lang="zh-CN" altLang="en-US" sz="2000" b="1" dirty="0">
                <a:solidFill>
                  <a:schemeClr val="bg1"/>
                </a:solidFill>
              </a:endParaRPr>
            </a:p>
          </p:txBody>
        </p:sp>
        <p:sp>
          <p:nvSpPr>
            <p:cNvPr id="64" name="文本框 63"/>
            <p:cNvSpPr txBox="1"/>
            <p:nvPr/>
          </p:nvSpPr>
          <p:spPr>
            <a:xfrm>
              <a:off x="6524841" y="3104644"/>
              <a:ext cx="5057559" cy="2286000"/>
            </a:xfrm>
            <a:prstGeom prst="rect">
              <a:avLst/>
            </a:prstGeom>
            <a:noFill/>
            <a:ln w="28575">
              <a:solidFill>
                <a:schemeClr val="bg1"/>
              </a:solidFill>
            </a:ln>
          </p:spPr>
          <p:txBody>
            <a:bodyPr wrap="square" rtlCol="0">
              <a:spAutoFit/>
            </a:bodyPr>
            <a:lstStyle/>
            <a:p>
              <a:pPr lvl="0" indent="457200" fontAlgn="auto">
                <a:lnSpc>
                  <a:spcPct val="150000"/>
                </a:lnSpc>
              </a:pPr>
              <a:r>
                <a:rPr lang="zh-CN" altLang="en-US" sz="1600" dirty="0">
                  <a:cs typeface="+mn-ea"/>
                  <a:sym typeface="+mn-lt"/>
                </a:rPr>
                <a:t>1注意时间，勿耽误递交材料的时间</a:t>
              </a:r>
              <a:endParaRPr lang="zh-CN" altLang="en-US" sz="1600" dirty="0">
                <a:cs typeface="+mn-ea"/>
                <a:sym typeface="+mn-lt"/>
              </a:endParaRPr>
            </a:p>
            <a:p>
              <a:pPr lvl="0" indent="457200" fontAlgn="auto">
                <a:lnSpc>
                  <a:spcPct val="150000"/>
                </a:lnSpc>
              </a:pPr>
              <a:r>
                <a:rPr lang="zh-CN" altLang="en-US" sz="1600" dirty="0">
                  <a:cs typeface="+mn-ea"/>
                  <a:sym typeface="+mn-lt"/>
                </a:rPr>
                <a:t>2鉴别杂志，非法的期刊杂志发表的论文无效	</a:t>
              </a:r>
              <a:endParaRPr lang="zh-CN" altLang="en-US" sz="1600" dirty="0">
                <a:cs typeface="+mn-ea"/>
                <a:sym typeface="+mn-lt"/>
              </a:endParaRPr>
            </a:p>
            <a:p>
              <a:pPr lvl="0" indent="457200" fontAlgn="auto">
                <a:lnSpc>
                  <a:spcPct val="150000"/>
                </a:lnSpc>
              </a:pPr>
              <a:r>
                <a:rPr lang="zh-CN" altLang="en-US" sz="1600" dirty="0">
                  <a:cs typeface="+mn-ea"/>
                  <a:sym typeface="+mn-lt"/>
                </a:rPr>
                <a:t>3控制字符数(计空格），杂志都有版面字符要求</a:t>
              </a:r>
              <a:endParaRPr lang="zh-CN" altLang="en-US" sz="1600" dirty="0">
                <a:cs typeface="+mn-ea"/>
                <a:sym typeface="+mn-lt"/>
              </a:endParaRPr>
            </a:p>
            <a:p>
              <a:pPr lvl="0" indent="457200" fontAlgn="auto">
                <a:lnSpc>
                  <a:spcPct val="150000"/>
                </a:lnSpc>
              </a:pPr>
              <a:r>
                <a:rPr lang="zh-CN" altLang="en-US" sz="1600" dirty="0">
                  <a:cs typeface="+mn-ea"/>
                  <a:sym typeface="+mn-lt"/>
                </a:rPr>
                <a:t>4论文写作</a:t>
              </a:r>
              <a:r>
                <a:rPr lang="zh-CN" altLang="en-US" sz="1600">
                  <a:cs typeface="+mn-ea"/>
                  <a:sym typeface="+mn-lt"/>
                </a:rPr>
                <a:t>应规范，学术道德，不抄袭</a:t>
              </a:r>
              <a:endParaRPr lang="zh-CN" altLang="en-US" sz="1600" dirty="0">
                <a:cs typeface="+mn-ea"/>
                <a:sym typeface="+mn-lt"/>
              </a:endParaRPr>
            </a:p>
            <a:p>
              <a:pPr lvl="0" indent="457200" fontAlgn="auto">
                <a:lnSpc>
                  <a:spcPct val="150000"/>
                </a:lnSpc>
              </a:pPr>
              <a:r>
                <a:rPr lang="zh-CN" altLang="en-US" sz="1600" dirty="0">
                  <a:cs typeface="+mn-ea"/>
                  <a:sym typeface="+mn-lt"/>
                </a:rPr>
                <a:t>5注明联系方式，确保与编辑保持联系</a:t>
              </a:r>
              <a:endParaRPr lang="zh-CN" altLang="en-US" sz="1600" dirty="0">
                <a:cs typeface="+mn-ea"/>
                <a:sym typeface="+mn-lt"/>
              </a:endParaRPr>
            </a:p>
            <a:p>
              <a:pPr lvl="0" indent="457200" fontAlgn="auto">
                <a:lnSpc>
                  <a:spcPct val="150000"/>
                </a:lnSpc>
              </a:pPr>
              <a:r>
                <a:rPr lang="zh-CN" altLang="en-US" sz="1600" dirty="0">
                  <a:cs typeface="+mn-ea"/>
                  <a:sym typeface="+mn-lt"/>
                </a:rPr>
                <a:t>6谨防被骗</a:t>
              </a:r>
              <a:endParaRPr lang="zh-CN" altLang="en-US" sz="1600" dirty="0">
                <a:cs typeface="+mn-ea"/>
                <a:sym typeface="+mn-lt"/>
              </a:endParaRPr>
            </a:p>
          </p:txBody>
        </p:sp>
      </p:grpSp>
      <p:sp>
        <p:nvSpPr>
          <p:cNvPr id="71" name="文本框 70"/>
          <p:cNvSpPr txBox="1"/>
          <p:nvPr/>
        </p:nvSpPr>
        <p:spPr>
          <a:xfrm>
            <a:off x="208008" y="1782414"/>
            <a:ext cx="5459152" cy="1200329"/>
          </a:xfrm>
          <a:prstGeom prst="rect">
            <a:avLst/>
          </a:prstGeom>
          <a:noFill/>
          <a:ln w="28575">
            <a:solidFill>
              <a:schemeClr val="bg1"/>
            </a:solidFill>
          </a:ln>
        </p:spPr>
        <p:txBody>
          <a:bodyPr wrap="square" rtlCol="0">
            <a:spAutoFit/>
          </a:bodyPr>
          <a:lstStyle/>
          <a:p>
            <a:pPr lvl="0" indent="457200" fontAlgn="auto">
              <a:lnSpc>
                <a:spcPct val="150000"/>
              </a:lnSpc>
            </a:pPr>
            <a:r>
              <a:rPr lang="zh-CN" altLang="en-US" sz="1600" dirty="0">
                <a:solidFill>
                  <a:srgbClr val="262626"/>
                </a:solidFill>
                <a:cs typeface="+mn-ea"/>
                <a:sym typeface="+mn-lt"/>
              </a:rPr>
              <a:t>1、自己投稿，寻求专业导师指导，结合指导老师的研究方向为好</a:t>
            </a:r>
            <a:endParaRPr lang="zh-CN" altLang="en-US" sz="1600" dirty="0">
              <a:solidFill>
                <a:srgbClr val="262626"/>
              </a:solidFill>
              <a:cs typeface="+mn-ea"/>
              <a:sym typeface="+mn-lt"/>
            </a:endParaRPr>
          </a:p>
          <a:p>
            <a:pPr lvl="0" indent="457200" fontAlgn="auto">
              <a:lnSpc>
                <a:spcPct val="150000"/>
              </a:lnSpc>
            </a:pPr>
            <a:r>
              <a:rPr lang="zh-CN" altLang="en-US" sz="1600" dirty="0">
                <a:solidFill>
                  <a:srgbClr val="262626"/>
                </a:solidFill>
                <a:cs typeface="+mn-ea"/>
                <a:sym typeface="+mn-lt"/>
              </a:rPr>
              <a:t>2、中国知网</a:t>
            </a:r>
            <a:r>
              <a:rPr lang="en-US" altLang="zh-CN" sz="1600" dirty="0">
                <a:solidFill>
                  <a:srgbClr val="262626"/>
                </a:solidFill>
                <a:cs typeface="+mn-ea"/>
                <a:sym typeface="+mn-lt"/>
              </a:rPr>
              <a:t>(</a:t>
            </a:r>
            <a:r>
              <a:rPr lang="zh-CN" altLang="en-US" sz="1600" dirty="0">
                <a:solidFill>
                  <a:srgbClr val="262626"/>
                </a:solidFill>
                <a:cs typeface="+mn-ea"/>
                <a:sym typeface="+mn-lt"/>
              </a:rPr>
              <a:t>南大核心、北大核心、</a:t>
            </a:r>
            <a:r>
              <a:rPr lang="en-US" altLang="zh-CN" sz="1600" dirty="0">
                <a:solidFill>
                  <a:srgbClr val="262626"/>
                </a:solidFill>
                <a:cs typeface="+mn-ea"/>
                <a:sym typeface="+mn-lt"/>
              </a:rPr>
              <a:t>SCI</a:t>
            </a:r>
            <a:r>
              <a:rPr lang="zh-CN" altLang="en-US" sz="1600" dirty="0">
                <a:solidFill>
                  <a:srgbClr val="262626"/>
                </a:solidFill>
                <a:cs typeface="+mn-ea"/>
                <a:sym typeface="+mn-lt"/>
              </a:rPr>
              <a:t>、</a:t>
            </a:r>
            <a:r>
              <a:rPr lang="en-US" altLang="zh-CN" sz="1600" dirty="0">
                <a:solidFill>
                  <a:srgbClr val="262626"/>
                </a:solidFill>
                <a:cs typeface="+mn-ea"/>
                <a:sym typeface="+mn-lt"/>
              </a:rPr>
              <a:t>EI</a:t>
            </a:r>
            <a:r>
              <a:rPr lang="zh-CN" altLang="en-US" sz="1600" dirty="0">
                <a:solidFill>
                  <a:srgbClr val="262626"/>
                </a:solidFill>
                <a:cs typeface="+mn-ea"/>
                <a:sym typeface="+mn-lt"/>
              </a:rPr>
              <a:t>）</a:t>
            </a:r>
            <a:endParaRPr lang="zh-CN" altLang="en-US" sz="1600" dirty="0">
              <a:solidFill>
                <a:srgbClr val="262626"/>
              </a:solidFill>
              <a:cs typeface="+mn-ea"/>
              <a:sym typeface="+mn-lt"/>
            </a:endParaRPr>
          </a:p>
        </p:txBody>
      </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1" r="-12864" b="11545"/>
          <a:stretch>
            <a:fillRect/>
          </a:stretch>
        </p:blipFill>
        <p:spPr>
          <a:xfrm rot="5400000">
            <a:off x="1444909" y="4047643"/>
            <a:ext cx="5607685" cy="3650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250" advTm="3708">
        <p14:flip dir="r"/>
      </p:transition>
    </mc:Choice>
    <mc:Fallback>
      <p:transition spd="slow" advTm="3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nodeType="withEffect">
                                  <p:stCondLst>
                                    <p:cond delay="500"/>
                                  </p:stCondLst>
                                  <p:childTnLst>
                                    <p:set>
                                      <p:cBhvr>
                                        <p:cTn id="9" dur="1" fill="hold">
                                          <p:stCondLst>
                                            <p:cond delay="0"/>
                                          </p:stCondLst>
                                        </p:cTn>
                                        <p:tgtEl>
                                          <p:spTgt spid="89"/>
                                        </p:tgtEl>
                                        <p:attrNameLst>
                                          <p:attrName>style.visibility</p:attrName>
                                        </p:attrNameLst>
                                      </p:cBhvr>
                                      <p:to>
                                        <p:strVal val="visible"/>
                                      </p:to>
                                    </p:set>
                                    <p:animEffect transition="in" filter="wipe(up)">
                                      <p:cBhvr>
                                        <p:cTn id="10" dur="500"/>
                                        <p:tgtEl>
                                          <p:spTgt spid="89"/>
                                        </p:tgtEl>
                                      </p:cBhvr>
                                    </p:animEffect>
                                  </p:childTnLst>
                                </p:cTn>
                              </p:par>
                              <p:par>
                                <p:cTn id="11" presetID="22" presetClass="entr" presetSubtype="8" fill="hold" nodeType="withEffect">
                                  <p:stCondLst>
                                    <p:cond delay="2000"/>
                                  </p:stCondLst>
                                  <p:childTnLst>
                                    <p:set>
                                      <p:cBhvr>
                                        <p:cTn id="12" dur="1" fill="hold">
                                          <p:stCondLst>
                                            <p:cond delay="0"/>
                                          </p:stCondLst>
                                        </p:cTn>
                                        <p:tgtEl>
                                          <p:spTgt spid="62"/>
                                        </p:tgtEl>
                                        <p:attrNameLst>
                                          <p:attrName>style.visibility</p:attrName>
                                        </p:attrNameLst>
                                      </p:cBhvr>
                                      <p:to>
                                        <p:strVal val="visible"/>
                                      </p:to>
                                    </p:set>
                                    <p:animEffect transition="in" filter="wipe(left)">
                                      <p:cBhvr>
                                        <p:cTn id="1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 name="椭圆 2"/>
          <p:cNvSpPr/>
          <p:nvPr/>
        </p:nvSpPr>
        <p:spPr>
          <a:xfrm>
            <a:off x="4806248" y="1946497"/>
            <a:ext cx="857704" cy="8577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2"/>
                </a:solidFill>
                <a:latin typeface="+mn-ea"/>
              </a:rPr>
              <a:t>01</a:t>
            </a:r>
            <a:endParaRPr lang="zh-CN" altLang="en-US" sz="2400" b="1" dirty="0">
              <a:solidFill>
                <a:schemeClr val="bg2"/>
              </a:solidFill>
              <a:latin typeface="+mn-ea"/>
            </a:endParaRPr>
          </a:p>
        </p:txBody>
      </p:sp>
      <p:sp>
        <p:nvSpPr>
          <p:cNvPr id="6" name="矩形 5"/>
          <p:cNvSpPr/>
          <p:nvPr/>
        </p:nvSpPr>
        <p:spPr>
          <a:xfrm>
            <a:off x="5758815" y="1946275"/>
            <a:ext cx="5526405" cy="1005840"/>
          </a:xfrm>
          <a:prstGeom prst="rect">
            <a:avLst/>
          </a:prstGeom>
        </p:spPr>
        <p:txBody>
          <a:bodyPr wrap="square">
            <a:spAutoFit/>
          </a:bodyPr>
          <a:lstStyle/>
          <a:p>
            <a:pPr fontAlgn="auto">
              <a:lnSpc>
                <a:spcPct val="150000"/>
              </a:lnSpc>
            </a:pPr>
            <a:r>
              <a:rPr lang="zh-CN" altLang="en-US" sz="2000" b="1" dirty="0">
                <a:solidFill>
                  <a:schemeClr val="accent1"/>
                </a:solidFill>
                <a:latin typeface="+mn-ea"/>
              </a:rPr>
              <a:t>直接找相关部门负责人，向其寻求帮助或提交调研成果</a:t>
            </a:r>
            <a:endParaRPr lang="zh-CN" altLang="en-US" sz="2000" b="1" dirty="0">
              <a:solidFill>
                <a:schemeClr val="accent1"/>
              </a:solidFill>
              <a:latin typeface="+mn-ea"/>
            </a:endParaRPr>
          </a:p>
        </p:txBody>
      </p:sp>
      <p:sp>
        <p:nvSpPr>
          <p:cNvPr id="15" name="椭圆 14"/>
          <p:cNvSpPr/>
          <p:nvPr/>
        </p:nvSpPr>
        <p:spPr>
          <a:xfrm>
            <a:off x="4806248" y="3319400"/>
            <a:ext cx="857704" cy="8577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2"/>
                </a:solidFill>
                <a:latin typeface="+mn-ea"/>
              </a:rPr>
              <a:t>0</a:t>
            </a:r>
            <a:r>
              <a:rPr lang="en-US" sz="2400" b="1" dirty="0">
                <a:solidFill>
                  <a:schemeClr val="bg2"/>
                </a:solidFill>
                <a:latin typeface="+mn-ea"/>
              </a:rPr>
              <a:t>2</a:t>
            </a:r>
            <a:endParaRPr lang="en-US" sz="2400" b="1" dirty="0">
              <a:solidFill>
                <a:schemeClr val="bg2"/>
              </a:solidFill>
              <a:latin typeface="+mn-ea"/>
            </a:endParaRPr>
          </a:p>
        </p:txBody>
      </p:sp>
      <p:sp>
        <p:nvSpPr>
          <p:cNvPr id="18" name="矩形 17"/>
          <p:cNvSpPr/>
          <p:nvPr/>
        </p:nvSpPr>
        <p:spPr>
          <a:xfrm>
            <a:off x="5758815" y="3538855"/>
            <a:ext cx="9900285" cy="417830"/>
          </a:xfrm>
          <a:prstGeom prst="rect">
            <a:avLst/>
          </a:prstGeom>
        </p:spPr>
        <p:txBody>
          <a:bodyPr wrap="square">
            <a:spAutoFit/>
          </a:bodyPr>
          <a:lstStyle/>
          <a:p>
            <a:r>
              <a:rPr lang="zh-CN" altLang="en-US" sz="2000" b="1" dirty="0">
                <a:solidFill>
                  <a:schemeClr val="accent1"/>
                </a:solidFill>
                <a:latin typeface="+mn-ea"/>
              </a:rPr>
              <a:t>通过官方渠道由下属部门提交书面汇报</a:t>
            </a:r>
            <a:endParaRPr lang="zh-CN" altLang="en-US" sz="2000" b="1" dirty="0">
              <a:solidFill>
                <a:schemeClr val="accent1"/>
              </a:solidFill>
              <a:latin typeface="+mn-ea"/>
            </a:endParaRPr>
          </a:p>
        </p:txBody>
      </p:sp>
      <p:sp>
        <p:nvSpPr>
          <p:cNvPr id="19" name="椭圆 18"/>
          <p:cNvSpPr/>
          <p:nvPr/>
        </p:nvSpPr>
        <p:spPr>
          <a:xfrm>
            <a:off x="4806248" y="4798727"/>
            <a:ext cx="857704" cy="8577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2"/>
                </a:solidFill>
                <a:latin typeface="+mn-ea"/>
              </a:rPr>
              <a:t>0</a:t>
            </a:r>
            <a:r>
              <a:rPr lang="en-US" sz="2400" b="1" dirty="0">
                <a:solidFill>
                  <a:schemeClr val="bg2"/>
                </a:solidFill>
                <a:latin typeface="+mn-ea"/>
              </a:rPr>
              <a:t>3</a:t>
            </a:r>
            <a:endParaRPr lang="en-US" sz="2400" b="1" dirty="0">
              <a:solidFill>
                <a:schemeClr val="bg2"/>
              </a:solidFill>
              <a:latin typeface="+mn-ea"/>
            </a:endParaRPr>
          </a:p>
        </p:txBody>
      </p:sp>
      <p:sp>
        <p:nvSpPr>
          <p:cNvPr id="22" name="矩形 21"/>
          <p:cNvSpPr/>
          <p:nvPr/>
        </p:nvSpPr>
        <p:spPr>
          <a:xfrm>
            <a:off x="5758815" y="4646295"/>
            <a:ext cx="5709285" cy="1463040"/>
          </a:xfrm>
          <a:prstGeom prst="rect">
            <a:avLst/>
          </a:prstGeom>
        </p:spPr>
        <p:txBody>
          <a:bodyPr wrap="square">
            <a:spAutoFit/>
          </a:bodyPr>
          <a:lstStyle/>
          <a:p>
            <a:pPr fontAlgn="auto">
              <a:lnSpc>
                <a:spcPct val="150000"/>
              </a:lnSpc>
            </a:pPr>
            <a:r>
              <a:rPr lang="zh-CN" altLang="en-US" sz="2000" b="1" dirty="0">
                <a:solidFill>
                  <a:schemeClr val="accent1"/>
                </a:solidFill>
                <a:latin typeface="+mn-ea"/>
              </a:rPr>
              <a:t>比较常用的渠道是写信。特别的，通过专家学者、人大代表或社会知名人士发出的信件、报告，也较容易得到批示</a:t>
            </a:r>
            <a:endParaRPr lang="zh-CN" altLang="en-US" sz="2000" b="1" dirty="0">
              <a:solidFill>
                <a:schemeClr val="accent1"/>
              </a:solidFill>
              <a:latin typeface="+mn-ea"/>
            </a:endParaRPr>
          </a:p>
        </p:txBody>
      </p:sp>
      <p:grpSp>
        <p:nvGrpSpPr>
          <p:cNvPr id="7" name="原创设计小乖qq:2013440355"/>
          <p:cNvGrpSpPr/>
          <p:nvPr/>
        </p:nvGrpSpPr>
        <p:grpSpPr>
          <a:xfrm>
            <a:off x="0" y="331837"/>
            <a:ext cx="12192000" cy="720626"/>
            <a:chOff x="0" y="331837"/>
            <a:chExt cx="12192000" cy="720626"/>
          </a:xfrm>
        </p:grpSpPr>
        <p:sp>
          <p:nvSpPr>
            <p:cNvPr id="24" name="矩形 23"/>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23060" y="398195"/>
              <a:ext cx="2304256" cy="613410"/>
            </a:xfrm>
            <a:prstGeom prst="rect">
              <a:avLst/>
            </a:prstGeom>
            <a:noFill/>
          </p:spPr>
          <p:txBody>
            <a:bodyPr wrap="square" rtlCol="0">
              <a:spAutoFit/>
            </a:bodyPr>
            <a:lstStyle/>
            <a:p>
              <a:r>
                <a:rPr lang="zh-CN" altLang="en-US" sz="3200" dirty="0"/>
                <a:t>标志性成果</a:t>
              </a:r>
              <a:endParaRPr lang="zh-CN" altLang="en-US" sz="3200" dirty="0"/>
            </a:p>
          </p:txBody>
        </p:sp>
        <p:sp>
          <p:nvSpPr>
            <p:cNvPr id="27" name="矩形 26"/>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125104" y="430540"/>
              <a:ext cx="4555072" cy="548640"/>
            </a:xfrm>
            <a:prstGeom prst="rect">
              <a:avLst/>
            </a:prstGeom>
            <a:noFill/>
          </p:spPr>
          <p:txBody>
            <a:bodyPr wrap="square" rtlCol="0">
              <a:spAutoFit/>
            </a:bodyPr>
            <a:lstStyle/>
            <a:p>
              <a:r>
                <a:rPr lang="en-US" altLang="zh-CN" sz="2800" dirty="0">
                  <a:solidFill>
                    <a:schemeClr val="bg2"/>
                  </a:solidFill>
                </a:rPr>
                <a:t>3.4</a:t>
              </a:r>
              <a:r>
                <a:rPr lang="zh-CN" altLang="en-US" sz="2800" dirty="0">
                  <a:solidFill>
                    <a:schemeClr val="bg2"/>
                  </a:solidFill>
                </a:rPr>
                <a:t>领导批示</a:t>
              </a:r>
              <a:r>
                <a:rPr lang="zh-CN" altLang="en-US" sz="2800" dirty="0">
                  <a:solidFill>
                    <a:schemeClr val="bg2"/>
                  </a:solidFill>
                  <a:sym typeface="+mn-ea"/>
                </a:rPr>
                <a:t>与肯定</a:t>
              </a:r>
              <a:endParaRPr lang="zh-CN" altLang="en-US" sz="2800" dirty="0">
                <a:solidFill>
                  <a:schemeClr val="bg2"/>
                </a:solidFill>
                <a:sym typeface="+mn-ea"/>
              </a:endParaRPr>
            </a:p>
          </p:txBody>
        </p:sp>
      </p:grpSp>
      <p:pic>
        <p:nvPicPr>
          <p:cNvPr id="8" name="图片 7" descr="1"/>
          <p:cNvPicPr>
            <a:picLocks noChangeAspect="1"/>
          </p:cNvPicPr>
          <p:nvPr/>
        </p:nvPicPr>
        <p:blipFill>
          <a:blip r:embed="rId1"/>
          <a:stretch>
            <a:fillRect/>
          </a:stretch>
        </p:blipFill>
        <p:spPr>
          <a:xfrm>
            <a:off x="744855" y="1732280"/>
            <a:ext cx="3901440" cy="4214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2623">
        <p14:flip dir="r"/>
      </p:transition>
    </mc:Choice>
    <mc:Fallback>
      <p:transition spd="slow" advTm="26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5" grpId="0" bldLvl="0" animBg="1"/>
      <p:bldP spid="19"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7" name="TextBox 12"/>
          <p:cNvSpPr txBox="1"/>
          <p:nvPr/>
        </p:nvSpPr>
        <p:spPr>
          <a:xfrm>
            <a:off x="2544810" y="3287206"/>
            <a:ext cx="7328574" cy="923330"/>
          </a:xfrm>
          <a:prstGeom prst="rect">
            <a:avLst/>
          </a:prstGeom>
          <a:noFill/>
        </p:spPr>
        <p:txBody>
          <a:bodyPr wrap="square" rtlCol="0">
            <a:spAutoFit/>
          </a:bodyPr>
          <a:lstStyle/>
          <a:p>
            <a:pPr algn="ctr"/>
            <a:r>
              <a:rPr lang="en-US" altLang="zh-CN" sz="54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cs typeface="+mn-ea"/>
                <a:sym typeface="+mn-lt"/>
              </a:rPr>
              <a:t>THANKS~</a:t>
            </a:r>
            <a:endParaRPr lang="zh-CN" altLang="en-US" sz="5400" b="1" dirty="0">
              <a:solidFill>
                <a:schemeClr val="tx1">
                  <a:lumMod val="85000"/>
                  <a:lumOff val="15000"/>
                </a:schemeClr>
              </a:solidFill>
              <a:latin typeface="Noto Sans S Chinese Light" panose="020B0300000000000000" pitchFamily="34" charset="-122"/>
              <a:ea typeface="Noto Sans S Chinese Light" panose="020B0300000000000000" pitchFamily="34" charset="-122"/>
              <a:cs typeface="+mn-ea"/>
              <a:sym typeface="+mn-lt"/>
            </a:endParaRPr>
          </a:p>
        </p:txBody>
      </p:sp>
      <p:sp>
        <p:nvSpPr>
          <p:cNvPr id="8" name="圆角矩形 18"/>
          <p:cNvSpPr/>
          <p:nvPr/>
        </p:nvSpPr>
        <p:spPr>
          <a:xfrm>
            <a:off x="4605470" y="4704581"/>
            <a:ext cx="3071853" cy="412305"/>
          </a:xfrm>
          <a:prstGeom prst="roundRect">
            <a:avLst/>
          </a:prstGeom>
          <a:solidFill>
            <a:srgbClr val="1A156F"/>
          </a:solidFill>
          <a:ln>
            <a:solidFill>
              <a:srgbClr val="1A15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bg1"/>
                </a:solidFill>
                <a:latin typeface="宋体" panose="02010600030101010101" pitchFamily="2" charset="-122"/>
                <a:ea typeface="宋体" panose="02010600030101010101" pitchFamily="2" charset="-122"/>
              </a:rPr>
              <a:t>2020.7</a:t>
            </a:r>
            <a:r>
              <a:rPr lang="en-US" altLang="zh-CN" sz="2400" b="1" i="1" dirty="0">
                <a:solidFill>
                  <a:schemeClr val="bg1"/>
                </a:solidFill>
                <a:latin typeface="宋体" panose="02010600030101010101" pitchFamily="2" charset="-122"/>
                <a:ea typeface="宋体" panose="02010600030101010101" pitchFamily="2" charset="-122"/>
              </a:rPr>
              <a:t>.11</a:t>
            </a:r>
            <a:endParaRPr lang="en-US" sz="2400" b="1" i="1" dirty="0">
              <a:solidFill>
                <a:schemeClr val="bg1"/>
              </a:solidFill>
              <a:latin typeface="宋体" panose="02010600030101010101" pitchFamily="2" charset="-122"/>
              <a:ea typeface="宋体" panose="02010600030101010101" pitchFamily="2" charset="-122"/>
            </a:endParaRPr>
          </a:p>
        </p:txBody>
      </p:sp>
      <p:sp>
        <p:nvSpPr>
          <p:cNvPr id="11" name="椭圆 10"/>
          <p:cNvSpPr/>
          <p:nvPr/>
        </p:nvSpPr>
        <p:spPr>
          <a:xfrm>
            <a:off x="9562060" y="5844829"/>
            <a:ext cx="600364" cy="600364"/>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626128" y="5844367"/>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429480" y="3680402"/>
            <a:ext cx="1145310" cy="11453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192000" y="2946400"/>
            <a:ext cx="812800" cy="2641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681853" y="4544291"/>
            <a:ext cx="281710" cy="281710"/>
          </a:xfrm>
          <a:prstGeom prst="ellipse">
            <a:avLst/>
          </a:prstGeom>
          <a:solidFill>
            <a:srgbClr val="1A1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402059" y="1518430"/>
            <a:ext cx="5478780" cy="1568450"/>
          </a:xfrm>
          <a:prstGeom prst="rect">
            <a:avLst/>
          </a:prstGeom>
        </p:spPr>
        <p:txBody>
          <a:bodyPr wrap="none">
            <a:spAutoFit/>
            <a:scene3d>
              <a:camera prst="orthographicFront"/>
              <a:lightRig rig="threePt" dir="t"/>
            </a:scene3d>
            <a:sp3d contourW="12700"/>
          </a:bodyPr>
          <a:lstStyle/>
          <a:p>
            <a:pPr algn="ctr"/>
            <a:r>
              <a:rPr lang="zh-CN" sz="9600" b="1" spc="788" dirty="0">
                <a:solidFill>
                  <a:schemeClr val="tx1">
                    <a:lumMod val="85000"/>
                    <a:lumOff val="15000"/>
                  </a:schemeClr>
                </a:solidFill>
                <a:latin typeface="Noto Sans S Chinese Black" panose="020B0A00000000000000" pitchFamily="34" charset="-122"/>
                <a:ea typeface="Noto Sans S Chinese Black" panose="020B0A00000000000000" pitchFamily="34" charset="-122"/>
              </a:rPr>
              <a:t>现场答疑</a:t>
            </a:r>
            <a:endParaRPr lang="zh-CN" sz="9600" b="1" spc="788" dirty="0">
              <a:solidFill>
                <a:schemeClr val="tx1">
                  <a:lumMod val="85000"/>
                  <a:lumOff val="15000"/>
                </a:schemeClr>
              </a:solidFill>
              <a:latin typeface="Noto Sans S Chinese Black" panose="020B0A00000000000000" pitchFamily="34" charset="-122"/>
              <a:ea typeface="Noto Sans S Chinese Black" panose="020B0A00000000000000" pitchFamily="34" charset="-122"/>
            </a:endParaRPr>
          </a:p>
        </p:txBody>
      </p:sp>
      <p:pic>
        <p:nvPicPr>
          <p:cNvPr id="2" name="图片 1" descr="能源院"/>
          <p:cNvPicPr>
            <a:picLocks noChangeAspect="1"/>
          </p:cNvPicPr>
          <p:nvPr/>
        </p:nvPicPr>
        <p:blipFill>
          <a:blip r:embed="rId2"/>
          <a:stretch>
            <a:fillRect/>
          </a:stretch>
        </p:blipFill>
        <p:spPr>
          <a:xfrm>
            <a:off x="1374775" y="1024890"/>
            <a:ext cx="1601470" cy="1598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4096460" y="765803"/>
            <a:ext cx="3999080" cy="3360435"/>
            <a:chOff x="3688300" y="1108703"/>
            <a:chExt cx="3999080" cy="3360435"/>
          </a:xfrm>
        </p:grpSpPr>
        <p:grpSp>
          <p:nvGrpSpPr>
            <p:cNvPr id="47" name="组合 46"/>
            <p:cNvGrpSpPr/>
            <p:nvPr/>
          </p:nvGrpSpPr>
          <p:grpSpPr>
            <a:xfrm>
              <a:off x="3688300" y="1122612"/>
              <a:ext cx="3999080" cy="3346526"/>
              <a:chOff x="2296090" y="700519"/>
              <a:chExt cx="6783500" cy="5676596"/>
            </a:xfrm>
          </p:grpSpPr>
          <p:sp>
            <p:nvSpPr>
              <p:cNvPr id="3" name="Freeform 5"/>
              <p:cNvSpPr/>
              <p:nvPr/>
            </p:nvSpPr>
            <p:spPr bwMode="auto">
              <a:xfrm rot="19721138">
                <a:off x="3038719" y="70051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5" name="Freeform 5"/>
              <p:cNvSpPr/>
              <p:nvPr/>
            </p:nvSpPr>
            <p:spPr bwMode="auto">
              <a:xfrm rot="1976498">
                <a:off x="4537016" y="700520"/>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6" name="Freeform 5"/>
              <p:cNvSpPr/>
              <p:nvPr/>
            </p:nvSpPr>
            <p:spPr bwMode="auto">
              <a:xfrm rot="3250163">
                <a:off x="5116981" y="700519"/>
                <a:ext cx="3532838"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grpSp>
            <p:nvGrpSpPr>
              <p:cNvPr id="46" name="组合 45"/>
              <p:cNvGrpSpPr/>
              <p:nvPr/>
            </p:nvGrpSpPr>
            <p:grpSpPr>
              <a:xfrm>
                <a:off x="2296090" y="910774"/>
                <a:ext cx="6783500" cy="5466341"/>
                <a:chOff x="2296090" y="910774"/>
                <a:chExt cx="6783500" cy="5466341"/>
              </a:xfrm>
            </p:grpSpPr>
            <p:sp>
              <p:nvSpPr>
                <p:cNvPr id="4" name="Freeform 5"/>
                <p:cNvSpPr/>
                <p:nvPr/>
              </p:nvSpPr>
              <p:spPr bwMode="auto">
                <a:xfrm rot="20533032">
                  <a:off x="3618686" y="1000316"/>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rot="20387859">
                  <a:off x="3038719" y="910774"/>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8" name="Freeform 5"/>
                <p:cNvSpPr/>
                <p:nvPr/>
              </p:nvSpPr>
              <p:spPr bwMode="auto">
                <a:xfrm rot="20533032">
                  <a:off x="3618686" y="1210571"/>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9" name="Freeform 5"/>
                <p:cNvSpPr/>
                <p:nvPr/>
              </p:nvSpPr>
              <p:spPr bwMode="auto">
                <a:xfrm rot="1976498">
                  <a:off x="4537016" y="91077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0" name="Freeform 5"/>
                <p:cNvSpPr/>
                <p:nvPr/>
              </p:nvSpPr>
              <p:spPr bwMode="auto">
                <a:xfrm rot="3757750">
                  <a:off x="5116982" y="910774"/>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1" name="Freeform 5"/>
                <p:cNvSpPr/>
                <p:nvPr/>
              </p:nvSpPr>
              <p:spPr bwMode="auto">
                <a:xfrm rot="21089982">
                  <a:off x="3038719"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2" name="Freeform 5"/>
                <p:cNvSpPr/>
                <p:nvPr/>
              </p:nvSpPr>
              <p:spPr bwMode="auto">
                <a:xfrm rot="20533032">
                  <a:off x="3618686"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3" name="Freeform 5"/>
                <p:cNvSpPr/>
                <p:nvPr/>
              </p:nvSpPr>
              <p:spPr bwMode="auto">
                <a:xfrm rot="1976498">
                  <a:off x="4537016" y="1121031"/>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4" name="Freeform 5"/>
                <p:cNvSpPr/>
                <p:nvPr/>
              </p:nvSpPr>
              <p:spPr bwMode="auto">
                <a:xfrm rot="2876416">
                  <a:off x="5116982" y="1121030"/>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5" name="Freeform 5"/>
                <p:cNvSpPr/>
                <p:nvPr/>
              </p:nvSpPr>
              <p:spPr bwMode="auto">
                <a:xfrm rot="20387859">
                  <a:off x="3038719" y="1331286"/>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6" name="Freeform 5"/>
                <p:cNvSpPr/>
                <p:nvPr/>
              </p:nvSpPr>
              <p:spPr bwMode="auto">
                <a:xfrm rot="20533032">
                  <a:off x="3618686" y="1631083"/>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7" name="Freeform 5"/>
                <p:cNvSpPr/>
                <p:nvPr/>
              </p:nvSpPr>
              <p:spPr bwMode="auto">
                <a:xfrm rot="20387859">
                  <a:off x="2875335" y="200875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8" name="Freeform 5"/>
                <p:cNvSpPr/>
                <p:nvPr/>
              </p:nvSpPr>
              <p:spPr bwMode="auto">
                <a:xfrm rot="3757750">
                  <a:off x="5448291" y="1586699"/>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19" name="Freeform 5"/>
                <p:cNvSpPr/>
                <p:nvPr/>
              </p:nvSpPr>
              <p:spPr bwMode="auto">
                <a:xfrm rot="20387859">
                  <a:off x="3038719" y="1541541"/>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0" name="Freeform 5"/>
                <p:cNvSpPr/>
                <p:nvPr/>
              </p:nvSpPr>
              <p:spPr bwMode="auto">
                <a:xfrm rot="20533032">
                  <a:off x="3618686" y="1841338"/>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1" name="Freeform 5"/>
                <p:cNvSpPr/>
                <p:nvPr/>
              </p:nvSpPr>
              <p:spPr bwMode="auto">
                <a:xfrm rot="1976498">
                  <a:off x="4537016" y="1541542"/>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2" name="Freeform 5"/>
                <p:cNvSpPr/>
                <p:nvPr/>
              </p:nvSpPr>
              <p:spPr bwMode="auto">
                <a:xfrm rot="3757750">
                  <a:off x="5116982" y="1541541"/>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3" name="Freeform 5"/>
                <p:cNvSpPr/>
                <p:nvPr/>
              </p:nvSpPr>
              <p:spPr bwMode="auto">
                <a:xfrm rot="20387859">
                  <a:off x="3038719" y="1751797"/>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4" name="Freeform 5"/>
                <p:cNvSpPr/>
                <p:nvPr/>
              </p:nvSpPr>
              <p:spPr bwMode="auto">
                <a:xfrm rot="20533032">
                  <a:off x="3618686" y="205159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5" name="Freeform 5"/>
                <p:cNvSpPr/>
                <p:nvPr/>
              </p:nvSpPr>
              <p:spPr bwMode="auto">
                <a:xfrm rot="1976498">
                  <a:off x="4537016" y="1751798"/>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6" name="Freeform 5"/>
                <p:cNvSpPr/>
                <p:nvPr/>
              </p:nvSpPr>
              <p:spPr bwMode="auto">
                <a:xfrm rot="3757750">
                  <a:off x="5247203" y="2531866"/>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7" name="Freeform 5"/>
                <p:cNvSpPr/>
                <p:nvPr/>
              </p:nvSpPr>
              <p:spPr bwMode="auto">
                <a:xfrm rot="20387859">
                  <a:off x="3038719" y="1962052"/>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8" name="Freeform 5"/>
                <p:cNvSpPr/>
                <p:nvPr/>
              </p:nvSpPr>
              <p:spPr bwMode="auto">
                <a:xfrm rot="20533032">
                  <a:off x="3618686" y="2261849"/>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29" name="Freeform 5"/>
                <p:cNvSpPr/>
                <p:nvPr/>
              </p:nvSpPr>
              <p:spPr bwMode="auto">
                <a:xfrm rot="4993589">
                  <a:off x="5078467" y="1962052"/>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0" name="Freeform 5"/>
                <p:cNvSpPr/>
                <p:nvPr/>
              </p:nvSpPr>
              <p:spPr bwMode="auto">
                <a:xfrm rot="20387859">
                  <a:off x="2544026"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1" name="Freeform 5"/>
                <p:cNvSpPr/>
                <p:nvPr/>
              </p:nvSpPr>
              <p:spPr bwMode="auto">
                <a:xfrm rot="20387859">
                  <a:off x="3038719" y="217230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2" name="Freeform 5"/>
                <p:cNvSpPr/>
                <p:nvPr/>
              </p:nvSpPr>
              <p:spPr bwMode="auto">
                <a:xfrm rot="20533032">
                  <a:off x="3741430" y="2472104"/>
                  <a:ext cx="3964074" cy="3130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3" name="Freeform 5"/>
                <p:cNvSpPr/>
                <p:nvPr/>
              </p:nvSpPr>
              <p:spPr bwMode="auto">
                <a:xfrm rot="1976498">
                  <a:off x="4403676" y="264735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4" name="Freeform 5"/>
                <p:cNvSpPr/>
                <p:nvPr/>
              </p:nvSpPr>
              <p:spPr bwMode="auto">
                <a:xfrm>
                  <a:off x="3409414" y="2774670"/>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5" name="Freeform 5"/>
                <p:cNvSpPr/>
                <p:nvPr/>
              </p:nvSpPr>
              <p:spPr bwMode="auto">
                <a:xfrm rot="1976498">
                  <a:off x="2296090"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sp>
              <p:nvSpPr>
                <p:cNvPr id="36" name="Freeform 5"/>
                <p:cNvSpPr/>
                <p:nvPr/>
              </p:nvSpPr>
              <p:spPr bwMode="auto">
                <a:xfrm rot="19703521">
                  <a:off x="2534310" y="249072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a:p>
              </p:txBody>
            </p:sp>
          </p:grpSp>
        </p:grpSp>
        <p:sp>
          <p:nvSpPr>
            <p:cNvPr id="45" name="文本框 44"/>
            <p:cNvSpPr txBox="1"/>
            <p:nvPr/>
          </p:nvSpPr>
          <p:spPr>
            <a:xfrm>
              <a:off x="4297600" y="1108703"/>
              <a:ext cx="2780480" cy="3154710"/>
            </a:xfrm>
            <a:prstGeom prst="rect">
              <a:avLst/>
            </a:prstGeom>
            <a:noFill/>
          </p:spPr>
          <p:txBody>
            <a:bodyPr wrap="square" rtlCol="0">
              <a:spAutoFit/>
            </a:bodyPr>
            <a:lstStyle/>
            <a:p>
              <a:pPr algn="ctr"/>
              <a:r>
                <a:rPr lang="en-US" altLang="zh-CN" sz="19900" b="1" dirty="0" smtClean="0">
                  <a:solidFill>
                    <a:srgbClr val="3099D6"/>
                  </a:solidFill>
                  <a:latin typeface="微软雅黑" panose="020B0503020204020204" charset="-122"/>
                  <a:ea typeface="微软雅黑" panose="020B0503020204020204" charset="-122"/>
                </a:rPr>
                <a:t>1</a:t>
              </a:r>
              <a:endParaRPr lang="zh-CN" altLang="en-US" sz="19900" b="1" dirty="0">
                <a:solidFill>
                  <a:srgbClr val="3099D6"/>
                </a:solidFill>
                <a:latin typeface="微软雅黑" panose="020B0503020204020204" charset="-122"/>
                <a:ea typeface="微软雅黑" panose="020B0503020204020204" charset="-122"/>
              </a:endParaRPr>
            </a:p>
          </p:txBody>
        </p:sp>
      </p:grpSp>
      <p:sp>
        <p:nvSpPr>
          <p:cNvPr id="49" name="文本框 48"/>
          <p:cNvSpPr txBox="1"/>
          <p:nvPr/>
        </p:nvSpPr>
        <p:spPr>
          <a:xfrm>
            <a:off x="1393021" y="4714518"/>
            <a:ext cx="9405958" cy="707886"/>
          </a:xfrm>
          <a:prstGeom prst="rect">
            <a:avLst/>
          </a:prstGeom>
          <a:noFill/>
        </p:spPr>
        <p:txBody>
          <a:bodyPr wrap="square" rtlCol="0">
            <a:spAutoFit/>
          </a:bodyPr>
          <a:lstStyle/>
          <a:p>
            <a:pPr algn="ctr"/>
            <a:r>
              <a:rPr lang="zh-CN" altLang="en-US" sz="4000" b="1" dirty="0" smtClean="0">
                <a:latin typeface="微软雅黑" panose="020B0503020204020204" charset="-122"/>
                <a:ea typeface="微软雅黑" panose="020B0503020204020204" charset="-122"/>
              </a:rPr>
              <a:t>组建的目的</a:t>
            </a:r>
            <a:endParaRPr lang="zh-CN" altLang="en-US" sz="4000" b="1" dirty="0" smtClean="0">
              <a:latin typeface="微软雅黑" panose="020B0503020204020204" charset="-122"/>
              <a:ea typeface="微软雅黑" panose="020B0503020204020204" charset="-122"/>
            </a:endParaRPr>
          </a:p>
        </p:txBody>
      </p:sp>
      <p:grpSp>
        <p:nvGrpSpPr>
          <p:cNvPr id="52" name="组合 51"/>
          <p:cNvGrpSpPr/>
          <p:nvPr/>
        </p:nvGrpSpPr>
        <p:grpSpPr>
          <a:xfrm>
            <a:off x="1153229" y="2135469"/>
            <a:ext cx="137160" cy="137160"/>
            <a:chOff x="6164580" y="2205556"/>
            <a:chExt cx="426720" cy="426720"/>
          </a:xfrm>
        </p:grpSpPr>
        <p:cxnSp>
          <p:nvCxnSpPr>
            <p:cNvPr id="53" name="直接连接符 52"/>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2143829" y="1253059"/>
            <a:ext cx="137160" cy="137160"/>
            <a:chOff x="6164580" y="2205556"/>
            <a:chExt cx="426720" cy="426720"/>
          </a:xfrm>
        </p:grpSpPr>
        <p:cxnSp>
          <p:nvCxnSpPr>
            <p:cNvPr id="56" name="直接连接符 55"/>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2545080" y="3079488"/>
            <a:ext cx="137160" cy="137160"/>
            <a:chOff x="6164580" y="2205556"/>
            <a:chExt cx="426720" cy="426720"/>
          </a:xfrm>
        </p:grpSpPr>
        <p:cxnSp>
          <p:nvCxnSpPr>
            <p:cNvPr id="59" name="直接连接符 58"/>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10661819" y="1318859"/>
            <a:ext cx="137160" cy="137160"/>
            <a:chOff x="6164580" y="2205556"/>
            <a:chExt cx="426720" cy="426720"/>
          </a:xfrm>
        </p:grpSpPr>
        <p:cxnSp>
          <p:nvCxnSpPr>
            <p:cNvPr id="62" name="直接连接符 61"/>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9210375" y="3511895"/>
            <a:ext cx="104046" cy="104046"/>
            <a:chOff x="6164580" y="2205556"/>
            <a:chExt cx="426720" cy="426720"/>
          </a:xfrm>
        </p:grpSpPr>
        <p:cxnSp>
          <p:nvCxnSpPr>
            <p:cNvPr id="65" name="直接连接符 64"/>
            <p:cNvCxnSpPr/>
            <p:nvPr/>
          </p:nvCxnSpPr>
          <p:spPr>
            <a:xfrm flipH="1">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164580" y="2205556"/>
              <a:ext cx="426720" cy="426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7460" y="228600"/>
            <a:ext cx="1370890" cy="1151961"/>
            <a:chOff x="3688300" y="1108703"/>
            <a:chExt cx="3999080" cy="3360435"/>
          </a:xfrm>
        </p:grpSpPr>
        <p:grpSp>
          <p:nvGrpSpPr>
            <p:cNvPr id="3" name="组合 2"/>
            <p:cNvGrpSpPr/>
            <p:nvPr/>
          </p:nvGrpSpPr>
          <p:grpSpPr>
            <a:xfrm>
              <a:off x="3688300" y="1122612"/>
              <a:ext cx="3999080" cy="3346526"/>
              <a:chOff x="2296090" y="700519"/>
              <a:chExt cx="6783500" cy="5676596"/>
            </a:xfrm>
          </p:grpSpPr>
          <p:sp>
            <p:nvSpPr>
              <p:cNvPr id="5" name="Freeform 5"/>
              <p:cNvSpPr/>
              <p:nvPr/>
            </p:nvSpPr>
            <p:spPr bwMode="auto">
              <a:xfrm rot="19721138">
                <a:off x="3038719" y="70051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6" name="Freeform 5"/>
              <p:cNvSpPr/>
              <p:nvPr/>
            </p:nvSpPr>
            <p:spPr bwMode="auto">
              <a:xfrm rot="1976498">
                <a:off x="4537016" y="700520"/>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7" name="Freeform 5"/>
              <p:cNvSpPr/>
              <p:nvPr/>
            </p:nvSpPr>
            <p:spPr bwMode="auto">
              <a:xfrm rot="3250163">
                <a:off x="5116981" y="700519"/>
                <a:ext cx="3532838"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nvGrpSpPr>
              <p:cNvPr id="8" name="组合 7"/>
              <p:cNvGrpSpPr/>
              <p:nvPr/>
            </p:nvGrpSpPr>
            <p:grpSpPr>
              <a:xfrm>
                <a:off x="2296090" y="910774"/>
                <a:ext cx="6783500" cy="5466341"/>
                <a:chOff x="2296090" y="910774"/>
                <a:chExt cx="6783500" cy="5466341"/>
              </a:xfrm>
            </p:grpSpPr>
            <p:sp>
              <p:nvSpPr>
                <p:cNvPr id="9" name="Freeform 5"/>
                <p:cNvSpPr/>
                <p:nvPr/>
              </p:nvSpPr>
              <p:spPr bwMode="auto">
                <a:xfrm rot="20533032">
                  <a:off x="3618686" y="1000316"/>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0" name="Freeform 5"/>
                <p:cNvSpPr/>
                <p:nvPr/>
              </p:nvSpPr>
              <p:spPr bwMode="auto">
                <a:xfrm rot="20387859">
                  <a:off x="3038719" y="910774"/>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1" name="Freeform 5"/>
                <p:cNvSpPr/>
                <p:nvPr/>
              </p:nvSpPr>
              <p:spPr bwMode="auto">
                <a:xfrm rot="20533032">
                  <a:off x="3618686" y="1210571"/>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2" name="Freeform 5"/>
                <p:cNvSpPr/>
                <p:nvPr/>
              </p:nvSpPr>
              <p:spPr bwMode="auto">
                <a:xfrm rot="1976498">
                  <a:off x="4537016" y="91077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3" name="Freeform 5"/>
                <p:cNvSpPr/>
                <p:nvPr/>
              </p:nvSpPr>
              <p:spPr bwMode="auto">
                <a:xfrm rot="3757750">
                  <a:off x="5116982" y="910774"/>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4" name="Freeform 5"/>
                <p:cNvSpPr/>
                <p:nvPr/>
              </p:nvSpPr>
              <p:spPr bwMode="auto">
                <a:xfrm rot="21089982">
                  <a:off x="3038719"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5" name="Freeform 5"/>
                <p:cNvSpPr/>
                <p:nvPr/>
              </p:nvSpPr>
              <p:spPr bwMode="auto">
                <a:xfrm rot="20533032">
                  <a:off x="3618686" y="1420827"/>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6" name="Freeform 5"/>
                <p:cNvSpPr/>
                <p:nvPr/>
              </p:nvSpPr>
              <p:spPr bwMode="auto">
                <a:xfrm rot="1976498">
                  <a:off x="4537016" y="1121031"/>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7" name="Freeform 5"/>
                <p:cNvSpPr/>
                <p:nvPr/>
              </p:nvSpPr>
              <p:spPr bwMode="auto">
                <a:xfrm rot="2876416">
                  <a:off x="5116982" y="1121030"/>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8" name="Freeform 5"/>
                <p:cNvSpPr/>
                <p:nvPr/>
              </p:nvSpPr>
              <p:spPr bwMode="auto">
                <a:xfrm rot="20387859">
                  <a:off x="3038719" y="1331286"/>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19" name="Freeform 5"/>
                <p:cNvSpPr/>
                <p:nvPr/>
              </p:nvSpPr>
              <p:spPr bwMode="auto">
                <a:xfrm rot="20533032">
                  <a:off x="3618686" y="1631083"/>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0" name="Freeform 5"/>
                <p:cNvSpPr/>
                <p:nvPr/>
              </p:nvSpPr>
              <p:spPr bwMode="auto">
                <a:xfrm rot="20387859">
                  <a:off x="2875335" y="2008759"/>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1" name="Freeform 5"/>
                <p:cNvSpPr/>
                <p:nvPr/>
              </p:nvSpPr>
              <p:spPr bwMode="auto">
                <a:xfrm rot="3757750">
                  <a:off x="5448291" y="1586699"/>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2" name="Freeform 5"/>
                <p:cNvSpPr/>
                <p:nvPr/>
              </p:nvSpPr>
              <p:spPr bwMode="auto">
                <a:xfrm rot="20387859">
                  <a:off x="3038719" y="1541541"/>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3" name="Freeform 5"/>
                <p:cNvSpPr/>
                <p:nvPr/>
              </p:nvSpPr>
              <p:spPr bwMode="auto">
                <a:xfrm rot="20533032">
                  <a:off x="3618686" y="1841338"/>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4" name="Freeform 5"/>
                <p:cNvSpPr/>
                <p:nvPr/>
              </p:nvSpPr>
              <p:spPr bwMode="auto">
                <a:xfrm rot="1976498">
                  <a:off x="4537016" y="1541542"/>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5" name="Freeform 5"/>
                <p:cNvSpPr/>
                <p:nvPr/>
              </p:nvSpPr>
              <p:spPr bwMode="auto">
                <a:xfrm rot="3757750">
                  <a:off x="5116982" y="1541541"/>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6" name="Freeform 5"/>
                <p:cNvSpPr/>
                <p:nvPr/>
              </p:nvSpPr>
              <p:spPr bwMode="auto">
                <a:xfrm rot="20387859">
                  <a:off x="3038719" y="1751797"/>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7" name="Freeform 5"/>
                <p:cNvSpPr/>
                <p:nvPr/>
              </p:nvSpPr>
              <p:spPr bwMode="auto">
                <a:xfrm rot="20533032">
                  <a:off x="3618686" y="205159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8" name="Freeform 5"/>
                <p:cNvSpPr/>
                <p:nvPr/>
              </p:nvSpPr>
              <p:spPr bwMode="auto">
                <a:xfrm rot="1976498">
                  <a:off x="4537016" y="1751798"/>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29" name="Freeform 5"/>
                <p:cNvSpPr/>
                <p:nvPr/>
              </p:nvSpPr>
              <p:spPr bwMode="auto">
                <a:xfrm rot="3757750">
                  <a:off x="5247203" y="2531866"/>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0" name="Freeform 5"/>
                <p:cNvSpPr/>
                <p:nvPr/>
              </p:nvSpPr>
              <p:spPr bwMode="auto">
                <a:xfrm rot="20387859">
                  <a:off x="3038719" y="1962052"/>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1" name="Freeform 5"/>
                <p:cNvSpPr/>
                <p:nvPr/>
              </p:nvSpPr>
              <p:spPr bwMode="auto">
                <a:xfrm rot="20533032">
                  <a:off x="3618686" y="2261849"/>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2" name="Freeform 5"/>
                <p:cNvSpPr/>
                <p:nvPr/>
              </p:nvSpPr>
              <p:spPr bwMode="auto">
                <a:xfrm rot="4993589">
                  <a:off x="5078467" y="1962052"/>
                  <a:ext cx="3532836"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3" name="Freeform 5"/>
                <p:cNvSpPr/>
                <p:nvPr/>
              </p:nvSpPr>
              <p:spPr bwMode="auto">
                <a:xfrm rot="20387859">
                  <a:off x="2544026"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4" name="Freeform 5"/>
                <p:cNvSpPr/>
                <p:nvPr/>
              </p:nvSpPr>
              <p:spPr bwMode="auto">
                <a:xfrm rot="20387859">
                  <a:off x="3038719" y="217230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5" name="Freeform 5"/>
                <p:cNvSpPr/>
                <p:nvPr/>
              </p:nvSpPr>
              <p:spPr bwMode="auto">
                <a:xfrm rot="20533032">
                  <a:off x="3741430" y="2472104"/>
                  <a:ext cx="3964074" cy="3130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6" name="Freeform 5"/>
                <p:cNvSpPr/>
                <p:nvPr/>
              </p:nvSpPr>
              <p:spPr bwMode="auto">
                <a:xfrm rot="1976498">
                  <a:off x="4403676" y="2647355"/>
                  <a:ext cx="3532834" cy="37297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7" name="Freeform 5"/>
                <p:cNvSpPr/>
                <p:nvPr/>
              </p:nvSpPr>
              <p:spPr bwMode="auto">
                <a:xfrm>
                  <a:off x="3409414" y="2774670"/>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8" name="Freeform 5"/>
                <p:cNvSpPr/>
                <p:nvPr/>
              </p:nvSpPr>
              <p:spPr bwMode="auto">
                <a:xfrm rot="1976498">
                  <a:off x="2296090" y="1518188"/>
                  <a:ext cx="4209562" cy="372976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sp>
              <p:nvSpPr>
                <p:cNvPr id="39" name="Freeform 5"/>
                <p:cNvSpPr/>
                <p:nvPr/>
              </p:nvSpPr>
              <p:spPr bwMode="auto">
                <a:xfrm rot="19703521">
                  <a:off x="2534310" y="2490724"/>
                  <a:ext cx="4209562" cy="31301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35000"/>
                  </a:schemeClr>
                </a:solidFill>
                <a:ln>
                  <a:noFill/>
                </a:ln>
              </p:spPr>
              <p:txBody>
                <a:bodyPr vert="horz" wrap="square" lIns="91440" tIns="45720" rIns="91440" bIns="45720" numCol="1" anchor="t" anchorCtr="0" compatLnSpc="1"/>
                <a:lstStyle/>
                <a:p>
                  <a:endParaRPr lang="zh-CN" altLang="en-US" sz="800"/>
                </a:p>
              </p:txBody>
            </p:sp>
          </p:grpSp>
        </p:grpSp>
        <p:sp>
          <p:nvSpPr>
            <p:cNvPr id="4" name="文本框 3"/>
            <p:cNvSpPr txBox="1"/>
            <p:nvPr/>
          </p:nvSpPr>
          <p:spPr>
            <a:xfrm>
              <a:off x="4297600" y="1108703"/>
              <a:ext cx="2780480" cy="2551570"/>
            </a:xfrm>
            <a:prstGeom prst="rect">
              <a:avLst/>
            </a:prstGeom>
            <a:noFill/>
          </p:spPr>
          <p:txBody>
            <a:bodyPr wrap="square" rtlCol="0">
              <a:spAutoFit/>
            </a:bodyPr>
            <a:lstStyle/>
            <a:p>
              <a:pPr algn="ctr"/>
              <a:r>
                <a:rPr lang="en-US" altLang="zh-CN" sz="6600" b="1" dirty="0" smtClean="0">
                  <a:solidFill>
                    <a:srgbClr val="3099D6"/>
                  </a:solidFill>
                  <a:latin typeface="微软雅黑" panose="020B0503020204020204" charset="-122"/>
                  <a:ea typeface="微软雅黑" panose="020B0503020204020204" charset="-122"/>
                </a:rPr>
                <a:t>1</a:t>
              </a:r>
              <a:endParaRPr lang="zh-CN" altLang="en-US" sz="6600" b="1" dirty="0">
                <a:solidFill>
                  <a:srgbClr val="3099D6"/>
                </a:solidFill>
                <a:latin typeface="微软雅黑" panose="020B0503020204020204" charset="-122"/>
                <a:ea typeface="微软雅黑" panose="020B0503020204020204" charset="-122"/>
              </a:endParaRPr>
            </a:p>
          </p:txBody>
        </p:sp>
      </p:grpSp>
      <p:sp>
        <p:nvSpPr>
          <p:cNvPr id="40" name="文本框 39"/>
          <p:cNvSpPr txBox="1"/>
          <p:nvPr/>
        </p:nvSpPr>
        <p:spPr>
          <a:xfrm>
            <a:off x="2295830" y="542970"/>
            <a:ext cx="8257870" cy="646331"/>
          </a:xfrm>
          <a:prstGeom prst="rect">
            <a:avLst/>
          </a:prstGeom>
          <a:noFill/>
        </p:spPr>
        <p:txBody>
          <a:bodyPr wrap="square" rtlCol="0">
            <a:spAutoFit/>
          </a:bodyPr>
          <a:lstStyle/>
          <a:p>
            <a:r>
              <a:rPr lang="zh-CN" altLang="en-US" sz="3600" b="1" dirty="0" smtClean="0">
                <a:latin typeface="微软雅黑" panose="020B0503020204020204" charset="-122"/>
                <a:ea typeface="微软雅黑" panose="020B0503020204020204" charset="-122"/>
              </a:rPr>
              <a:t>有一个明确的目标，有一个恰当的选题</a:t>
            </a:r>
            <a:endParaRPr lang="zh-CN" altLang="en-US" sz="3600" b="1" dirty="0">
              <a:latin typeface="微软雅黑" panose="020B0503020204020204" charset="-122"/>
              <a:ea typeface="微软雅黑" panose="020B0503020204020204" charset="-122"/>
            </a:endParaRPr>
          </a:p>
        </p:txBody>
      </p:sp>
      <p:sp>
        <p:nvSpPr>
          <p:cNvPr id="41" name="Oval 18"/>
          <p:cNvSpPr/>
          <p:nvPr/>
        </p:nvSpPr>
        <p:spPr>
          <a:xfrm>
            <a:off x="637809" y="2654300"/>
            <a:ext cx="2051050" cy="2051050"/>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b="1" dirty="0" smtClean="0">
                <a:solidFill>
                  <a:schemeClr val="tx1"/>
                </a:solidFill>
                <a:latin typeface="Roboto condensed light"/>
                <a:cs typeface="Roboto condensed light"/>
              </a:rPr>
              <a:t>明确的目标</a:t>
            </a:r>
            <a:endParaRPr lang="en-US" sz="3200" b="1" dirty="0" smtClean="0">
              <a:solidFill>
                <a:schemeClr val="tx1"/>
              </a:solidFill>
              <a:latin typeface="Roboto condensed light"/>
              <a:cs typeface="Roboto condensed light"/>
            </a:endParaRPr>
          </a:p>
        </p:txBody>
      </p:sp>
      <p:sp>
        <p:nvSpPr>
          <p:cNvPr id="42" name="Oval 19"/>
          <p:cNvSpPr/>
          <p:nvPr/>
        </p:nvSpPr>
        <p:spPr>
          <a:xfrm>
            <a:off x="2854142" y="2654300"/>
            <a:ext cx="2051050" cy="2051050"/>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b="1" dirty="0" smtClean="0">
                <a:solidFill>
                  <a:schemeClr val="tx1"/>
                </a:solidFill>
                <a:latin typeface="Roboto condensed light"/>
                <a:cs typeface="Roboto condensed light"/>
              </a:rPr>
              <a:t>恰当的选题</a:t>
            </a:r>
            <a:endParaRPr lang="zh-CN" altLang="en-US" sz="3200" b="1" dirty="0" smtClean="0">
              <a:solidFill>
                <a:schemeClr val="tx1"/>
              </a:solidFill>
              <a:latin typeface="Roboto condensed light"/>
              <a:cs typeface="Roboto condensed light"/>
            </a:endParaRPr>
          </a:p>
        </p:txBody>
      </p:sp>
      <p:sp>
        <p:nvSpPr>
          <p:cNvPr id="43" name="Oval 20"/>
          <p:cNvSpPr/>
          <p:nvPr/>
        </p:nvSpPr>
        <p:spPr>
          <a:xfrm>
            <a:off x="5070475" y="2654300"/>
            <a:ext cx="2051050" cy="2051050"/>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b="1" dirty="0" smtClean="0">
                <a:solidFill>
                  <a:schemeClr val="tx1"/>
                </a:solidFill>
                <a:latin typeface="Roboto condensed light"/>
                <a:cs typeface="Roboto condensed light"/>
              </a:rPr>
              <a:t>切忌因目标不明确迷失方向</a:t>
            </a:r>
            <a:endParaRPr lang="en-US" sz="2800" b="1" dirty="0">
              <a:solidFill>
                <a:schemeClr val="tx1"/>
              </a:solidFill>
            </a:endParaRPr>
          </a:p>
        </p:txBody>
      </p:sp>
      <p:sp>
        <p:nvSpPr>
          <p:cNvPr id="44" name="Oval 21"/>
          <p:cNvSpPr/>
          <p:nvPr/>
        </p:nvSpPr>
        <p:spPr>
          <a:xfrm>
            <a:off x="7286809" y="2654300"/>
            <a:ext cx="2051050" cy="2051050"/>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dirty="0" smtClean="0">
                <a:solidFill>
                  <a:schemeClr val="tx1"/>
                </a:solidFill>
                <a:latin typeface="Roboto condensed light"/>
                <a:cs typeface="Roboto condensed light"/>
              </a:rPr>
              <a:t>选题基于自身实际情况的思考而决定</a:t>
            </a:r>
            <a:endParaRPr lang="en-US" sz="2400" b="1" dirty="0">
              <a:solidFill>
                <a:schemeClr val="tx1"/>
              </a:solidFill>
            </a:endParaRPr>
          </a:p>
        </p:txBody>
      </p:sp>
      <p:sp>
        <p:nvSpPr>
          <p:cNvPr id="45" name="Oval 22"/>
          <p:cNvSpPr/>
          <p:nvPr/>
        </p:nvSpPr>
        <p:spPr>
          <a:xfrm>
            <a:off x="9503142" y="2654300"/>
            <a:ext cx="2051050" cy="2051050"/>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dirty="0" smtClean="0">
                <a:solidFill>
                  <a:schemeClr val="tx1"/>
                </a:solidFill>
                <a:latin typeface="Roboto condensed light"/>
                <a:cs typeface="Roboto condensed light"/>
              </a:rPr>
              <a:t>切忌盲目、异想天开</a:t>
            </a:r>
            <a:endParaRPr lang="en-US" sz="2400" b="1" dirty="0">
              <a:solidFill>
                <a:schemeClr val="tx1"/>
              </a:solidFill>
            </a:endParaRPr>
          </a:p>
        </p:txBody>
      </p:sp>
      <p:sp>
        <p:nvSpPr>
          <p:cNvPr id="46" name="Right Arrow 23"/>
          <p:cNvSpPr/>
          <p:nvPr/>
        </p:nvSpPr>
        <p:spPr>
          <a:xfrm>
            <a:off x="2688859" y="3613301"/>
            <a:ext cx="163552" cy="137268"/>
          </a:xfrm>
          <a:prstGeom prst="rightArrow">
            <a:avLst/>
          </a:prstGeom>
          <a:solidFill>
            <a:srgbClr val="3099D6"/>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p>
        </p:txBody>
      </p:sp>
      <p:sp>
        <p:nvSpPr>
          <p:cNvPr id="47" name="Right Arrow 24"/>
          <p:cNvSpPr/>
          <p:nvPr/>
        </p:nvSpPr>
        <p:spPr>
          <a:xfrm>
            <a:off x="4906923" y="3613301"/>
            <a:ext cx="163552" cy="137268"/>
          </a:xfrm>
          <a:prstGeom prst="rightArrow">
            <a:avLst/>
          </a:prstGeom>
          <a:solidFill>
            <a:srgbClr val="3099D6"/>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p>
        </p:txBody>
      </p:sp>
      <p:sp>
        <p:nvSpPr>
          <p:cNvPr id="48" name="Right Arrow 25"/>
          <p:cNvSpPr/>
          <p:nvPr/>
        </p:nvSpPr>
        <p:spPr>
          <a:xfrm>
            <a:off x="7128381" y="3613301"/>
            <a:ext cx="163552" cy="137268"/>
          </a:xfrm>
          <a:prstGeom prst="rightArrow">
            <a:avLst/>
          </a:prstGeom>
          <a:solidFill>
            <a:srgbClr val="3099D6"/>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p>
        </p:txBody>
      </p:sp>
      <p:sp>
        <p:nvSpPr>
          <p:cNvPr id="49" name="Right Arrow 26"/>
          <p:cNvSpPr/>
          <p:nvPr/>
        </p:nvSpPr>
        <p:spPr>
          <a:xfrm>
            <a:off x="9341656" y="3613301"/>
            <a:ext cx="163552" cy="137268"/>
          </a:xfrm>
          <a:prstGeom prst="rightArrow">
            <a:avLst/>
          </a:prstGeom>
          <a:solidFill>
            <a:srgbClr val="3099D6"/>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MH" val="20170809155423"/>
  <p:tag name="MH_LIBRARY" val="CONTENTS"/>
  <p:tag name="MH_TYPE" val="ENTRY"/>
  <p:tag name="ID" val="547148"/>
  <p:tag name="MH_ORDER" val="1"/>
</p:tagLst>
</file>

<file path=ppt/tags/tag2.xml><?xml version="1.0" encoding="utf-8"?>
<p:tagLst xmlns:p="http://schemas.openxmlformats.org/presentationml/2006/main">
  <p:tag name="MH" val="20170809155423"/>
  <p:tag name="MH_LIBRARY" val="CONTENTS"/>
  <p:tag name="MH_TYPE" val="ENTRY"/>
  <p:tag name="ID" val="547148"/>
  <p:tag name="MH_ORDER" val="2"/>
</p:tagLst>
</file>

<file path=ppt/tags/tag3.xml><?xml version="1.0" encoding="utf-8"?>
<p:tagLst xmlns:p="http://schemas.openxmlformats.org/presentationml/2006/main">
  <p:tag name="MH" val="20170809155423"/>
  <p:tag name="MH_LIBRARY" val="CONTENTS"/>
  <p:tag name="MH_TYPE" val="ENTRY"/>
  <p:tag name="ID" val="547148"/>
  <p:tag name="MH_ORDER" val="3"/>
</p:tagLst>
</file>

<file path=ppt/tags/tag4.xml><?xml version="1.0" encoding="utf-8"?>
<p:tagLst xmlns:p="http://schemas.openxmlformats.org/presentationml/2006/main">
  <p:tag name="MH" val="20170809155423"/>
  <p:tag name="MH_LIBRARY" val="CONTENTS"/>
  <p:tag name="MH_TYPE" val="ENTRY"/>
  <p:tag name="ID" val="547148"/>
  <p:tag name="MH_ORDER" val="4"/>
</p:tagLst>
</file>

<file path=ppt/tags/tag5.xml><?xml version="1.0" encoding="utf-8"?>
<p:tagLst xmlns:p="http://schemas.openxmlformats.org/presentationml/2006/main">
  <p:tag name="KSO_WM_UNIT_TABLE_BEAUTIFY" val="smartTable{8ffe9452-068e-4adf-8bfe-5f5fdb5d2208}"/>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千图网海量PPT模板www.58pic.com ​​">
  <a:themeElements>
    <a:clrScheme name="自定义 958">
      <a:dk1>
        <a:sysClr val="windowText" lastClr="000000"/>
      </a:dk1>
      <a:lt1>
        <a:sysClr val="window" lastClr="FFFFFF"/>
      </a:lt1>
      <a:dk2>
        <a:srgbClr val="44546A"/>
      </a:dk2>
      <a:lt2>
        <a:srgbClr val="E7E6E6"/>
      </a:lt2>
      <a:accent1>
        <a:srgbClr val="3F3F3F"/>
      </a:accent1>
      <a:accent2>
        <a:srgbClr val="12216C"/>
      </a:accent2>
      <a:accent3>
        <a:srgbClr val="3F3F3F"/>
      </a:accent3>
      <a:accent4>
        <a:srgbClr val="12216C"/>
      </a:accent4>
      <a:accent5>
        <a:srgbClr val="3F3F3F"/>
      </a:accent5>
      <a:accent6>
        <a:srgbClr val="12216C"/>
      </a:accent6>
      <a:hlink>
        <a:srgbClr val="3F3F3F"/>
      </a:hlink>
      <a:folHlink>
        <a:srgbClr val="12216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管人员">
  <a:themeElements>
    <a:clrScheme name="主管人员">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主管人员">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主管人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主管人员">
  <a:themeElements>
    <a:clrScheme name="主管人员">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主管人员">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主管人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蓝色学术风主题配色">
      <a:dk1>
        <a:srgbClr val="262626"/>
      </a:dk1>
      <a:lt1>
        <a:srgbClr val="003760"/>
      </a:lt1>
      <a:dk2>
        <a:srgbClr val="EEECE1"/>
      </a:dk2>
      <a:lt2>
        <a:srgbClr val="EEECE1"/>
      </a:lt2>
      <a:accent1>
        <a:srgbClr val="003760"/>
      </a:accent1>
      <a:accent2>
        <a:srgbClr val="92CDDC"/>
      </a:accent2>
      <a:accent3>
        <a:srgbClr val="00B0F0"/>
      </a:accent3>
      <a:accent4>
        <a:srgbClr val="6565FF"/>
      </a:accent4>
      <a:accent5>
        <a:srgbClr val="4BACC6"/>
      </a:accent5>
      <a:accent6>
        <a:srgbClr val="002060"/>
      </a:accent6>
      <a:hlink>
        <a:srgbClr val="003760"/>
      </a:hlink>
      <a:folHlink>
        <a:srgbClr val="7F7F7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9409</Words>
  <Application>WPS 演示</Application>
  <PresentationFormat>宽屏</PresentationFormat>
  <Paragraphs>1066</Paragraphs>
  <Slides>77</Slides>
  <Notes>23</Notes>
  <HiddenSlides>0</HiddenSlides>
  <MMClips>1</MMClips>
  <ScaleCrop>false</ScaleCrop>
  <HeadingPairs>
    <vt:vector size="6" baseType="variant">
      <vt:variant>
        <vt:lpstr>已用的字体</vt:lpstr>
      </vt:variant>
      <vt:variant>
        <vt:i4>44</vt:i4>
      </vt:variant>
      <vt:variant>
        <vt:lpstr>主题</vt:lpstr>
      </vt:variant>
      <vt:variant>
        <vt:i4>5</vt:i4>
      </vt:variant>
      <vt:variant>
        <vt:lpstr>幻灯片标题</vt:lpstr>
      </vt:variant>
      <vt:variant>
        <vt:i4>77</vt:i4>
      </vt:variant>
    </vt:vector>
  </HeadingPairs>
  <TitlesOfParts>
    <vt:vector size="126" baseType="lpstr">
      <vt:lpstr>Arial</vt:lpstr>
      <vt:lpstr>宋体</vt:lpstr>
      <vt:lpstr>Wingdings</vt:lpstr>
      <vt:lpstr>Noto Sans S Chinese Light</vt:lpstr>
      <vt:lpstr>Noto Sans S Chinese Thin</vt:lpstr>
      <vt:lpstr>Montserrat</vt:lpstr>
      <vt:lpstr>Noto Sans S Chinese Black</vt:lpstr>
      <vt:lpstr>微软雅黑</vt:lpstr>
      <vt:lpstr>Arial Narrow</vt:lpstr>
      <vt:lpstr>Noto Sans S Chinese Regular</vt:lpstr>
      <vt:lpstr>Gill Sans</vt:lpstr>
      <vt:lpstr>Calibri Light</vt:lpstr>
      <vt:lpstr>Segoe UI</vt:lpstr>
      <vt:lpstr>Calibri</vt:lpstr>
      <vt:lpstr>等线</vt:lpstr>
      <vt:lpstr>Arial Unicode MS</vt:lpstr>
      <vt:lpstr>等线 Light</vt:lpstr>
      <vt:lpstr>Impact</vt:lpstr>
      <vt:lpstr>Hiragino Sans GB W3</vt:lpstr>
      <vt:lpstr>Gill Sans MT</vt:lpstr>
      <vt:lpstr>Arial</vt:lpstr>
      <vt:lpstr>Segoe Print</vt:lpstr>
      <vt:lpstr>华文新魏</vt:lpstr>
      <vt:lpstr>Roboto condensed light</vt:lpstr>
      <vt:lpstr>Roboto condensed</vt:lpstr>
      <vt:lpstr>Rockwell</vt:lpstr>
      <vt:lpstr>MS PGothic</vt:lpstr>
      <vt:lpstr>Helvetica</vt:lpstr>
      <vt:lpstr>黑体</vt:lpstr>
      <vt:lpstr>Roboto Regular</vt:lpstr>
      <vt:lpstr>FontAwesome</vt:lpstr>
      <vt:lpstr>Century Gothic</vt:lpstr>
      <vt:lpstr>Courier New</vt:lpstr>
      <vt:lpstr>方正特粗光辉简体</vt:lpstr>
      <vt:lpstr>Times New Roman</vt:lpstr>
      <vt:lpstr>Tahoma</vt:lpstr>
      <vt:lpstr>Palatino Linotype</vt:lpstr>
      <vt:lpstr>幼圆</vt:lpstr>
      <vt:lpstr>Hiragino Sans GB W6</vt:lpstr>
      <vt:lpstr>时尚中黑简体</vt:lpstr>
      <vt:lpstr>方正正中黑简体</vt:lpstr>
      <vt:lpstr>Calibri</vt:lpstr>
      <vt:lpstr>Levenim MT</vt:lpstr>
      <vt:lpstr>Perpetua Titling MT</vt:lpstr>
      <vt:lpstr>千图网海量PPT模板www.58pic.com ​​</vt:lpstr>
      <vt:lpstr>1_主管人员</vt:lpstr>
      <vt:lpstr>2_主管人员</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STEP 1 微信搜索并关注“中南团微”</vt:lpstr>
      <vt:lpstr>STEP 2 团队负责人绑定信息并获得团队成员绑定码</vt:lpstr>
      <vt:lpstr>STEP 3 团队成员从负责人处获得绑定码并绑定信息</vt:lpstr>
      <vt:lpstr>STEP 4 每天实时签到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龚嘉伟</dc:creator>
  <cp:lastModifiedBy>常以为落落难合</cp:lastModifiedBy>
  <cp:revision>31</cp:revision>
  <dcterms:created xsi:type="dcterms:W3CDTF">2019-01-24T01:42:00Z</dcterms:created>
  <dcterms:modified xsi:type="dcterms:W3CDTF">2020-07-11T02:42:23Z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